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>
            <a:alpha val="50170"/>
          </a:srgbClr>
        </a:solidFill>
        <a:effectLst/>
        <a:uFillTx/>
        <a:latin typeface="+mn-lt"/>
        <a:ea typeface="+mn-ea"/>
        <a:cs typeface="+mn-cs"/>
        <a:sym typeface="Segoe UI"/>
      </a:defRPr>
    </a:lvl1pPr>
    <a:lvl2pPr marL="0" marR="0" indent="0" algn="l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>
            <a:alpha val="50170"/>
          </a:srgbClr>
        </a:solidFill>
        <a:effectLst/>
        <a:uFillTx/>
        <a:latin typeface="+mn-lt"/>
        <a:ea typeface="+mn-ea"/>
        <a:cs typeface="+mn-cs"/>
        <a:sym typeface="Segoe UI"/>
      </a:defRPr>
    </a:lvl2pPr>
    <a:lvl3pPr marL="0" marR="0" indent="0" algn="l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>
            <a:alpha val="50170"/>
          </a:srgbClr>
        </a:solidFill>
        <a:effectLst/>
        <a:uFillTx/>
        <a:latin typeface="+mn-lt"/>
        <a:ea typeface="+mn-ea"/>
        <a:cs typeface="+mn-cs"/>
        <a:sym typeface="Segoe UI"/>
      </a:defRPr>
    </a:lvl3pPr>
    <a:lvl4pPr marL="0" marR="0" indent="0" algn="l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>
            <a:alpha val="50170"/>
          </a:srgbClr>
        </a:solidFill>
        <a:effectLst/>
        <a:uFillTx/>
        <a:latin typeface="+mn-lt"/>
        <a:ea typeface="+mn-ea"/>
        <a:cs typeface="+mn-cs"/>
        <a:sym typeface="Segoe UI"/>
      </a:defRPr>
    </a:lvl4pPr>
    <a:lvl5pPr marL="0" marR="0" indent="0" algn="l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>
            <a:alpha val="50170"/>
          </a:srgbClr>
        </a:solidFill>
        <a:effectLst/>
        <a:uFillTx/>
        <a:latin typeface="+mn-lt"/>
        <a:ea typeface="+mn-ea"/>
        <a:cs typeface="+mn-cs"/>
        <a:sym typeface="Segoe UI"/>
      </a:defRPr>
    </a:lvl5pPr>
    <a:lvl6pPr marL="0" marR="0" indent="0" algn="l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>
            <a:alpha val="50170"/>
          </a:srgbClr>
        </a:solidFill>
        <a:effectLst/>
        <a:uFillTx/>
        <a:latin typeface="+mn-lt"/>
        <a:ea typeface="+mn-ea"/>
        <a:cs typeface="+mn-cs"/>
        <a:sym typeface="Segoe UI"/>
      </a:defRPr>
    </a:lvl6pPr>
    <a:lvl7pPr marL="0" marR="0" indent="0" algn="l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>
            <a:alpha val="50170"/>
          </a:srgbClr>
        </a:solidFill>
        <a:effectLst/>
        <a:uFillTx/>
        <a:latin typeface="+mn-lt"/>
        <a:ea typeface="+mn-ea"/>
        <a:cs typeface="+mn-cs"/>
        <a:sym typeface="Segoe UI"/>
      </a:defRPr>
    </a:lvl7pPr>
    <a:lvl8pPr marL="0" marR="0" indent="0" algn="l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>
            <a:alpha val="50170"/>
          </a:srgbClr>
        </a:solidFill>
        <a:effectLst/>
        <a:uFillTx/>
        <a:latin typeface="+mn-lt"/>
        <a:ea typeface="+mn-ea"/>
        <a:cs typeface="+mn-cs"/>
        <a:sym typeface="Segoe UI"/>
      </a:defRPr>
    </a:lvl8pPr>
    <a:lvl9pPr marL="0" marR="0" indent="0" algn="l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>
            <a:alpha val="50170"/>
          </a:srgbClr>
        </a:solidFill>
        <a:effectLst/>
        <a:uFillTx/>
        <a:latin typeface="+mn-lt"/>
        <a:ea typeface="+mn-ea"/>
        <a:cs typeface="+mn-cs"/>
        <a:sym typeface="Segoe U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EC7"/>
    <a:srgbClr val="FF0000"/>
    <a:srgbClr val="2212EE"/>
    <a:srgbClr val="FEA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477" autoAdjust="0"/>
  </p:normalViewPr>
  <p:slideViewPr>
    <p:cSldViewPr snapToGrid="0">
      <p:cViewPr varScale="1">
        <p:scale>
          <a:sx n="38" d="100"/>
          <a:sy n="38" d="100"/>
        </p:scale>
        <p:origin x="4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840104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1205">
              <a:lnSpc>
                <a:spcPct val="100000"/>
              </a:lnSpc>
              <a:spcBef>
                <a:spcPts val="0"/>
              </a:spcBef>
              <a:buSzTx/>
              <a:buNone/>
              <a:defRPr sz="3276" b="1">
                <a:solidFill>
                  <a:srgbClr val="000000"/>
                </a:solidFill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2699465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000000"/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000000"/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000000"/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000000"/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000000"/>
                </a:solidFill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000000"/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000000"/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000000"/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000000"/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000000"/>
                </a:solidFill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751205">
              <a:lnSpc>
                <a:spcPct val="100000"/>
              </a:lnSpc>
              <a:spcBef>
                <a:spcPts val="0"/>
              </a:spcBef>
              <a:buSzTx/>
              <a:buNone/>
              <a:defRPr sz="5005" b="1">
                <a:solidFill>
                  <a:srgbClr val="000000"/>
                </a:solidFill>
              </a:defRPr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1205">
              <a:lnSpc>
                <a:spcPct val="100000"/>
              </a:lnSpc>
              <a:spcBef>
                <a:spcPts val="0"/>
              </a:spcBef>
              <a:buSzTx/>
              <a:buNone/>
              <a:defRPr sz="3276" b="1">
                <a:solidFill>
                  <a:srgbClr val="000000"/>
                </a:solidFill>
              </a:defRPr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solidFill>
                  <a:srgbClr val="000000"/>
                </a:solidFill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solidFill>
                  <a:srgbClr val="000000"/>
                </a:solidFill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solidFill>
                  <a:srgbClr val="000000"/>
                </a:solidFill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solidFill>
                  <a:srgbClr val="000000"/>
                </a:solidFill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solidFill>
                  <a:srgbClr val="000000"/>
                </a:solidFill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e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1205">
              <a:lnSpc>
                <a:spcPct val="100000"/>
              </a:lnSpc>
              <a:spcBef>
                <a:spcPts val="0"/>
              </a:spcBef>
              <a:buSzTx/>
              <a:buNone/>
              <a:defRPr sz="3276" b="1">
                <a:solidFill>
                  <a:srgbClr val="000000"/>
                </a:solidFill>
              </a:defRPr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>
            <a:spLocks noGrp="1"/>
          </p:cNvSpPr>
          <p:nvPr>
            <p:ph type="pic" idx="21"/>
          </p:nvPr>
        </p:nvSpPr>
        <p:spPr>
          <a:xfrm>
            <a:off x="6326755" y="-3645979"/>
            <a:ext cx="18063616" cy="2102383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78686" y="461724"/>
            <a:ext cx="5731496" cy="12805286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/>
            </a:lvl1pPr>
            <a:lvl2pPr marL="0" indent="457200" defTabSz="825500">
              <a:spcBef>
                <a:spcPts val="0"/>
              </a:spcBef>
              <a:buSzTx/>
              <a:buNone/>
              <a:defRPr sz="5500"/>
            </a:lvl2pPr>
            <a:lvl3pPr marL="0" indent="914400" defTabSz="825500">
              <a:spcBef>
                <a:spcPts val="0"/>
              </a:spcBef>
              <a:buSzTx/>
              <a:buNone/>
              <a:defRPr sz="5500"/>
            </a:lvl3pPr>
            <a:lvl4pPr marL="0" indent="1371600" defTabSz="825500">
              <a:spcBef>
                <a:spcPts val="0"/>
              </a:spcBef>
              <a:buSzTx/>
              <a:buNone/>
              <a:defRPr sz="5500"/>
            </a:lvl4pPr>
            <a:lvl5pPr marL="0" indent="1828800" defTabSz="825500">
              <a:spcBef>
                <a:spcPts val="0"/>
              </a:spcBef>
              <a:buSzTx/>
              <a:buNone/>
              <a:defRPr sz="5500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Photo credit:"/>
          <p:cNvSpPr txBox="1"/>
          <p:nvPr/>
        </p:nvSpPr>
        <p:spPr>
          <a:xfrm>
            <a:off x="6523841" y="13275788"/>
            <a:ext cx="140129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r>
              <a:t>Photo credit: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1205">
              <a:spcBef>
                <a:spcPts val="0"/>
              </a:spcBef>
              <a:buSzTx/>
              <a:buNone/>
              <a:defRPr sz="5005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1205">
              <a:spcBef>
                <a:spcPts val="0"/>
              </a:spcBef>
              <a:buSzTx/>
              <a:buNone/>
              <a:defRPr sz="5005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e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/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1205">
              <a:spcBef>
                <a:spcPts val="0"/>
              </a:spcBef>
              <a:buSzTx/>
              <a:buNone/>
              <a:defRPr sz="5005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1205">
              <a:spcBef>
                <a:spcPts val="0"/>
              </a:spcBef>
              <a:buSzTx/>
              <a:buNone/>
              <a:defRPr sz="5005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>
                <a:solidFill>
                  <a:srgbClr val="000000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>
                <a:solidFill>
                  <a:srgbClr val="000000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>
                <a:solidFill>
                  <a:srgbClr val="000000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>
                <a:solidFill>
                  <a:srgbClr val="000000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>
                <a:solidFill>
                  <a:srgbClr val="000000"/>
                </a:solidFill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Segoe UI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Segoe UI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Segoe UI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Segoe UI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Segoe UI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Segoe UI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Segoe UI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Segoe UI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Segoe UI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3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Segoe UI"/>
        </a:defRPr>
      </a:lvl1pPr>
      <a:lvl2pPr marL="1155700" marR="0" indent="-5461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3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Segoe UI"/>
        </a:defRPr>
      </a:lvl2pPr>
      <a:lvl3pPr marL="1765300" marR="0" indent="-5461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3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Segoe UI"/>
        </a:defRPr>
      </a:lvl3pPr>
      <a:lvl4pPr marL="2374900" marR="0" indent="-5461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3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Segoe UI"/>
        </a:defRPr>
      </a:lvl4pPr>
      <a:lvl5pPr marL="2984500" marR="0" indent="-5461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3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Segoe UI"/>
        </a:defRPr>
      </a:lvl5pPr>
      <a:lvl6pPr marL="3594100" marR="0" indent="-5461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3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Segoe UI"/>
        </a:defRPr>
      </a:lvl6pPr>
      <a:lvl7pPr marL="4203700" marR="0" indent="-5461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3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Segoe UI"/>
        </a:defRPr>
      </a:lvl7pPr>
      <a:lvl8pPr marL="4813300" marR="0" indent="-5461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3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Segoe UI"/>
        </a:defRPr>
      </a:lvl8pPr>
      <a:lvl9pPr marL="5422900" marR="0" indent="-5461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3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Segoe UI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1-filtered.jpeg" descr="image1-filtered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52" name="Rockfall Avoidan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Rockfall Avoidance</a:t>
            </a:r>
          </a:p>
        </p:txBody>
      </p:sp>
      <p:sp>
        <p:nvSpPr>
          <p:cNvPr id="153" name="Everett Mountaineers 2021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Everett Mountaineers 202</a:t>
            </a:r>
            <a:r>
              <a:rPr lang="en-US" dirty="0"/>
              <a:t>2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age12-filtered.jpeg" descr="image12-filtered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21262" b="21262"/>
          <a:stretch>
            <a:fillRect/>
          </a:stretch>
        </p:blipFill>
        <p:spPr>
          <a:xfrm>
            <a:off x="6482658" y="4382"/>
            <a:ext cx="17903186" cy="13719996"/>
          </a:xfrm>
          <a:prstGeom prst="rect">
            <a:avLst/>
          </a:prstGeom>
        </p:spPr>
      </p:pic>
      <p:sp>
        <p:nvSpPr>
          <p:cNvPr id="187" name="Footwork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Footwork</a:t>
            </a:r>
          </a:p>
          <a:p>
            <a:pPr defTabSz="2438338">
              <a:spcBef>
                <a:spcPts val="4500"/>
              </a:spcBef>
              <a:defRPr sz="4300"/>
            </a:pPr>
            <a:r>
              <a:t>To reduce the chance of dislodging a rock, step carefully. </a:t>
            </a:r>
          </a:p>
          <a:p>
            <a:pPr defTabSz="2438338">
              <a:spcBef>
                <a:spcPts val="4500"/>
              </a:spcBef>
              <a:defRPr sz="4300"/>
            </a:pPr>
            <a:r>
              <a:t>Transfer your weight to your upper leg, then slowly and smoothly push down on it — rather than rapidly “pushing off” from your lower leg. </a:t>
            </a:r>
          </a:p>
          <a:p>
            <a:pPr defTabSz="2438338">
              <a:spcBef>
                <a:spcPts val="4500"/>
              </a:spcBef>
              <a:defRPr sz="4300"/>
            </a:pPr>
            <a:r>
              <a:t>Requires good leg strength. Prepare by doing squats at gym.</a:t>
            </a:r>
          </a:p>
        </p:txBody>
      </p:sp>
      <p:sp>
        <p:nvSpPr>
          <p:cNvPr id="188" name="Photo credit: Carshena Harvin"/>
          <p:cNvSpPr txBox="1"/>
          <p:nvPr/>
        </p:nvSpPr>
        <p:spPr>
          <a:xfrm>
            <a:off x="21224552" y="13275788"/>
            <a:ext cx="3107755" cy="406401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r"/>
          </a:lstStyle>
          <a:p>
            <a:r>
              <a:t>Photo credit: Carshena Harvin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17-filtered.jpeg" descr="image17-filtered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066" r="1066"/>
          <a:stretch>
            <a:fillRect/>
          </a:stretch>
        </p:blipFill>
        <p:spPr>
          <a:xfrm>
            <a:off x="6482658" y="4382"/>
            <a:ext cx="17903186" cy="13719996"/>
          </a:xfrm>
          <a:prstGeom prst="rect">
            <a:avLst/>
          </a:prstGeom>
        </p:spPr>
      </p:pic>
      <p:sp>
        <p:nvSpPr>
          <p:cNvPr id="191" name="Beware of mud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Beware of mud</a:t>
            </a:r>
          </a:p>
          <a:p>
            <a:pPr defTabSz="2438338">
              <a:spcBef>
                <a:spcPts val="4500"/>
              </a:spcBef>
              <a:defRPr sz="4300"/>
            </a:pPr>
            <a:r>
              <a:t>Be aware that rockfall hazard increases when soil is saturated. Mud is weaker than dry dirt.</a:t>
            </a:r>
          </a:p>
        </p:txBody>
      </p:sp>
      <p:sp>
        <p:nvSpPr>
          <p:cNvPr id="192" name="Photo credit: Brian Booth"/>
          <p:cNvSpPr txBox="1"/>
          <p:nvPr/>
        </p:nvSpPr>
        <p:spPr>
          <a:xfrm>
            <a:off x="21688449" y="13275788"/>
            <a:ext cx="2643859" cy="406401"/>
          </a:xfrm>
          <a:prstGeom prst="rect">
            <a:avLst/>
          </a:prstGeom>
          <a:solidFill>
            <a:srgbClr val="000000">
              <a:alpha val="22031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r"/>
          </a:lstStyle>
          <a:p>
            <a:r>
              <a:t>Photo credit: Brian Booth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18-filtered.jpeg" descr="image18-filtered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066" r="1066"/>
          <a:stretch>
            <a:fillRect/>
          </a:stretch>
        </p:blipFill>
        <p:spPr>
          <a:xfrm>
            <a:off x="6482658" y="4382"/>
            <a:ext cx="17903186" cy="13719996"/>
          </a:xfrm>
          <a:prstGeom prst="rect">
            <a:avLst/>
          </a:prstGeom>
        </p:spPr>
      </p:pic>
      <p:sp>
        <p:nvSpPr>
          <p:cNvPr id="195" name="Stay alert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dirty="0"/>
              <a:t>Stay alert</a:t>
            </a:r>
          </a:p>
          <a:p>
            <a:pPr defTabSz="2438338">
              <a:spcBef>
                <a:spcPts val="4500"/>
              </a:spcBef>
              <a:defRPr sz="4300"/>
            </a:pPr>
            <a:r>
              <a:rPr dirty="0"/>
              <a:t>In meadows, rocks may be few in number, but can still be very loose. </a:t>
            </a:r>
          </a:p>
          <a:p>
            <a:pPr defTabSz="2438338">
              <a:spcBef>
                <a:spcPts val="4500"/>
              </a:spcBef>
              <a:defRPr sz="4300"/>
            </a:pPr>
            <a:r>
              <a:rPr dirty="0"/>
              <a:t>Don’t let your guard down just because it’s a meadow with pretty flowers.</a:t>
            </a:r>
          </a:p>
        </p:txBody>
      </p:sp>
      <p:sp>
        <p:nvSpPr>
          <p:cNvPr id="196" name="Photo credit: Brian Booth"/>
          <p:cNvSpPr txBox="1"/>
          <p:nvPr/>
        </p:nvSpPr>
        <p:spPr>
          <a:xfrm>
            <a:off x="21688449" y="13275788"/>
            <a:ext cx="2643859" cy="406401"/>
          </a:xfrm>
          <a:prstGeom prst="rect">
            <a:avLst/>
          </a:prstGeom>
          <a:solidFill>
            <a:srgbClr val="000000">
              <a:alpha val="22031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r"/>
          </a:lstStyle>
          <a:p>
            <a:r>
              <a:t>Photo credit: Brian Booth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Author and Dat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9" name="Travel strategie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Travel strategies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6-filtered.jpeg" descr="image6-filtered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066" r="1066"/>
          <a:stretch>
            <a:fillRect/>
          </a:stretch>
        </p:blipFill>
        <p:spPr>
          <a:xfrm>
            <a:off x="6482658" y="4382"/>
            <a:ext cx="17903186" cy="13719996"/>
          </a:xfrm>
          <a:prstGeom prst="rect">
            <a:avLst/>
          </a:prstGeom>
        </p:spPr>
      </p:pic>
      <p:sp>
        <p:nvSpPr>
          <p:cNvPr id="202" name="Spread laterally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Spread laterally</a:t>
            </a:r>
          </a:p>
          <a:p>
            <a:pPr defTabSz="2438338">
              <a:spcBef>
                <a:spcPts val="4500"/>
              </a:spcBef>
              <a:defRPr sz="4100"/>
            </a:pPr>
            <a:r>
              <a:t>If ascending a broad talus field like this, consider spreading out laterally to avoid being each other’s “firing line”.</a:t>
            </a:r>
          </a:p>
        </p:txBody>
      </p:sp>
      <p:sp>
        <p:nvSpPr>
          <p:cNvPr id="203" name="Line"/>
          <p:cNvSpPr/>
          <p:nvPr/>
        </p:nvSpPr>
        <p:spPr>
          <a:xfrm flipV="1">
            <a:off x="11857039" y="5309418"/>
            <a:ext cx="4867632" cy="4020782"/>
          </a:xfrm>
          <a:prstGeom prst="line">
            <a:avLst/>
          </a:prstGeom>
          <a:ln w="127000">
            <a:solidFill>
              <a:srgbClr val="000000"/>
            </a:solidFill>
            <a:prstDash val="sysDot"/>
            <a:miter lim="400000"/>
            <a:tailEnd type="triangle"/>
          </a:ln>
        </p:spPr>
        <p:txBody>
          <a:bodyPr lIns="45718" tIns="45718" rIns="45718" bIns="45718"/>
          <a:lstStyle/>
          <a:p>
            <a:pPr>
              <a:defRPr sz="4200">
                <a:solidFill>
                  <a:srgbClr val="D5D5D5"/>
                </a:solidFill>
              </a:defRPr>
            </a:pPr>
            <a:endParaRPr/>
          </a:p>
        </p:txBody>
      </p:sp>
      <p:sp>
        <p:nvSpPr>
          <p:cNvPr id="204" name="Line"/>
          <p:cNvSpPr/>
          <p:nvPr/>
        </p:nvSpPr>
        <p:spPr>
          <a:xfrm flipV="1">
            <a:off x="9452666" y="5751870"/>
            <a:ext cx="4676290" cy="3578331"/>
          </a:xfrm>
          <a:prstGeom prst="line">
            <a:avLst/>
          </a:prstGeom>
          <a:ln w="127000">
            <a:solidFill>
              <a:srgbClr val="000000"/>
            </a:solidFill>
            <a:prstDash val="sysDot"/>
            <a:miter lim="400000"/>
            <a:tailEnd type="triangle"/>
          </a:ln>
        </p:spPr>
        <p:txBody>
          <a:bodyPr lIns="45718" tIns="45718" rIns="45718" bIns="45718"/>
          <a:lstStyle/>
          <a:p>
            <a:pPr>
              <a:defRPr sz="4200">
                <a:solidFill>
                  <a:srgbClr val="D5D5D5"/>
                </a:solidFill>
              </a:defRPr>
            </a:pPr>
            <a:endParaRPr/>
          </a:p>
        </p:txBody>
      </p:sp>
      <p:sp>
        <p:nvSpPr>
          <p:cNvPr id="205" name="Line"/>
          <p:cNvSpPr/>
          <p:nvPr/>
        </p:nvSpPr>
        <p:spPr>
          <a:xfrm flipV="1">
            <a:off x="7237686" y="5928850"/>
            <a:ext cx="4679011" cy="3342356"/>
          </a:xfrm>
          <a:prstGeom prst="line">
            <a:avLst/>
          </a:prstGeom>
          <a:ln w="127000">
            <a:solidFill>
              <a:srgbClr val="000000"/>
            </a:solidFill>
            <a:prstDash val="sysDot"/>
            <a:miter lim="400000"/>
            <a:tailEnd type="triangle"/>
          </a:ln>
        </p:spPr>
        <p:txBody>
          <a:bodyPr lIns="45718" tIns="45718" rIns="45718" bIns="45718"/>
          <a:lstStyle/>
          <a:p>
            <a:pPr>
              <a:defRPr sz="4200">
                <a:solidFill>
                  <a:srgbClr val="D5D5D5"/>
                </a:solidFill>
              </a:defRPr>
            </a:pPr>
            <a:endParaRPr/>
          </a:p>
        </p:txBody>
      </p:sp>
      <p:sp>
        <p:nvSpPr>
          <p:cNvPr id="206" name="Photo credit: Brian Booth"/>
          <p:cNvSpPr txBox="1"/>
          <p:nvPr/>
        </p:nvSpPr>
        <p:spPr>
          <a:xfrm>
            <a:off x="21688449" y="13275788"/>
            <a:ext cx="2643859" cy="406401"/>
          </a:xfrm>
          <a:prstGeom prst="rect">
            <a:avLst/>
          </a:prstGeom>
          <a:solidFill>
            <a:srgbClr val="000000">
              <a:alpha val="4847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r"/>
          </a:lstStyle>
          <a:p>
            <a:r>
              <a:t>Photo credit: Brian Booth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9-filtered.jpeg" descr="image9-filtered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066" r="1066"/>
          <a:stretch>
            <a:fillRect/>
          </a:stretch>
        </p:blipFill>
        <p:spPr>
          <a:xfrm>
            <a:off x="6482658" y="4382"/>
            <a:ext cx="17903186" cy="13719996"/>
          </a:xfrm>
          <a:prstGeom prst="rect">
            <a:avLst/>
          </a:prstGeom>
        </p:spPr>
      </p:pic>
      <p:sp>
        <p:nvSpPr>
          <p:cNvPr id="209" name="Stay apart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Stay apart</a:t>
            </a:r>
          </a:p>
          <a:p>
            <a:pPr defTabSz="2438338">
              <a:spcBef>
                <a:spcPts val="4500"/>
              </a:spcBef>
              <a:defRPr sz="4300"/>
            </a:pPr>
            <a:r>
              <a:t>Consider spreading far apart. If the lead climber dislodges a rock, the lower climber has increased time to move out of the way.</a:t>
            </a:r>
          </a:p>
        </p:txBody>
      </p:sp>
      <p:sp>
        <p:nvSpPr>
          <p:cNvPr id="210" name="Line"/>
          <p:cNvSpPr/>
          <p:nvPr/>
        </p:nvSpPr>
        <p:spPr>
          <a:xfrm flipH="1">
            <a:off x="16298746" y="8384555"/>
            <a:ext cx="544933" cy="5050922"/>
          </a:xfrm>
          <a:prstGeom prst="line">
            <a:avLst/>
          </a:prstGeom>
          <a:ln w="127000">
            <a:solidFill>
              <a:schemeClr val="accent4">
                <a:hueOff val="348544"/>
                <a:lumOff val="7139"/>
              </a:schemeClr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11" name="Photo credit: Brian Booth"/>
          <p:cNvSpPr txBox="1"/>
          <p:nvPr/>
        </p:nvSpPr>
        <p:spPr>
          <a:xfrm>
            <a:off x="21688449" y="13275788"/>
            <a:ext cx="2643859" cy="406401"/>
          </a:xfrm>
          <a:prstGeom prst="rect">
            <a:avLst/>
          </a:prstGeom>
          <a:solidFill>
            <a:srgbClr val="000000">
              <a:alpha val="22031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r"/>
          </a:lstStyle>
          <a:p>
            <a:r>
              <a:t>Photo credit: Brian Booth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10-filtered.jpeg" descr="image10-filtered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066" r="1066"/>
          <a:stretch>
            <a:fillRect/>
          </a:stretch>
        </p:blipFill>
        <p:spPr>
          <a:xfrm>
            <a:off x="6482658" y="4382"/>
            <a:ext cx="17903186" cy="13719996"/>
          </a:xfrm>
          <a:prstGeom prst="rect">
            <a:avLst/>
          </a:prstGeom>
        </p:spPr>
      </p:pic>
      <p:sp>
        <p:nvSpPr>
          <p:cNvPr id="214" name="Stay apart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Stay apart</a:t>
            </a:r>
          </a:p>
          <a:p>
            <a:pPr defTabSz="2438338">
              <a:spcBef>
                <a:spcPts val="4500"/>
              </a:spcBef>
              <a:defRPr sz="4300"/>
            </a:pPr>
            <a:r>
              <a:t>These climbers are going one at a time, in a section of gully with extremely loose rock.</a:t>
            </a:r>
          </a:p>
          <a:p>
            <a:pPr defTabSz="2438338">
              <a:spcBef>
                <a:spcPts val="4500"/>
              </a:spcBef>
              <a:defRPr sz="4300"/>
            </a:pPr>
            <a:r>
              <a:t>The second climber doesn’t start traveling until the first climber is safely out of the gully.</a:t>
            </a:r>
          </a:p>
        </p:txBody>
      </p:sp>
      <p:sp>
        <p:nvSpPr>
          <p:cNvPr id="215" name="Photo credit: Brian Booth"/>
          <p:cNvSpPr txBox="1"/>
          <p:nvPr/>
        </p:nvSpPr>
        <p:spPr>
          <a:xfrm>
            <a:off x="21688449" y="13275788"/>
            <a:ext cx="2643859" cy="406401"/>
          </a:xfrm>
          <a:prstGeom prst="rect">
            <a:avLst/>
          </a:prstGeom>
          <a:solidFill>
            <a:srgbClr val="000000">
              <a:alpha val="22031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r"/>
          </a:lstStyle>
          <a:p>
            <a:r>
              <a:t>Photo credit: Brian Booth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11-filtered.jpeg" descr="image11-filtered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6925" b="6925"/>
          <a:stretch>
            <a:fillRect/>
          </a:stretch>
        </p:blipFill>
        <p:spPr>
          <a:xfrm>
            <a:off x="6482658" y="4382"/>
            <a:ext cx="17903186" cy="13719996"/>
          </a:xfrm>
          <a:prstGeom prst="rect">
            <a:avLst/>
          </a:prstGeom>
        </p:spPr>
      </p:pic>
      <p:sp>
        <p:nvSpPr>
          <p:cNvPr id="218" name="Stay together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Stay together</a:t>
            </a:r>
          </a:p>
          <a:p>
            <a:pPr defTabSz="2438338">
              <a:spcBef>
                <a:spcPts val="4500"/>
              </a:spcBef>
              <a:defRPr sz="4200"/>
            </a:pPr>
            <a:r>
              <a:t>If a rock is dislodged, it will be limited in how much speed it picks up.</a:t>
            </a:r>
          </a:p>
          <a:p>
            <a:pPr defTabSz="2438338">
              <a:spcBef>
                <a:spcPts val="4500"/>
              </a:spcBef>
              <a:defRPr sz="4200"/>
            </a:pPr>
            <a:r>
              <a:t>This party split up into two groups. Within each group, members stayed close together. The groups went one group at a time through this section.</a:t>
            </a:r>
          </a:p>
        </p:txBody>
      </p:sp>
      <p:sp>
        <p:nvSpPr>
          <p:cNvPr id="219" name="Photo credit: Brian Booth"/>
          <p:cNvSpPr txBox="1"/>
          <p:nvPr/>
        </p:nvSpPr>
        <p:spPr>
          <a:xfrm>
            <a:off x="6862994" y="13063809"/>
            <a:ext cx="2643858" cy="406401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r>
              <a:rPr dirty="0"/>
              <a:t>Photo credit: Brian Booth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age8.jpeg" descr="image8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21262" b="21262"/>
          <a:stretch>
            <a:fillRect/>
          </a:stretch>
        </p:blipFill>
        <p:spPr>
          <a:xfrm>
            <a:off x="6482658" y="4382"/>
            <a:ext cx="17903186" cy="13719996"/>
          </a:xfrm>
          <a:prstGeom prst="rect">
            <a:avLst/>
          </a:prstGeom>
        </p:spPr>
      </p:pic>
      <p:sp>
        <p:nvSpPr>
          <p:cNvPr id="222" name="Zig-zag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Zig-zag</a:t>
            </a:r>
          </a:p>
          <a:p>
            <a:pPr defTabSz="2438338">
              <a:spcBef>
                <a:spcPts val="4500"/>
              </a:spcBef>
              <a:defRPr sz="4300"/>
            </a:pPr>
            <a:r>
              <a:t>Consider zigzagging to avoid traveling single file up the fall line.</a:t>
            </a:r>
          </a:p>
          <a:p>
            <a:pPr defTabSz="2438338">
              <a:spcBef>
                <a:spcPts val="4500"/>
              </a:spcBef>
              <a:defRPr sz="4300"/>
            </a:pPr>
            <a:r>
              <a:t>When zigzagging, top climbers should pause while lower climbers pass beneath.</a:t>
            </a:r>
          </a:p>
        </p:txBody>
      </p:sp>
      <p:sp>
        <p:nvSpPr>
          <p:cNvPr id="223" name="Line"/>
          <p:cNvSpPr/>
          <p:nvPr/>
        </p:nvSpPr>
        <p:spPr>
          <a:xfrm flipV="1">
            <a:off x="17709518" y="6938643"/>
            <a:ext cx="5327395" cy="8822945"/>
          </a:xfrm>
          <a:prstGeom prst="line">
            <a:avLst/>
          </a:prstGeom>
          <a:ln w="127000">
            <a:solidFill>
              <a:schemeClr val="accent4">
                <a:hueOff val="348544"/>
                <a:lumOff val="7139"/>
              </a:schemeClr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24" name="Line"/>
          <p:cNvSpPr/>
          <p:nvPr/>
        </p:nvSpPr>
        <p:spPr>
          <a:xfrm flipH="1" flipV="1">
            <a:off x="11303153" y="2431142"/>
            <a:ext cx="10909200" cy="4006998"/>
          </a:xfrm>
          <a:prstGeom prst="line">
            <a:avLst/>
          </a:prstGeom>
          <a:ln w="127000">
            <a:solidFill>
              <a:schemeClr val="accent4">
                <a:hueOff val="348544"/>
                <a:lumOff val="7139"/>
              </a:schemeClr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25" name="Photo credit: Carshena Harvin"/>
          <p:cNvSpPr txBox="1"/>
          <p:nvPr/>
        </p:nvSpPr>
        <p:spPr>
          <a:xfrm>
            <a:off x="6523842" y="13275788"/>
            <a:ext cx="3107755" cy="406401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r>
              <a:t>Photo credit: Carshena Harvin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13-filtered.jpeg" descr="image13-filtered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066" r="1066"/>
          <a:stretch>
            <a:fillRect/>
          </a:stretch>
        </p:blipFill>
        <p:spPr>
          <a:xfrm>
            <a:off x="6482658" y="4382"/>
            <a:ext cx="17903186" cy="13719996"/>
          </a:xfrm>
          <a:prstGeom prst="rect">
            <a:avLst/>
          </a:prstGeom>
        </p:spPr>
      </p:pic>
      <p:sp>
        <p:nvSpPr>
          <p:cNvPr id="228" name="Zig-zag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Zig-zag</a:t>
            </a:r>
          </a:p>
          <a:p>
            <a:pPr defTabSz="2438338">
              <a:spcBef>
                <a:spcPts val="4500"/>
              </a:spcBef>
              <a:defRPr sz="4300"/>
            </a:pPr>
            <a:r>
              <a:t>Party descending on a diagonal to avoid having being in each other’s firing line.</a:t>
            </a:r>
          </a:p>
        </p:txBody>
      </p:sp>
      <p:sp>
        <p:nvSpPr>
          <p:cNvPr id="229" name="Line"/>
          <p:cNvSpPr/>
          <p:nvPr/>
        </p:nvSpPr>
        <p:spPr>
          <a:xfrm flipH="1">
            <a:off x="12590893" y="5222625"/>
            <a:ext cx="2050964" cy="4465239"/>
          </a:xfrm>
          <a:prstGeom prst="line">
            <a:avLst/>
          </a:prstGeom>
          <a:ln w="127000">
            <a:solidFill>
              <a:srgbClr val="0000FF"/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30" name="Line"/>
          <p:cNvSpPr/>
          <p:nvPr/>
        </p:nvSpPr>
        <p:spPr>
          <a:xfrm>
            <a:off x="11712150" y="4748143"/>
            <a:ext cx="2676424" cy="365280"/>
          </a:xfrm>
          <a:prstGeom prst="line">
            <a:avLst/>
          </a:prstGeom>
          <a:ln w="127000">
            <a:solidFill>
              <a:srgbClr val="0000FF"/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31" name="Photo credit: Brian Booth"/>
          <p:cNvSpPr txBox="1"/>
          <p:nvPr/>
        </p:nvSpPr>
        <p:spPr>
          <a:xfrm>
            <a:off x="21688449" y="13275788"/>
            <a:ext cx="2643859" cy="406401"/>
          </a:xfrm>
          <a:prstGeom prst="rect">
            <a:avLst/>
          </a:prstGeom>
          <a:solidFill>
            <a:srgbClr val="000000">
              <a:alpha val="3781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r"/>
          </a:lstStyle>
          <a:p>
            <a:r>
              <a:t>Photo credit: Brian Booth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age1-filtered.jpeg" descr="image1-filtered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066" r="1066"/>
          <a:stretch>
            <a:fillRect/>
          </a:stretch>
        </p:blipFill>
        <p:spPr>
          <a:xfrm>
            <a:off x="6482658" y="4382"/>
            <a:ext cx="17903186" cy="13719996"/>
          </a:xfrm>
          <a:prstGeom prst="rect">
            <a:avLst/>
          </a:prstGeom>
        </p:spPr>
      </p:pic>
      <p:sp>
        <p:nvSpPr>
          <p:cNvPr id="156" name="This is North-South Ingalls Peak saddle — a scree field where helmets are necessary.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defTabSz="2438338">
              <a:spcBef>
                <a:spcPts val="4500"/>
              </a:spcBef>
              <a:defRPr sz="4300"/>
            </a:lvl1pPr>
          </a:lstStyle>
          <a:p>
            <a:r>
              <a:t>This is North-South Ingalls Peak saddle — a scree field where helmets are necessary.</a:t>
            </a:r>
          </a:p>
        </p:txBody>
      </p:sp>
      <p:sp>
        <p:nvSpPr>
          <p:cNvPr id="157" name="Photo credit: Brian Booth"/>
          <p:cNvSpPr txBox="1"/>
          <p:nvPr/>
        </p:nvSpPr>
        <p:spPr>
          <a:xfrm>
            <a:off x="21688449" y="13275788"/>
            <a:ext cx="2643859" cy="406401"/>
          </a:xfrm>
          <a:prstGeom prst="rect">
            <a:avLst/>
          </a:prstGeom>
          <a:solidFill>
            <a:srgbClr val="000000">
              <a:alpha val="22031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r"/>
          </a:lstStyle>
          <a:p>
            <a:r>
              <a:t>Photo credit: Brian Booth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age14-filtered.jpeg" descr="image14-filtered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066" r="1066"/>
          <a:stretch>
            <a:fillRect/>
          </a:stretch>
        </p:blipFill>
        <p:spPr>
          <a:xfrm>
            <a:off x="6482658" y="4382"/>
            <a:ext cx="17903186" cy="13719996"/>
          </a:xfrm>
          <a:prstGeom prst="rect">
            <a:avLst/>
          </a:prstGeom>
        </p:spPr>
      </p:pic>
      <p:sp>
        <p:nvSpPr>
          <p:cNvPr id="234" name="Diagonal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Diagonal</a:t>
            </a:r>
          </a:p>
          <a:p>
            <a:pPr defTabSz="2438338">
              <a:spcBef>
                <a:spcPts val="4500"/>
              </a:spcBef>
              <a:defRPr sz="4300"/>
            </a:pPr>
            <a:r>
              <a:t>Volcanic plug domes are sometimes more like a pile of rubble than a “mountain”. </a:t>
            </a:r>
          </a:p>
          <a:p>
            <a:pPr defTabSz="2438338">
              <a:spcBef>
                <a:spcPts val="4500"/>
              </a:spcBef>
              <a:defRPr sz="4300"/>
            </a:pPr>
            <a:r>
              <a:t>Party is traveling on a diagonal to avoid being in each other’s firing line.</a:t>
            </a:r>
          </a:p>
        </p:txBody>
      </p:sp>
      <p:sp>
        <p:nvSpPr>
          <p:cNvPr id="235" name="Line"/>
          <p:cNvSpPr/>
          <p:nvPr/>
        </p:nvSpPr>
        <p:spPr>
          <a:xfrm>
            <a:off x="11125200" y="10482716"/>
            <a:ext cx="3901440" cy="368164"/>
          </a:xfrm>
          <a:prstGeom prst="line">
            <a:avLst/>
          </a:prstGeom>
          <a:ln w="127000">
            <a:solidFill>
              <a:schemeClr val="accent6">
                <a:lumMod val="60000"/>
                <a:lumOff val="40000"/>
              </a:schemeClr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36" name="Line"/>
          <p:cNvSpPr/>
          <p:nvPr/>
        </p:nvSpPr>
        <p:spPr>
          <a:xfrm flipV="1">
            <a:off x="10731452" y="9326880"/>
            <a:ext cx="1654645" cy="1155836"/>
          </a:xfrm>
          <a:prstGeom prst="line">
            <a:avLst/>
          </a:prstGeom>
          <a:ln w="127000">
            <a:solidFill>
              <a:schemeClr val="accent4">
                <a:hueOff val="-476017"/>
                <a:lumOff val="-10042"/>
              </a:schemeClr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37" name="Photo credit: Brian Booth"/>
          <p:cNvSpPr txBox="1"/>
          <p:nvPr/>
        </p:nvSpPr>
        <p:spPr>
          <a:xfrm>
            <a:off x="21688449" y="13275788"/>
            <a:ext cx="2643859" cy="406401"/>
          </a:xfrm>
          <a:prstGeom prst="rect">
            <a:avLst/>
          </a:prstGeom>
          <a:solidFill>
            <a:srgbClr val="000000">
              <a:alpha val="22031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r"/>
          </a:lstStyle>
          <a:p>
            <a:r>
              <a:t>Photo credit: Brian Booth</a:t>
            </a:r>
          </a:p>
        </p:txBody>
      </p:sp>
      <p:sp>
        <p:nvSpPr>
          <p:cNvPr id="3" name="TextBox 2"/>
          <p:cNvSpPr txBox="1"/>
          <p:nvPr/>
        </p:nvSpPr>
        <p:spPr>
          <a:xfrm rot="19418975">
            <a:off x="10572538" y="8558042"/>
            <a:ext cx="362712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EAD00"/>
                </a:solidFill>
                <a:effectLst/>
                <a:uFillTx/>
                <a:latin typeface="+mn-lt"/>
                <a:ea typeface="+mn-ea"/>
                <a:cs typeface="+mn-cs"/>
                <a:sym typeface="Segoe UI"/>
              </a:rPr>
              <a:t>Direction of travel</a:t>
            </a:r>
          </a:p>
        </p:txBody>
      </p:sp>
      <p:sp>
        <p:nvSpPr>
          <p:cNvPr id="9" name="TextBox 8"/>
          <p:cNvSpPr txBox="1"/>
          <p:nvPr/>
        </p:nvSpPr>
        <p:spPr>
          <a:xfrm rot="291712">
            <a:off x="12462297" y="10847433"/>
            <a:ext cx="362712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8EC7"/>
                </a:solidFill>
                <a:effectLst/>
                <a:uFillTx/>
                <a:latin typeface="+mn-lt"/>
                <a:ea typeface="+mn-ea"/>
                <a:cs typeface="+mn-cs"/>
                <a:sym typeface="Segoe UI"/>
              </a:rPr>
              <a:t>Direction of rockfall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hawkins-mab.jpeg" descr="hawkins-mab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6435" r="6435"/>
          <a:stretch>
            <a:fillRect/>
          </a:stretch>
        </p:blipFill>
        <p:spPr>
          <a:xfrm>
            <a:off x="6482658" y="4382"/>
            <a:ext cx="17903186" cy="13719996"/>
          </a:xfrm>
          <a:prstGeom prst="rect">
            <a:avLst/>
          </a:prstGeom>
        </p:spPr>
      </p:pic>
      <p:sp>
        <p:nvSpPr>
          <p:cNvPr id="240" name="Diagonal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Diagonal</a:t>
            </a:r>
          </a:p>
          <a:p>
            <a:pPr defTabSz="2438338">
              <a:spcBef>
                <a:spcPts val="4500"/>
              </a:spcBef>
              <a:defRPr sz="4300"/>
            </a:pPr>
            <a:r>
              <a:t>Forest fire can result in loose dirt and rock. </a:t>
            </a:r>
          </a:p>
          <a:p>
            <a:pPr defTabSz="2438338">
              <a:spcBef>
                <a:spcPts val="4500"/>
              </a:spcBef>
              <a:defRPr sz="4300"/>
            </a:pPr>
            <a:r>
              <a:t>Party is traveling on a diagonal to avoid being in each other’s firing line.</a:t>
            </a:r>
          </a:p>
        </p:txBody>
      </p:sp>
      <p:sp>
        <p:nvSpPr>
          <p:cNvPr id="242" name="Photo credit: Mark Burgess"/>
          <p:cNvSpPr txBox="1"/>
          <p:nvPr/>
        </p:nvSpPr>
        <p:spPr>
          <a:xfrm>
            <a:off x="21503047" y="13275788"/>
            <a:ext cx="2829261" cy="406401"/>
          </a:xfrm>
          <a:prstGeom prst="rect">
            <a:avLst/>
          </a:prstGeom>
          <a:solidFill>
            <a:srgbClr val="000000">
              <a:alpha val="4707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r"/>
          </a:lstStyle>
          <a:p>
            <a:r>
              <a:t>Photo credit: Mark Burgess</a:t>
            </a:r>
          </a:p>
        </p:txBody>
      </p:sp>
      <p:sp>
        <p:nvSpPr>
          <p:cNvPr id="6" name="Line"/>
          <p:cNvSpPr/>
          <p:nvPr/>
        </p:nvSpPr>
        <p:spPr>
          <a:xfrm flipV="1">
            <a:off x="9479280" y="9692640"/>
            <a:ext cx="9875520" cy="2164080"/>
          </a:xfrm>
          <a:prstGeom prst="line">
            <a:avLst/>
          </a:prstGeom>
          <a:ln w="127000">
            <a:solidFill>
              <a:srgbClr val="FF0000"/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" name="Line"/>
          <p:cNvSpPr/>
          <p:nvPr/>
        </p:nvSpPr>
        <p:spPr>
          <a:xfrm flipV="1">
            <a:off x="8229600" y="7535010"/>
            <a:ext cx="5775255" cy="5449470"/>
          </a:xfrm>
          <a:prstGeom prst="line">
            <a:avLst/>
          </a:prstGeom>
          <a:ln w="127000">
            <a:solidFill>
              <a:srgbClr val="FFFF00"/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 rot="18956805">
            <a:off x="10237258" y="8558042"/>
            <a:ext cx="362712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Segoe UI"/>
              </a:rPr>
              <a:t>Direction of travel</a:t>
            </a:r>
          </a:p>
        </p:txBody>
      </p:sp>
      <p:sp>
        <p:nvSpPr>
          <p:cNvPr id="9" name="TextBox 8"/>
          <p:cNvSpPr txBox="1"/>
          <p:nvPr/>
        </p:nvSpPr>
        <p:spPr>
          <a:xfrm rot="20846419">
            <a:off x="15635435" y="10172660"/>
            <a:ext cx="362712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Segoe UI"/>
              </a:rPr>
              <a:t>Direction of rockfall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age15-filtered.jpeg" descr="image15-filtered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066" r="1066"/>
          <a:stretch>
            <a:fillRect/>
          </a:stretch>
        </p:blipFill>
        <p:spPr>
          <a:xfrm>
            <a:off x="6482658" y="4382"/>
            <a:ext cx="17903186" cy="13719996"/>
          </a:xfrm>
          <a:prstGeom prst="rect">
            <a:avLst/>
          </a:prstGeom>
        </p:spPr>
      </p:pic>
      <p:sp>
        <p:nvSpPr>
          <p:cNvPr id="245" name="Traverse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Traverse</a:t>
            </a:r>
          </a:p>
          <a:p>
            <a:pPr defTabSz="2438338">
              <a:spcBef>
                <a:spcPts val="4500"/>
              </a:spcBef>
              <a:defRPr sz="4300"/>
            </a:pPr>
            <a:r>
              <a:t>Party is traversing (sidehilling) to avoid being in each other’s firing line. Traversing can be slow and tiring.</a:t>
            </a:r>
          </a:p>
        </p:txBody>
      </p:sp>
      <p:sp>
        <p:nvSpPr>
          <p:cNvPr id="246" name="Line"/>
          <p:cNvSpPr/>
          <p:nvPr/>
        </p:nvSpPr>
        <p:spPr>
          <a:xfrm flipH="1" flipV="1">
            <a:off x="19659598" y="7650478"/>
            <a:ext cx="2743201" cy="1249681"/>
          </a:xfrm>
          <a:prstGeom prst="line">
            <a:avLst/>
          </a:prstGeom>
          <a:ln w="127000">
            <a:solidFill>
              <a:srgbClr val="2212EE"/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47" name="Photo credit: Brian Booth"/>
          <p:cNvSpPr txBox="1"/>
          <p:nvPr/>
        </p:nvSpPr>
        <p:spPr>
          <a:xfrm>
            <a:off x="6523842" y="13275788"/>
            <a:ext cx="2643858" cy="406401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r>
              <a:t>Photo credit: Brian Booth</a:t>
            </a:r>
          </a:p>
        </p:txBody>
      </p:sp>
      <p:sp>
        <p:nvSpPr>
          <p:cNvPr id="6" name="Line"/>
          <p:cNvSpPr/>
          <p:nvPr/>
        </p:nvSpPr>
        <p:spPr>
          <a:xfrm flipH="1">
            <a:off x="18623280" y="8503920"/>
            <a:ext cx="2255520" cy="1219200"/>
          </a:xfrm>
          <a:prstGeom prst="line">
            <a:avLst/>
          </a:prstGeom>
          <a:ln w="127000">
            <a:solidFill>
              <a:srgbClr val="FF0000"/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" name="TextBox 6"/>
          <p:cNvSpPr txBox="1"/>
          <p:nvPr/>
        </p:nvSpPr>
        <p:spPr>
          <a:xfrm rot="19734283">
            <a:off x="17937480" y="9402229"/>
            <a:ext cx="362712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Segoe UI"/>
              </a:rPr>
              <a:t>Direction of rockfall</a:t>
            </a:r>
          </a:p>
        </p:txBody>
      </p:sp>
      <p:sp>
        <p:nvSpPr>
          <p:cNvPr id="8" name="TextBox 7"/>
          <p:cNvSpPr txBox="1"/>
          <p:nvPr/>
        </p:nvSpPr>
        <p:spPr>
          <a:xfrm rot="1491591">
            <a:off x="20924531" y="9089226"/>
            <a:ext cx="362712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2212EE"/>
                </a:solidFill>
                <a:effectLst/>
                <a:uFillTx/>
                <a:latin typeface="+mn-lt"/>
                <a:ea typeface="+mn-ea"/>
                <a:cs typeface="+mn-cs"/>
                <a:sym typeface="Segoe UI"/>
              </a:rPr>
              <a:t>Direction of </a:t>
            </a:r>
            <a:r>
              <a:rPr lang="en-US" sz="2800" dirty="0">
                <a:solidFill>
                  <a:srgbClr val="2212EE"/>
                </a:solidFill>
              </a:rPr>
              <a:t>travel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2212EE"/>
              </a:solidFill>
              <a:effectLst/>
              <a:uFillTx/>
              <a:sym typeface="Segoe UI"/>
            </a:endParaRP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16-filtered.jpeg" descr="image16-filtered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066" r="1066"/>
          <a:stretch>
            <a:fillRect/>
          </a:stretch>
        </p:blipFill>
        <p:spPr>
          <a:xfrm>
            <a:off x="6482658" y="4382"/>
            <a:ext cx="17903186" cy="13719996"/>
          </a:xfrm>
          <a:prstGeom prst="rect">
            <a:avLst/>
          </a:prstGeom>
        </p:spPr>
      </p:pic>
      <p:sp>
        <p:nvSpPr>
          <p:cNvPr id="250" name="Use snowfields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Use snowfields</a:t>
            </a:r>
          </a:p>
          <a:p>
            <a:pPr defTabSz="2438338">
              <a:spcBef>
                <a:spcPts val="4500"/>
              </a:spcBef>
              <a:defRPr sz="4300"/>
            </a:pPr>
            <a:r>
              <a:t>If there is mixed rock and snow, sometimes it’s best to maximize your travel on snow so you can minimize your travel on loose rock.</a:t>
            </a:r>
          </a:p>
        </p:txBody>
      </p:sp>
      <p:sp>
        <p:nvSpPr>
          <p:cNvPr id="251" name="Line"/>
          <p:cNvSpPr/>
          <p:nvPr/>
        </p:nvSpPr>
        <p:spPr>
          <a:xfrm flipV="1">
            <a:off x="8253472" y="9267367"/>
            <a:ext cx="4439476" cy="4709370"/>
          </a:xfrm>
          <a:prstGeom prst="line">
            <a:avLst/>
          </a:prstGeom>
          <a:ln w="127000">
            <a:solidFill>
              <a:schemeClr val="accent6">
                <a:satOff val="-20754"/>
                <a:lumOff val="-16738"/>
              </a:schemeClr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52" name="Photo credit: Brian Booth"/>
          <p:cNvSpPr txBox="1"/>
          <p:nvPr/>
        </p:nvSpPr>
        <p:spPr>
          <a:xfrm>
            <a:off x="21688449" y="13275788"/>
            <a:ext cx="2643859" cy="406401"/>
          </a:xfrm>
          <a:prstGeom prst="rect">
            <a:avLst/>
          </a:prstGeom>
          <a:solidFill>
            <a:srgbClr val="000000">
              <a:alpha val="22031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r"/>
          </a:lstStyle>
          <a:p>
            <a:r>
              <a:t>Photo credit: Brian Booth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G_7884.JPG" descr="IMG_7884.JP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63" r="1968"/>
          <a:stretch>
            <a:fillRect/>
          </a:stretch>
        </p:blipFill>
        <p:spPr>
          <a:xfrm>
            <a:off x="6482658" y="4382"/>
            <a:ext cx="17903186" cy="13719996"/>
          </a:xfrm>
          <a:prstGeom prst="rect">
            <a:avLst/>
          </a:prstGeom>
        </p:spPr>
      </p:pic>
      <p:sp>
        <p:nvSpPr>
          <p:cNvPr id="255" name="There is no single strategy that can be used for minimizing rockfall hazard in all situations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defTabSz="2438338">
              <a:spcBef>
                <a:spcPts val="4500"/>
              </a:spcBef>
              <a:defRPr sz="4300"/>
            </a:pPr>
            <a:r>
              <a:t>There is no single strategy that can be used for minimizing rockfall hazard in all situations. </a:t>
            </a:r>
          </a:p>
          <a:p>
            <a:pPr defTabSz="2438338">
              <a:spcBef>
                <a:spcPts val="4500"/>
              </a:spcBef>
              <a:defRPr sz="4300"/>
            </a:pPr>
            <a:r>
              <a:t>Sometimes you have to weigh one strategy versus another and determine which is best for the current situation.</a:t>
            </a:r>
          </a:p>
        </p:txBody>
      </p:sp>
      <p:sp>
        <p:nvSpPr>
          <p:cNvPr id="256" name="Photo credit: Brian Booth"/>
          <p:cNvSpPr txBox="1"/>
          <p:nvPr/>
        </p:nvSpPr>
        <p:spPr>
          <a:xfrm>
            <a:off x="21688449" y="13275788"/>
            <a:ext cx="2643859" cy="406401"/>
          </a:xfrm>
          <a:prstGeom prst="rect">
            <a:avLst/>
          </a:prstGeom>
          <a:solidFill>
            <a:srgbClr val="000000">
              <a:alpha val="22031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r"/>
          </a:lstStyle>
          <a:p>
            <a:r>
              <a:t>Photo credit: Brian Booth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image21.jpeg" descr="image21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36602" b="1560"/>
          <a:stretch>
            <a:fillRect/>
          </a:stretch>
        </p:blipFill>
        <p:spPr>
          <a:xfrm>
            <a:off x="6482658" y="4382"/>
            <a:ext cx="14899222" cy="13719996"/>
          </a:xfrm>
          <a:prstGeom prst="rect">
            <a:avLst/>
          </a:prstGeom>
        </p:spPr>
      </p:pic>
      <p:sp>
        <p:nvSpPr>
          <p:cNvPr id="259" name="The key to safety in the mountains is achieving the right balance. ☺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key to safety in the mountains is achieving the right balance. ☺</a:t>
            </a:r>
          </a:p>
        </p:txBody>
      </p:sp>
      <p:sp>
        <p:nvSpPr>
          <p:cNvPr id="260" name="Photo credit: Brian Booth"/>
          <p:cNvSpPr txBox="1"/>
          <p:nvPr/>
        </p:nvSpPr>
        <p:spPr>
          <a:xfrm>
            <a:off x="18603830" y="13275788"/>
            <a:ext cx="2643858" cy="406401"/>
          </a:xfrm>
          <a:prstGeom prst="rect">
            <a:avLst/>
          </a:prstGeom>
          <a:solidFill>
            <a:srgbClr val="000000">
              <a:alpha val="428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r"/>
          </a:lstStyle>
          <a:p>
            <a:r>
              <a:t>Photo credit: Brian Booth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884" y="-3815847"/>
            <a:ext cx="24523768" cy="18435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4849" y="3919875"/>
            <a:ext cx="4073468" cy="58274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2.jpeg" descr="image2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066" r="1066"/>
          <a:stretch>
            <a:fillRect/>
          </a:stretch>
        </p:blipFill>
        <p:spPr>
          <a:xfrm>
            <a:off x="6482658" y="4382"/>
            <a:ext cx="17903186" cy="13719996"/>
          </a:xfrm>
          <a:prstGeom prst="rect">
            <a:avLst/>
          </a:prstGeom>
        </p:spPr>
      </p:pic>
      <p:sp>
        <p:nvSpPr>
          <p:cNvPr id="160" name="Here's an area in North Cascades National Park where rocks are both loose and large — VERY hazardous.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defTabSz="2438338">
              <a:spcBef>
                <a:spcPts val="4500"/>
              </a:spcBef>
              <a:defRPr sz="4300"/>
            </a:lvl1pPr>
          </a:lstStyle>
          <a:p>
            <a:r>
              <a:t>Here's an area in North Cascades National Park where rocks are both loose and large — VERY hazardous.</a:t>
            </a:r>
          </a:p>
        </p:txBody>
      </p:sp>
      <p:sp>
        <p:nvSpPr>
          <p:cNvPr id="161" name="Photo credit: Brian Booth"/>
          <p:cNvSpPr txBox="1"/>
          <p:nvPr/>
        </p:nvSpPr>
        <p:spPr>
          <a:xfrm>
            <a:off x="21688449" y="13275788"/>
            <a:ext cx="2643859" cy="406401"/>
          </a:xfrm>
          <a:prstGeom prst="rect">
            <a:avLst/>
          </a:prstGeom>
          <a:solidFill>
            <a:srgbClr val="000000">
              <a:alpha val="22031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r"/>
          </a:lstStyle>
          <a:p>
            <a:r>
              <a:t>Photo credit: Brian Booth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Author and Dat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Awarenes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Awareness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3-filtered.jpeg" descr="image3-filtered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441" r="1691"/>
          <a:stretch>
            <a:fillRect/>
          </a:stretch>
        </p:blipFill>
        <p:spPr>
          <a:xfrm>
            <a:off x="6482658" y="4382"/>
            <a:ext cx="17903186" cy="13719996"/>
          </a:xfrm>
          <a:prstGeom prst="rect">
            <a:avLst/>
          </a:prstGeom>
        </p:spPr>
      </p:pic>
      <p:sp>
        <p:nvSpPr>
          <p:cNvPr id="167" name="Helmet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Helmet</a:t>
            </a:r>
          </a:p>
          <a:p>
            <a:pPr defTabSz="2438338">
              <a:spcBef>
                <a:spcPts val="4500"/>
              </a:spcBef>
              <a:defRPr sz="4400"/>
            </a:pPr>
            <a:r>
              <a:t>Don it before you need it. </a:t>
            </a:r>
          </a:p>
          <a:p>
            <a:pPr defTabSz="2438338">
              <a:spcBef>
                <a:spcPts val="4500"/>
              </a:spcBef>
              <a:defRPr sz="4400"/>
            </a:pPr>
            <a:r>
              <a:t>Your helmet provides no benefit while it’s in your pack.</a:t>
            </a:r>
          </a:p>
          <a:p>
            <a:pPr defTabSz="2438338">
              <a:spcBef>
                <a:spcPts val="4500"/>
              </a:spcBef>
              <a:defRPr sz="4400"/>
            </a:pPr>
            <a:r>
              <a:t>When your helmet is on your head, your pack is lighter.</a:t>
            </a:r>
          </a:p>
        </p:txBody>
      </p:sp>
      <p:sp>
        <p:nvSpPr>
          <p:cNvPr id="168" name="Photo credit: Brian Booth"/>
          <p:cNvSpPr txBox="1"/>
          <p:nvPr/>
        </p:nvSpPr>
        <p:spPr>
          <a:xfrm>
            <a:off x="21688449" y="13275788"/>
            <a:ext cx="2643859" cy="406401"/>
          </a:xfrm>
          <a:prstGeom prst="rect">
            <a:avLst/>
          </a:prstGeom>
          <a:solidFill>
            <a:srgbClr val="000000">
              <a:alpha val="22031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r"/>
          </a:lstStyle>
          <a:p>
            <a:r>
              <a:t>Photo credit: Brian Booth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4-filtered-281.jpeg" descr="image4-filtered-281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21262" b="21262"/>
          <a:stretch>
            <a:fillRect/>
          </a:stretch>
        </p:blipFill>
        <p:spPr>
          <a:xfrm>
            <a:off x="6482658" y="4382"/>
            <a:ext cx="17903186" cy="13719996"/>
          </a:xfrm>
          <a:prstGeom prst="rect">
            <a:avLst/>
          </a:prstGeom>
        </p:spPr>
      </p:pic>
      <p:sp>
        <p:nvSpPr>
          <p:cNvPr id="171" name="Helmet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Helmet</a:t>
            </a:r>
          </a:p>
          <a:p>
            <a:pPr defTabSz="2438338">
              <a:spcBef>
                <a:spcPts val="4500"/>
              </a:spcBef>
              <a:defRPr sz="4600"/>
            </a:pPr>
            <a:r>
              <a:t>There can be rockfall hazard even below timberline. </a:t>
            </a:r>
          </a:p>
          <a:p>
            <a:pPr defTabSz="2438338">
              <a:spcBef>
                <a:spcPts val="4500"/>
              </a:spcBef>
              <a:defRPr sz="4600"/>
            </a:pPr>
            <a:r>
              <a:t>This party donned helmets because thick forest blocked their view of determining whether or not there was rockfall hazard. </a:t>
            </a:r>
          </a:p>
          <a:p>
            <a:pPr defTabSz="2438338">
              <a:spcBef>
                <a:spcPts val="4500"/>
              </a:spcBef>
              <a:defRPr sz="4300"/>
            </a:pPr>
            <a:endParaRPr/>
          </a:p>
        </p:txBody>
      </p:sp>
      <p:sp>
        <p:nvSpPr>
          <p:cNvPr id="172" name="Photo credit: Brian Booth"/>
          <p:cNvSpPr txBox="1"/>
          <p:nvPr/>
        </p:nvSpPr>
        <p:spPr>
          <a:xfrm>
            <a:off x="6523842" y="13275788"/>
            <a:ext cx="264385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r>
              <a:t>Photo credit: Brian Booth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20.jpeg" descr="image20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066" r="1066"/>
          <a:stretch>
            <a:fillRect/>
          </a:stretch>
        </p:blipFill>
        <p:spPr>
          <a:xfrm>
            <a:off x="6482658" y="4382"/>
            <a:ext cx="17903186" cy="13719996"/>
          </a:xfrm>
          <a:prstGeom prst="rect">
            <a:avLst/>
          </a:prstGeom>
        </p:spPr>
      </p:pic>
      <p:sp>
        <p:nvSpPr>
          <p:cNvPr id="175" name="ROCK! ROCK! ROCK!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ROCK! ROCK! ROCK!</a:t>
            </a:r>
          </a:p>
          <a:p>
            <a:pPr defTabSz="2438338">
              <a:spcBef>
                <a:spcPts val="4500"/>
              </a:spcBef>
              <a:defRPr sz="4300"/>
            </a:pPr>
            <a:r>
              <a:t>Be aware of other climbers’ positions. </a:t>
            </a:r>
          </a:p>
          <a:p>
            <a:pPr defTabSz="2438338">
              <a:spcBef>
                <a:spcPts val="4500"/>
              </a:spcBef>
              <a:defRPr sz="4300"/>
            </a:pPr>
            <a:r>
              <a:t>Be prepared to yell “ROCK-ROCK-ROCK”!</a:t>
            </a:r>
          </a:p>
        </p:txBody>
      </p:sp>
      <p:sp>
        <p:nvSpPr>
          <p:cNvPr id="176" name="Photo credit: Brian Booth"/>
          <p:cNvSpPr txBox="1"/>
          <p:nvPr/>
        </p:nvSpPr>
        <p:spPr>
          <a:xfrm>
            <a:off x="21688449" y="13275788"/>
            <a:ext cx="2643859" cy="406401"/>
          </a:xfrm>
          <a:prstGeom prst="rect">
            <a:avLst/>
          </a:prstGeom>
          <a:solidFill>
            <a:srgbClr val="000000">
              <a:alpha val="22031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r"/>
          </a:lstStyle>
          <a:p>
            <a:r>
              <a:t>Photo credit: Brian Booth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G_9201.jpeg" descr="IMG_9201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066" r="1066"/>
          <a:stretch>
            <a:fillRect/>
          </a:stretch>
        </p:blipFill>
        <p:spPr>
          <a:xfrm>
            <a:off x="6482658" y="4382"/>
            <a:ext cx="17903186" cy="13719996"/>
          </a:xfrm>
          <a:prstGeom prst="rect">
            <a:avLst/>
          </a:prstGeom>
        </p:spPr>
      </p:pic>
      <p:sp>
        <p:nvSpPr>
          <p:cNvPr id="179" name="ROCK! ROCK! ROCK!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ROCK! ROCK! ROCK!</a:t>
            </a:r>
          </a:p>
          <a:p>
            <a:pPr defTabSz="2438338">
              <a:spcBef>
                <a:spcPts val="4500"/>
              </a:spcBef>
              <a:defRPr sz="4300"/>
            </a:pPr>
            <a:r>
              <a:t>If you hear “ROCK-ROCK-ROCK” above you:</a:t>
            </a:r>
          </a:p>
          <a:p>
            <a:pPr defTabSz="2438338">
              <a:spcBef>
                <a:spcPts val="4500"/>
              </a:spcBef>
              <a:defRPr sz="4300"/>
            </a:pPr>
            <a:r>
              <a:t>Move out the way if you can, otherwise lower your head to protect your face.</a:t>
            </a:r>
          </a:p>
        </p:txBody>
      </p:sp>
      <p:sp>
        <p:nvSpPr>
          <p:cNvPr id="180" name="Photo credit: Mark Burgess"/>
          <p:cNvSpPr txBox="1"/>
          <p:nvPr/>
        </p:nvSpPr>
        <p:spPr>
          <a:xfrm>
            <a:off x="21503047" y="13275788"/>
            <a:ext cx="2829261" cy="406401"/>
          </a:xfrm>
          <a:prstGeom prst="rect">
            <a:avLst/>
          </a:prstGeom>
          <a:solidFill>
            <a:srgbClr val="000000">
              <a:alpha val="4746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r"/>
          </a:lstStyle>
          <a:p>
            <a:r>
              <a:t>Photo credit: Mark Burgess</a:t>
            </a:r>
          </a:p>
        </p:txBody>
      </p:sp>
      <p:sp>
        <p:nvSpPr>
          <p:cNvPr id="5" name="Line"/>
          <p:cNvSpPr/>
          <p:nvPr/>
        </p:nvSpPr>
        <p:spPr>
          <a:xfrm flipH="1" flipV="1">
            <a:off x="11186160" y="11643360"/>
            <a:ext cx="3901439" cy="640080"/>
          </a:xfrm>
          <a:prstGeom prst="line">
            <a:avLst/>
          </a:prstGeom>
          <a:ln w="127000">
            <a:solidFill>
              <a:srgbClr val="FFFF00"/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" name="TextBox 5"/>
          <p:cNvSpPr txBox="1"/>
          <p:nvPr/>
        </p:nvSpPr>
        <p:spPr>
          <a:xfrm rot="609335">
            <a:off x="8876029" y="11696659"/>
            <a:ext cx="462026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Segoe UI"/>
              </a:rPr>
              <a:t>Direction to move for safety</a:t>
            </a:r>
          </a:p>
        </p:txBody>
      </p:sp>
      <p:sp>
        <p:nvSpPr>
          <p:cNvPr id="7" name="Line"/>
          <p:cNvSpPr/>
          <p:nvPr/>
        </p:nvSpPr>
        <p:spPr>
          <a:xfrm>
            <a:off x="15152766" y="5974080"/>
            <a:ext cx="562970" cy="1341120"/>
          </a:xfrm>
          <a:prstGeom prst="line">
            <a:avLst/>
          </a:prstGeom>
          <a:ln w="127000">
            <a:solidFill>
              <a:srgbClr val="FF8EC7"/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15882502" y="6893370"/>
            <a:ext cx="1856858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8EC7"/>
                </a:solidFill>
                <a:effectLst/>
                <a:uFillTx/>
                <a:latin typeface="+mn-lt"/>
                <a:ea typeface="+mn-ea"/>
                <a:cs typeface="+mn-cs"/>
                <a:sym typeface="Segoe UI"/>
              </a:rPr>
              <a:t>Direction of rockfall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age19-filtered.jpeg" descr="image19-filtered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066" r="1066"/>
          <a:stretch>
            <a:fillRect/>
          </a:stretch>
        </p:blipFill>
        <p:spPr>
          <a:xfrm>
            <a:off x="6482658" y="4382"/>
            <a:ext cx="17903186" cy="13719996"/>
          </a:xfrm>
          <a:prstGeom prst="rect">
            <a:avLst/>
          </a:prstGeom>
        </p:spPr>
      </p:pic>
      <p:sp>
        <p:nvSpPr>
          <p:cNvPr id="183" name="ROCK! ROCK! ROCK!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ROCK! ROCK! ROCK!</a:t>
            </a:r>
          </a:p>
          <a:p>
            <a:pPr defTabSz="2438338">
              <a:spcBef>
                <a:spcPts val="4500"/>
              </a:spcBef>
              <a:defRPr sz="4300"/>
            </a:pPr>
            <a:r>
              <a:t>If possible, lift hands off handholds to avoid crushing-type injury.</a:t>
            </a:r>
          </a:p>
        </p:txBody>
      </p:sp>
      <p:sp>
        <p:nvSpPr>
          <p:cNvPr id="184" name="Photo credit: Brian Booth"/>
          <p:cNvSpPr txBox="1"/>
          <p:nvPr/>
        </p:nvSpPr>
        <p:spPr>
          <a:xfrm>
            <a:off x="21688449" y="13275788"/>
            <a:ext cx="2643859" cy="406401"/>
          </a:xfrm>
          <a:prstGeom prst="rect">
            <a:avLst/>
          </a:prstGeom>
          <a:solidFill>
            <a:srgbClr val="000000">
              <a:alpha val="39964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r"/>
          </a:lstStyle>
          <a:p>
            <a:r>
              <a:t>Photo credit: Brian Booth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3075920" y="11247120"/>
            <a:ext cx="1402080" cy="152400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Arrow Connector 6"/>
          <p:cNvCxnSpPr/>
          <p:nvPr/>
        </p:nvCxnSpPr>
        <p:spPr>
          <a:xfrm flipH="1">
            <a:off x="12588240" y="11247120"/>
            <a:ext cx="1889760" cy="1005840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FFFFFF"/>
      </a:dk1>
      <a:lt1>
        <a:srgbClr val="FFFFFF">
          <a:alpha val="50170"/>
        </a:srgbClr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Segoe UI"/>
        <a:ea typeface="Segoe UI"/>
        <a:cs typeface="Segoe UI"/>
      </a:majorFont>
      <a:minorFont>
        <a:latin typeface="Segoe UI"/>
        <a:ea typeface="Segoe UI"/>
        <a:cs typeface="Segoe UI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FFFFF">
                <a:alpha val="50170"/>
              </a:srgbClr>
            </a:solidFill>
            <a:effectLst/>
            <a:uFillTx/>
            <a:latin typeface="+mn-lt"/>
            <a:ea typeface="+mn-ea"/>
            <a:cs typeface="+mn-cs"/>
            <a:sym typeface="Segoe U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Segoe UI"/>
        <a:ea typeface="Segoe UI"/>
        <a:cs typeface="Segoe UI"/>
      </a:majorFont>
      <a:minorFont>
        <a:latin typeface="Segoe UI"/>
        <a:ea typeface="Segoe UI"/>
        <a:cs typeface="Segoe UI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FFFFF">
                <a:alpha val="50170"/>
              </a:srgbClr>
            </a:solidFill>
            <a:effectLst/>
            <a:uFillTx/>
            <a:latin typeface="+mn-lt"/>
            <a:ea typeface="+mn-ea"/>
            <a:cs typeface="+mn-cs"/>
            <a:sym typeface="Segoe U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761</Words>
  <Application>Microsoft Office PowerPoint</Application>
  <PresentationFormat>Custom</PresentationFormat>
  <Paragraphs>88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Helvetica Neue</vt:lpstr>
      <vt:lpstr>Segoe UI</vt:lpstr>
      <vt:lpstr>21_BasicWhite</vt:lpstr>
      <vt:lpstr>Rockfall Avoidance</vt:lpstr>
      <vt:lpstr>PowerPoint Presentation</vt:lpstr>
      <vt:lpstr>PowerPoint Presentation</vt:lpstr>
      <vt:lpstr>Awareness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Travel strategies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Rockfall Avoidance</dc:title>
  <dc:creator>Brian Booth</dc:creator>
  <cp:lastModifiedBy>William Ashby</cp:lastModifiedBy>
  <cp:revision>7</cp:revision>
  <dcterms:modified xsi:type="dcterms:W3CDTF">2021-11-27T21:10:11Z</dcterms:modified>
</cp:coreProperties>
</file>