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7"/>
  </p:notesMasterIdLst>
  <p:sldIdLst>
    <p:sldId id="256" r:id="rId2"/>
    <p:sldId id="257" r:id="rId3"/>
    <p:sldId id="258" r:id="rId4"/>
    <p:sldId id="259" r:id="rId5"/>
    <p:sldId id="260" r:id="rId6"/>
    <p:sldId id="261" r:id="rId7"/>
    <p:sldId id="270" r:id="rId8"/>
    <p:sldId id="262" r:id="rId9"/>
    <p:sldId id="263" r:id="rId10"/>
    <p:sldId id="264" r:id="rId11"/>
    <p:sldId id="265" r:id="rId12"/>
    <p:sldId id="266" r:id="rId13"/>
    <p:sldId id="267" r:id="rId14"/>
    <p:sldId id="268" r:id="rId15"/>
    <p:sldId id="269"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8F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397" autoAdjust="0"/>
  </p:normalViewPr>
  <p:slideViewPr>
    <p:cSldViewPr snapToGrid="0" snapToObjects="1">
      <p:cViewPr>
        <p:scale>
          <a:sx n="60" d="100"/>
          <a:sy n="60" d="100"/>
        </p:scale>
        <p:origin x="-1812"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D11141-DAB7-48B0-A913-00488060D3B7}" type="datetimeFigureOut">
              <a:rPr lang="en-US" smtClean="0"/>
              <a:t>10/21/2016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F23FF0-114A-4AAD-BD49-0E9627141B4E}" type="slidenum">
              <a:rPr lang="en-US" smtClean="0"/>
              <a:t>‹#›</a:t>
            </a:fld>
            <a:endParaRPr lang="en-US"/>
          </a:p>
        </p:txBody>
      </p:sp>
    </p:spTree>
    <p:extLst>
      <p:ext uri="{BB962C8B-B14F-4D97-AF65-F5344CB8AC3E}">
        <p14:creationId xmlns:p14="http://schemas.microsoft.com/office/powerpoint/2010/main" val="1681493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mountaineers.org/membership/mountaineers-privacy-policy-explained"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F23FF0-114A-4AAD-BD49-0E9627141B4E}" type="slidenum">
              <a:rPr lang="en-US" smtClean="0"/>
              <a:t>1</a:t>
            </a:fld>
            <a:endParaRPr lang="en-US"/>
          </a:p>
        </p:txBody>
      </p:sp>
    </p:spTree>
    <p:extLst>
      <p:ext uri="{BB962C8B-B14F-4D97-AF65-F5344CB8AC3E}">
        <p14:creationId xmlns:p14="http://schemas.microsoft.com/office/powerpoint/2010/main" val="1332564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F23FF0-114A-4AAD-BD49-0E9627141B4E}" type="slidenum">
              <a:rPr lang="en-US" smtClean="0"/>
              <a:t>10</a:t>
            </a:fld>
            <a:endParaRPr lang="en-US"/>
          </a:p>
        </p:txBody>
      </p:sp>
    </p:spTree>
    <p:extLst>
      <p:ext uri="{BB962C8B-B14F-4D97-AF65-F5344CB8AC3E}">
        <p14:creationId xmlns:p14="http://schemas.microsoft.com/office/powerpoint/2010/main" val="4103399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Routes/places</a:t>
            </a:r>
            <a:r>
              <a:rPr lang="en-US" baseline="0" dirty="0" smtClean="0"/>
              <a:t> listings sometimes list 3 peaks, or two lakes and you may just be going to one of them. We have alternate titles so if the route place listing says </a:t>
            </a:r>
            <a:r>
              <a:rPr lang="en-US" baseline="0" dirty="0" err="1" smtClean="0"/>
              <a:t>Abiel</a:t>
            </a:r>
            <a:r>
              <a:rPr lang="en-US" baseline="0" dirty="0" smtClean="0"/>
              <a:t>, Silver and </a:t>
            </a:r>
            <a:r>
              <a:rPr lang="en-US" baseline="0" dirty="0" err="1" smtClean="0"/>
              <a:t>Tinkham</a:t>
            </a:r>
            <a:r>
              <a:rPr lang="en-US" baseline="0" dirty="0" smtClean="0"/>
              <a:t> Peak you can pick just Silver Peak or </a:t>
            </a:r>
            <a:r>
              <a:rPr lang="en-US" baseline="0" dirty="0" err="1" smtClean="0"/>
              <a:t>Abiel</a:t>
            </a:r>
            <a:r>
              <a:rPr lang="en-US" baseline="0" dirty="0" smtClean="0"/>
              <a:t> and </a:t>
            </a:r>
            <a:r>
              <a:rPr lang="en-US" baseline="0" dirty="0" err="1" smtClean="0"/>
              <a:t>Tinkham</a:t>
            </a:r>
            <a:r>
              <a:rPr lang="en-US" baseline="0" dirty="0" smtClean="0"/>
              <a:t>.</a:t>
            </a:r>
          </a:p>
          <a:p>
            <a:endParaRPr lang="en-US" baseline="0" dirty="0" smtClean="0"/>
          </a:p>
          <a:p>
            <a:r>
              <a:rPr lang="en-US" baseline="0" dirty="0" smtClean="0"/>
              <a:t>If you want to add a new route/place please make sure that it doesn’t already exist by searching the system. If one exists that is similar but just needs some beefing up please email info@mountaineers.org with updated text/info.</a:t>
            </a:r>
          </a:p>
          <a:p>
            <a:endParaRPr lang="en-US" baseline="0" dirty="0" smtClean="0"/>
          </a:p>
          <a:p>
            <a:r>
              <a:rPr lang="en-US" baseline="0" dirty="0" smtClean="0"/>
              <a:t>If you want to add a new one go to Leader </a:t>
            </a:r>
            <a:r>
              <a:rPr lang="en-US" baseline="0" dirty="0" err="1" smtClean="0"/>
              <a:t>Resouces</a:t>
            </a:r>
            <a:r>
              <a:rPr lang="en-US" baseline="0" dirty="0" smtClean="0"/>
              <a:t>- how to schedule a new route/place is near the top</a:t>
            </a:r>
          </a:p>
          <a:p>
            <a:r>
              <a:rPr lang="en-US" dirty="0" smtClean="0"/>
              <a:t>https://www.mountaineers.org/volunteers/leader-resources/how-to-get-help-marketing-activities-courses-events</a:t>
            </a:r>
          </a:p>
          <a:p>
            <a:endParaRPr lang="en-US" dirty="0" smtClean="0"/>
          </a:p>
          <a:p>
            <a:r>
              <a:rPr lang="en-US" dirty="0" smtClean="0"/>
              <a:t>Scroll through Jeff’s how to..</a:t>
            </a:r>
            <a:r>
              <a:rPr lang="en-US" baseline="0" dirty="0" smtClean="0"/>
              <a:t> Reach step 2 which is EXECUTE and here is the direct link to the form.</a:t>
            </a:r>
          </a:p>
          <a:p>
            <a:r>
              <a:rPr lang="en-US" dirty="0" smtClean="0"/>
              <a:t>https://www.mountaineers.org/explore/routes-places/++add++mtneers.route</a:t>
            </a:r>
          </a:p>
          <a:p>
            <a:endParaRPr lang="en-US" dirty="0" smtClean="0"/>
          </a:p>
          <a:p>
            <a:r>
              <a:rPr lang="en-US" dirty="0" smtClean="0"/>
              <a:t>Put in as much info as you can- once you are done change the “State” in the right hand corner from Private</a:t>
            </a:r>
            <a:r>
              <a:rPr lang="en-US" baseline="0" dirty="0" smtClean="0"/>
              <a:t> to Submit for Publication so Jeff Bowman can review it for </a:t>
            </a:r>
            <a:r>
              <a:rPr lang="en-US" baseline="0" dirty="0" err="1" smtClean="0"/>
              <a:t>landmanagers</a:t>
            </a:r>
            <a:r>
              <a:rPr lang="en-US" baseline="0" dirty="0" smtClean="0"/>
              <a:t> and do a quick spell check.</a:t>
            </a:r>
          </a:p>
          <a:p>
            <a:endParaRPr lang="en-US" dirty="0"/>
          </a:p>
        </p:txBody>
      </p:sp>
      <p:sp>
        <p:nvSpPr>
          <p:cNvPr id="4" name="Slide Number Placeholder 3"/>
          <p:cNvSpPr>
            <a:spLocks noGrp="1"/>
          </p:cNvSpPr>
          <p:nvPr>
            <p:ph type="sldNum" sz="quarter" idx="10"/>
          </p:nvPr>
        </p:nvSpPr>
        <p:spPr/>
        <p:txBody>
          <a:bodyPr/>
          <a:lstStyle/>
          <a:p>
            <a:fld id="{6EF23FF0-114A-4AAD-BD49-0E9627141B4E}" type="slidenum">
              <a:rPr lang="en-US" smtClean="0"/>
              <a:t>11</a:t>
            </a:fld>
            <a:endParaRPr lang="en-US"/>
          </a:p>
        </p:txBody>
      </p:sp>
    </p:spTree>
    <p:extLst>
      <p:ext uri="{BB962C8B-B14F-4D97-AF65-F5344CB8AC3E}">
        <p14:creationId xmlns:p14="http://schemas.microsoft.com/office/powerpoint/2010/main" val="1761776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are an admin on your branch or committee you</a:t>
            </a:r>
            <a:r>
              <a:rPr lang="en-US" baseline="0" dirty="0" smtClean="0"/>
              <a:t> will see an Edit button that will allow you to edit content on your page like a word document except that you can also add in photos or videos.</a:t>
            </a:r>
          </a:p>
          <a:p>
            <a:endParaRPr lang="en-US" baseline="0" dirty="0" smtClean="0"/>
          </a:p>
          <a:p>
            <a:r>
              <a:rPr lang="en-US" baseline="0" dirty="0" smtClean="0"/>
              <a:t>Also look for the Add New tab in the yellow admin bar for creating new folders/files and links for your committee.</a:t>
            </a:r>
          </a:p>
          <a:p>
            <a:endParaRPr lang="en-US" baseline="0" dirty="0" smtClean="0"/>
          </a:p>
          <a:p>
            <a:r>
              <a:rPr lang="en-US" baseline="0" dirty="0" smtClean="0"/>
              <a:t>https://www.mountaineers.org/volunteers/leader-resources/branch-committee-how-tos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EF23FF0-114A-4AAD-BD49-0E9627141B4E}" type="slidenum">
              <a:rPr lang="en-US" smtClean="0"/>
              <a:t>12</a:t>
            </a:fld>
            <a:endParaRPr lang="en-US"/>
          </a:p>
        </p:txBody>
      </p:sp>
    </p:spTree>
    <p:extLst>
      <p:ext uri="{BB962C8B-B14F-4D97-AF65-F5344CB8AC3E}">
        <p14:creationId xmlns:p14="http://schemas.microsoft.com/office/powerpoint/2010/main" val="675065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1 qualified youth leader is needed per</a:t>
            </a:r>
            <a:r>
              <a:rPr lang="en-US" baseline="0" dirty="0" smtClean="0"/>
              <a:t> activity, not all instructors need to be QYL.</a:t>
            </a:r>
          </a:p>
          <a:p>
            <a:endParaRPr lang="en-US" baseline="0" dirty="0" smtClean="0"/>
          </a:p>
          <a:p>
            <a:r>
              <a:rPr lang="en-US" baseline="0" dirty="0" smtClean="0"/>
              <a:t>Sign up and train to be a youth leader here: https://www.mountaineers.org/youth/volunteer-with-youth</a:t>
            </a:r>
          </a:p>
          <a:p>
            <a:endParaRPr lang="en-US" baseline="0" dirty="0" smtClean="0"/>
          </a:p>
        </p:txBody>
      </p:sp>
      <p:sp>
        <p:nvSpPr>
          <p:cNvPr id="4" name="Slide Number Placeholder 3"/>
          <p:cNvSpPr>
            <a:spLocks noGrp="1"/>
          </p:cNvSpPr>
          <p:nvPr>
            <p:ph type="sldNum" sz="quarter" idx="10"/>
          </p:nvPr>
        </p:nvSpPr>
        <p:spPr/>
        <p:txBody>
          <a:bodyPr/>
          <a:lstStyle/>
          <a:p>
            <a:fld id="{6EF23FF0-114A-4AAD-BD49-0E9627141B4E}" type="slidenum">
              <a:rPr lang="en-US" smtClean="0"/>
              <a:t>13</a:t>
            </a:fld>
            <a:endParaRPr lang="en-US"/>
          </a:p>
        </p:txBody>
      </p:sp>
    </p:spTree>
    <p:extLst>
      <p:ext uri="{BB962C8B-B14F-4D97-AF65-F5344CB8AC3E}">
        <p14:creationId xmlns:p14="http://schemas.microsoft.com/office/powerpoint/2010/main" val="2994506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https://www.mountaineers.org/volunteers/leader-resources/how-to-get-help-marketing-activities-courses-events</a:t>
            </a:r>
            <a:endParaRPr lang="en-US" dirty="0"/>
          </a:p>
        </p:txBody>
      </p:sp>
      <p:sp>
        <p:nvSpPr>
          <p:cNvPr id="4" name="Slide Number Placeholder 3"/>
          <p:cNvSpPr>
            <a:spLocks noGrp="1"/>
          </p:cNvSpPr>
          <p:nvPr>
            <p:ph type="sldNum" sz="quarter" idx="10"/>
          </p:nvPr>
        </p:nvSpPr>
        <p:spPr/>
        <p:txBody>
          <a:bodyPr/>
          <a:lstStyle/>
          <a:p>
            <a:fld id="{6EF23FF0-114A-4AAD-BD49-0E9627141B4E}" type="slidenum">
              <a:rPr lang="en-US" smtClean="0"/>
              <a:t>14</a:t>
            </a:fld>
            <a:endParaRPr lang="en-US"/>
          </a:p>
        </p:txBody>
      </p:sp>
    </p:spTree>
    <p:extLst>
      <p:ext uri="{BB962C8B-B14F-4D97-AF65-F5344CB8AC3E}">
        <p14:creationId xmlns:p14="http://schemas.microsoft.com/office/powerpoint/2010/main" val="1531407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F23FF0-114A-4AAD-BD49-0E9627141B4E}" type="slidenum">
              <a:rPr lang="en-US" smtClean="0"/>
              <a:t>15</a:t>
            </a:fld>
            <a:endParaRPr lang="en-US"/>
          </a:p>
        </p:txBody>
      </p:sp>
    </p:spTree>
    <p:extLst>
      <p:ext uri="{BB962C8B-B14F-4D97-AF65-F5344CB8AC3E}">
        <p14:creationId xmlns:p14="http://schemas.microsoft.com/office/powerpoint/2010/main" val="3633109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F23FF0-114A-4AAD-BD49-0E9627141B4E}" type="slidenum">
              <a:rPr lang="en-US" smtClean="0"/>
              <a:t>2</a:t>
            </a:fld>
            <a:endParaRPr lang="en-US"/>
          </a:p>
        </p:txBody>
      </p:sp>
    </p:spTree>
    <p:extLst>
      <p:ext uri="{BB962C8B-B14F-4D97-AF65-F5344CB8AC3E}">
        <p14:creationId xmlns:p14="http://schemas.microsoft.com/office/powerpoint/2010/main" val="1941077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Feedback forms are sent after the end date of the</a:t>
            </a:r>
            <a:r>
              <a:rPr lang="en-US" baseline="0" dirty="0" smtClean="0"/>
              <a:t> course, trip, activity. You can view feedback in one lump view on the My Feedback tab on your profile page. Or by activity/course by going to My Activities or My Courses and clicking the ALL button next to the listing. </a:t>
            </a:r>
          </a:p>
          <a:p>
            <a:endParaRPr lang="en-US" baseline="0" dirty="0" smtClean="0"/>
          </a:p>
          <a:p>
            <a:r>
              <a:rPr lang="en-US" baseline="0" dirty="0" smtClean="0"/>
              <a:t>The leader and admins on the committee can view feedback. Want to do a fancy survey? Try </a:t>
            </a:r>
            <a:r>
              <a:rPr lang="en-US" baseline="0" dirty="0" err="1" smtClean="0"/>
              <a:t>SurveyGizmo</a:t>
            </a:r>
            <a:r>
              <a:rPr lang="en-US" baseline="0" dirty="0" smtClean="0"/>
              <a:t>, volunteer log in for survey gizmo is found in Leader Resources- Shared Activity Resources Folder</a:t>
            </a:r>
          </a:p>
          <a:p>
            <a:endParaRPr lang="en-US" dirty="0"/>
          </a:p>
        </p:txBody>
      </p:sp>
      <p:sp>
        <p:nvSpPr>
          <p:cNvPr id="4" name="Slide Number Placeholder 3"/>
          <p:cNvSpPr>
            <a:spLocks noGrp="1"/>
          </p:cNvSpPr>
          <p:nvPr>
            <p:ph type="sldNum" sz="quarter" idx="10"/>
          </p:nvPr>
        </p:nvSpPr>
        <p:spPr/>
        <p:txBody>
          <a:bodyPr/>
          <a:lstStyle/>
          <a:p>
            <a:fld id="{6EF23FF0-114A-4AAD-BD49-0E9627141B4E}" type="slidenum">
              <a:rPr lang="en-US" smtClean="0"/>
              <a:t>3</a:t>
            </a:fld>
            <a:endParaRPr lang="en-US"/>
          </a:p>
        </p:txBody>
      </p:sp>
    </p:spTree>
    <p:extLst>
      <p:ext uri="{BB962C8B-B14F-4D97-AF65-F5344CB8AC3E}">
        <p14:creationId xmlns:p14="http://schemas.microsoft.com/office/powerpoint/2010/main" val="2787230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Incident reports live connected to the</a:t>
            </a:r>
            <a:r>
              <a:rPr lang="en-US" baseline="0" dirty="0" smtClean="0"/>
              <a:t> activity. </a:t>
            </a:r>
            <a:endParaRPr lang="en-US" dirty="0"/>
          </a:p>
        </p:txBody>
      </p:sp>
      <p:sp>
        <p:nvSpPr>
          <p:cNvPr id="4" name="Slide Number Placeholder 3"/>
          <p:cNvSpPr>
            <a:spLocks noGrp="1"/>
          </p:cNvSpPr>
          <p:nvPr>
            <p:ph type="sldNum" sz="quarter" idx="10"/>
          </p:nvPr>
        </p:nvSpPr>
        <p:spPr/>
        <p:txBody>
          <a:bodyPr/>
          <a:lstStyle/>
          <a:p>
            <a:fld id="{6EF23FF0-114A-4AAD-BD49-0E9627141B4E}" type="slidenum">
              <a:rPr lang="en-US" smtClean="0"/>
              <a:t>4</a:t>
            </a:fld>
            <a:endParaRPr lang="en-US"/>
          </a:p>
        </p:txBody>
      </p:sp>
    </p:spTree>
    <p:extLst>
      <p:ext uri="{BB962C8B-B14F-4D97-AF65-F5344CB8AC3E}">
        <p14:creationId xmlns:p14="http://schemas.microsoft.com/office/powerpoint/2010/main" val="1564892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Leader Resources</a:t>
            </a:r>
            <a:r>
              <a:rPr lang="en-US" baseline="0" dirty="0" smtClean="0"/>
              <a:t> for Mountaineers Complaint Form which should be filled out by anyone who witnessed or experienced </a:t>
            </a:r>
            <a:r>
              <a:rPr lang="en-US" baseline="0" dirty="0" err="1" smtClean="0"/>
              <a:t>Harrassment</a:t>
            </a:r>
            <a:r>
              <a:rPr lang="en-US" baseline="0" dirty="0" smtClean="0"/>
              <a:t> or Problem behavior.</a:t>
            </a:r>
            <a:endParaRPr lang="en-US" dirty="0"/>
          </a:p>
        </p:txBody>
      </p:sp>
      <p:sp>
        <p:nvSpPr>
          <p:cNvPr id="4" name="Slide Number Placeholder 3"/>
          <p:cNvSpPr>
            <a:spLocks noGrp="1"/>
          </p:cNvSpPr>
          <p:nvPr>
            <p:ph type="sldNum" sz="quarter" idx="10"/>
          </p:nvPr>
        </p:nvSpPr>
        <p:spPr/>
        <p:txBody>
          <a:bodyPr/>
          <a:lstStyle/>
          <a:p>
            <a:fld id="{6EF23FF0-114A-4AAD-BD49-0E9627141B4E}" type="slidenum">
              <a:rPr lang="en-US" smtClean="0"/>
              <a:t>5</a:t>
            </a:fld>
            <a:endParaRPr lang="en-US"/>
          </a:p>
        </p:txBody>
      </p:sp>
    </p:spTree>
    <p:extLst>
      <p:ext uri="{BB962C8B-B14F-4D97-AF65-F5344CB8AC3E}">
        <p14:creationId xmlns:p14="http://schemas.microsoft.com/office/powerpoint/2010/main" val="784067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See all the different</a:t>
            </a:r>
            <a:r>
              <a:rPr lang="en-US" baseline="0" dirty="0" smtClean="0"/>
              <a:t> ways a profile can be viewed: </a:t>
            </a:r>
            <a:r>
              <a:rPr lang="en-US" sz="1200" u="sng" kern="1200" dirty="0" smtClean="0">
                <a:solidFill>
                  <a:schemeClr val="tx1"/>
                </a:solidFill>
                <a:effectLst/>
                <a:latin typeface="+mn-lt"/>
                <a:ea typeface="+mn-ea"/>
                <a:cs typeface="+mn-cs"/>
                <a:hlinkClick r:id="rId3"/>
              </a:rPr>
              <a:t>https://www.mountaineers.org/membership/mountaineers-privacy-policy-explained</a:t>
            </a:r>
            <a:endParaRPr lang="en-US" dirty="0" smtClean="0"/>
          </a:p>
          <a:p>
            <a:endParaRPr lang="en-US" dirty="0" smtClean="0"/>
          </a:p>
          <a:p>
            <a:r>
              <a:rPr lang="en-US" dirty="0" smtClean="0"/>
              <a:t>Got some logistics and want to allow people to opt in?- send out a google sheet.</a:t>
            </a:r>
            <a:endParaRPr lang="en-US" dirty="0"/>
          </a:p>
        </p:txBody>
      </p:sp>
      <p:sp>
        <p:nvSpPr>
          <p:cNvPr id="4" name="Slide Number Placeholder 3"/>
          <p:cNvSpPr>
            <a:spLocks noGrp="1"/>
          </p:cNvSpPr>
          <p:nvPr>
            <p:ph type="sldNum" sz="quarter" idx="10"/>
          </p:nvPr>
        </p:nvSpPr>
        <p:spPr/>
        <p:txBody>
          <a:bodyPr/>
          <a:lstStyle/>
          <a:p>
            <a:fld id="{6EF23FF0-114A-4AAD-BD49-0E9627141B4E}" type="slidenum">
              <a:rPr lang="en-US" smtClean="0"/>
              <a:t>6</a:t>
            </a:fld>
            <a:endParaRPr lang="en-US"/>
          </a:p>
        </p:txBody>
      </p:sp>
    </p:spTree>
    <p:extLst>
      <p:ext uri="{BB962C8B-B14F-4D97-AF65-F5344CB8AC3E}">
        <p14:creationId xmlns:p14="http://schemas.microsoft.com/office/powerpoint/2010/main" val="1828864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sure to close out</a:t>
            </a:r>
            <a:r>
              <a:rPr lang="en-US" baseline="0" dirty="0" smtClean="0"/>
              <a:t> your activities so if a guest cancels it won’t count towards their 2 activities. </a:t>
            </a:r>
          </a:p>
          <a:p>
            <a:endParaRPr lang="en-US" baseline="0" dirty="0" smtClean="0"/>
          </a:p>
          <a:p>
            <a:r>
              <a:rPr lang="en-US" baseline="0" dirty="0" smtClean="0"/>
              <a:t>You as a leader can override pre-</a:t>
            </a:r>
            <a:r>
              <a:rPr lang="en-US" baseline="0" dirty="0" err="1" smtClean="0"/>
              <a:t>reqs</a:t>
            </a:r>
            <a:r>
              <a:rPr lang="en-US" baseline="0" dirty="0" smtClean="0"/>
              <a:t> on an activity if someone wants to join something more technical but only add them if you know they have the skillset. Make sure they create a guest member profile for waiver, emergency contact info and for future engagement opportunities with the Mountaineers. </a:t>
            </a:r>
            <a:endParaRPr lang="en-US" dirty="0"/>
          </a:p>
        </p:txBody>
      </p:sp>
      <p:sp>
        <p:nvSpPr>
          <p:cNvPr id="4" name="Slide Number Placeholder 3"/>
          <p:cNvSpPr>
            <a:spLocks noGrp="1"/>
          </p:cNvSpPr>
          <p:nvPr>
            <p:ph type="sldNum" sz="quarter" idx="10"/>
          </p:nvPr>
        </p:nvSpPr>
        <p:spPr/>
        <p:txBody>
          <a:bodyPr/>
          <a:lstStyle/>
          <a:p>
            <a:fld id="{6EF23FF0-114A-4AAD-BD49-0E9627141B4E}" type="slidenum">
              <a:rPr lang="en-US" smtClean="0"/>
              <a:t>7</a:t>
            </a:fld>
            <a:endParaRPr lang="en-US"/>
          </a:p>
        </p:txBody>
      </p:sp>
    </p:spTree>
    <p:extLst>
      <p:ext uri="{BB962C8B-B14F-4D97-AF65-F5344CB8AC3E}">
        <p14:creationId xmlns:p14="http://schemas.microsoft.com/office/powerpoint/2010/main" val="1717938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https://www.mountaineers.org/blog/managing-your-mountaineers-e-mail-preferences</a:t>
            </a:r>
          </a:p>
          <a:p>
            <a:endParaRPr lang="en-US" dirty="0" smtClean="0"/>
          </a:p>
          <a:p>
            <a:r>
              <a:rPr lang="en-US" sz="1200" b="0" i="0" kern="1200" dirty="0" smtClean="0">
                <a:solidFill>
                  <a:schemeClr val="tx1"/>
                </a:solidFill>
                <a:effectLst/>
                <a:latin typeface="+mn-lt"/>
                <a:ea typeface="+mn-ea"/>
                <a:cs typeface="+mn-cs"/>
              </a:rPr>
              <a:t>As a gentle reminder to be respectful of our volunteers' time, we now send an email to anyone who canceled </a:t>
            </a:r>
            <a:r>
              <a:rPr lang="en-US" sz="1200" b="0" i="1" kern="1200" dirty="0" smtClean="0">
                <a:solidFill>
                  <a:schemeClr val="tx1"/>
                </a:solidFill>
                <a:effectLst/>
                <a:latin typeface="+mn-lt"/>
                <a:ea typeface="+mn-ea"/>
                <a:cs typeface="+mn-cs"/>
              </a:rPr>
              <a:t>after</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registration closed</a:t>
            </a:r>
            <a:r>
              <a:rPr lang="en-US" sz="1200" b="0" i="0" kern="1200" dirty="0" smtClean="0">
                <a:solidFill>
                  <a:schemeClr val="tx1"/>
                </a:solidFill>
                <a:effectLst/>
                <a:latin typeface="+mn-lt"/>
                <a:ea typeface="+mn-ea"/>
                <a:cs typeface="+mn-cs"/>
              </a:rPr>
              <a:t> three times in the last three months AND a an email to anyone who registered and did not show up for an activity. Canceling before registration closes and or letting the leader know you cannot make helps ensure someone from the waitlist can take your place, and means your trip-mates aren't waiting the trailhead for someone who cannot make it.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Peter</a:t>
            </a:r>
            <a:r>
              <a:rPr lang="en-US" sz="1200" b="0" i="0" kern="1200" baseline="0" dirty="0" smtClean="0">
                <a:solidFill>
                  <a:schemeClr val="tx1"/>
                </a:solidFill>
                <a:effectLst/>
                <a:latin typeface="+mn-lt"/>
                <a:ea typeface="+mn-ea"/>
                <a:cs typeface="+mn-cs"/>
              </a:rPr>
              <a:t> Dunau handles all email newsletters and can be reached at peterd@mountaineers.org</a:t>
            </a:r>
          </a:p>
          <a:p>
            <a:r>
              <a:rPr lang="en-US" dirty="0" smtClean="0"/>
              <a:t>https://www.mountaineers.org/volunteers/leader-resources/how-to-get-help-marketing-activities-courses-events</a:t>
            </a:r>
          </a:p>
          <a:p>
            <a:r>
              <a:rPr lang="en-US" dirty="0" smtClean="0"/>
              <a:t>Suzanne Gerber handles the magazine, suzanneg@mountaineers.org</a:t>
            </a:r>
            <a:endParaRPr lang="en-US" dirty="0"/>
          </a:p>
        </p:txBody>
      </p:sp>
      <p:sp>
        <p:nvSpPr>
          <p:cNvPr id="4" name="Slide Number Placeholder 3"/>
          <p:cNvSpPr>
            <a:spLocks noGrp="1"/>
          </p:cNvSpPr>
          <p:nvPr>
            <p:ph type="sldNum" sz="quarter" idx="10"/>
          </p:nvPr>
        </p:nvSpPr>
        <p:spPr/>
        <p:txBody>
          <a:bodyPr/>
          <a:lstStyle/>
          <a:p>
            <a:fld id="{6EF23FF0-114A-4AAD-BD49-0E9627141B4E}" type="slidenum">
              <a:rPr lang="en-US" smtClean="0"/>
              <a:t>8</a:t>
            </a:fld>
            <a:endParaRPr lang="en-US"/>
          </a:p>
        </p:txBody>
      </p:sp>
    </p:spTree>
    <p:extLst>
      <p:ext uri="{BB962C8B-B14F-4D97-AF65-F5344CB8AC3E}">
        <p14:creationId xmlns:p14="http://schemas.microsoft.com/office/powerpoint/2010/main" val="1303393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F23FF0-114A-4AAD-BD49-0E9627141B4E}" type="slidenum">
              <a:rPr lang="en-US" smtClean="0"/>
              <a:t>9</a:t>
            </a:fld>
            <a:endParaRPr lang="en-US"/>
          </a:p>
        </p:txBody>
      </p:sp>
    </p:spTree>
    <p:extLst>
      <p:ext uri="{BB962C8B-B14F-4D97-AF65-F5344CB8AC3E}">
        <p14:creationId xmlns:p14="http://schemas.microsoft.com/office/powerpoint/2010/main" val="336990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CD7305-24D1-8745-B718-8DEEB9876D38}" type="datetimeFigureOut">
              <a:rPr lang="en-US" smtClean="0"/>
              <a:t>10/21/2016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C70F0B-B997-8840-BE0F-B4320C209CCC}"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CD7305-24D1-8745-B718-8DEEB9876D38}" type="datetimeFigureOut">
              <a:rPr lang="en-US" smtClean="0"/>
              <a:t>10/21/2016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C70F0B-B997-8840-BE0F-B4320C209CCC}"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CD7305-24D1-8745-B718-8DEEB9876D38}" type="datetimeFigureOut">
              <a:rPr lang="en-US" smtClean="0"/>
              <a:t>10/21/2016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C70F0B-B997-8840-BE0F-B4320C209CCC}"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CD7305-24D1-8745-B718-8DEEB9876D38}" type="datetimeFigureOut">
              <a:rPr lang="en-US" smtClean="0"/>
              <a:t>10/21/2016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C70F0B-B997-8840-BE0F-B4320C209CCC}"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CD7305-24D1-8745-B718-8DEEB9876D38}" type="datetimeFigureOut">
              <a:rPr lang="en-US" smtClean="0"/>
              <a:t>10/21/2016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C70F0B-B997-8840-BE0F-B4320C209CCC}"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CD7305-24D1-8745-B718-8DEEB9876D38}" type="datetimeFigureOut">
              <a:rPr lang="en-US" smtClean="0"/>
              <a:t>10/21/2016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C70F0B-B997-8840-BE0F-B4320C209CCC}"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CD7305-24D1-8745-B718-8DEEB9876D38}" type="datetimeFigureOut">
              <a:rPr lang="en-US" smtClean="0"/>
              <a:t>10/21/2016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C70F0B-B997-8840-BE0F-B4320C209CCC}"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CD7305-24D1-8745-B718-8DEEB9876D38}" type="datetimeFigureOut">
              <a:rPr lang="en-US" smtClean="0"/>
              <a:t>10/21/2016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C70F0B-B997-8840-BE0F-B4320C209CCC}"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CD7305-24D1-8745-B718-8DEEB9876D38}" type="datetimeFigureOut">
              <a:rPr lang="en-US" smtClean="0"/>
              <a:t>10/21/2016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C70F0B-B997-8840-BE0F-B4320C209CCC}"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CD7305-24D1-8745-B718-8DEEB9876D38}" type="datetimeFigureOut">
              <a:rPr lang="en-US" smtClean="0"/>
              <a:t>10/21/2016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C70F0B-B997-8840-BE0F-B4320C209CCC}"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CD7305-24D1-8745-B718-8DEEB9876D38}" type="datetimeFigureOut">
              <a:rPr lang="en-US" smtClean="0"/>
              <a:t>10/21/2016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C70F0B-B997-8840-BE0F-B4320C209CCC}"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CD7305-24D1-8745-B718-8DEEB9876D38}" type="datetimeFigureOut">
              <a:rPr lang="en-US" smtClean="0"/>
              <a:t>10/21/2016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C70F0B-B997-8840-BE0F-B4320C209CCC}" type="slidenum">
              <a:rPr lang="en-US" smtClean="0"/>
              <a:t>‹#›</a:t>
            </a:fld>
            <a:endParaRPr lang="en-US"/>
          </a:p>
        </p:txBody>
      </p:sp>
      <p:pic>
        <p:nvPicPr>
          <p:cNvPr id="9" name="Picture 8" descr="Mtnrs_logo_clear_white.eps"/>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278252" y="5643369"/>
            <a:ext cx="865748" cy="1214631"/>
          </a:xfrm>
          <a:prstGeom prst="rect">
            <a:avLst/>
          </a:prstGeom>
        </p:spPr>
      </p:pic>
      <p:cxnSp>
        <p:nvCxnSpPr>
          <p:cNvPr id="10" name="Straight Connector 9"/>
          <p:cNvCxnSpPr/>
          <p:nvPr userDrawn="1"/>
        </p:nvCxnSpPr>
        <p:spPr>
          <a:xfrm>
            <a:off x="224117" y="209177"/>
            <a:ext cx="8710707" cy="0"/>
          </a:xfrm>
          <a:prstGeom prst="line">
            <a:avLst/>
          </a:prstGeom>
          <a:ln w="38100" cmpd="sng">
            <a:solidFill>
              <a:srgbClr val="258FBD"/>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8934824" y="209177"/>
            <a:ext cx="0" cy="5434192"/>
          </a:xfrm>
          <a:prstGeom prst="line">
            <a:avLst/>
          </a:prstGeom>
          <a:ln w="38100" cmpd="sng">
            <a:solidFill>
              <a:srgbClr val="258FBD"/>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224117" y="209177"/>
            <a:ext cx="0" cy="6449188"/>
          </a:xfrm>
          <a:prstGeom prst="line">
            <a:avLst/>
          </a:prstGeom>
          <a:ln w="38100" cmpd="sng">
            <a:solidFill>
              <a:srgbClr val="258FBD"/>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224117" y="6658365"/>
            <a:ext cx="8054135" cy="0"/>
          </a:xfrm>
          <a:prstGeom prst="line">
            <a:avLst/>
          </a:prstGeom>
          <a:ln w="38100" cmpd="sng">
            <a:solidFill>
              <a:srgbClr val="258FBD"/>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accent3"/>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5"/>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5"/>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5"/>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mountaineers.org/youth/youth-forms-and-handbooks/qualified-youth-leader-training-and-resource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4432"/>
            <a:ext cx="7772400" cy="1085660"/>
          </a:xfrm>
        </p:spPr>
        <p:txBody>
          <a:bodyPr>
            <a:normAutofit/>
          </a:bodyPr>
          <a:lstStyle/>
          <a:p>
            <a:r>
              <a:rPr lang="en-US" sz="4000" dirty="0" smtClean="0">
                <a:latin typeface="Interstate Regular"/>
                <a:cs typeface="Interstate Regular"/>
              </a:rPr>
              <a:t>Leader Resources Seminar</a:t>
            </a:r>
            <a:endParaRPr lang="en-US" sz="4000" dirty="0">
              <a:latin typeface="Interstate Regular"/>
              <a:cs typeface="Interstate Regular"/>
            </a:endParaRPr>
          </a:p>
        </p:txBody>
      </p:sp>
      <p:sp>
        <p:nvSpPr>
          <p:cNvPr id="3" name="Subtitle 2"/>
          <p:cNvSpPr>
            <a:spLocks noGrp="1"/>
          </p:cNvSpPr>
          <p:nvPr>
            <p:ph type="subTitle" idx="1"/>
          </p:nvPr>
        </p:nvSpPr>
        <p:spPr>
          <a:xfrm>
            <a:off x="987746" y="2877853"/>
            <a:ext cx="7290506" cy="3268793"/>
          </a:xfrm>
        </p:spPr>
        <p:txBody>
          <a:bodyPr>
            <a:normAutofit/>
          </a:bodyPr>
          <a:lstStyle/>
          <a:p>
            <a:r>
              <a:rPr lang="en-US" sz="2600" dirty="0" smtClean="0">
                <a:solidFill>
                  <a:schemeClr val="accent3"/>
                </a:solidFill>
                <a:latin typeface="Interstate Regular"/>
                <a:cs typeface="Interstate Regular"/>
              </a:rPr>
              <a:t>Tess Wendel and </a:t>
            </a:r>
            <a:r>
              <a:rPr lang="en-US" sz="2600" dirty="0" smtClean="0">
                <a:solidFill>
                  <a:schemeClr val="accent3"/>
                </a:solidFill>
                <a:latin typeface="Interstate Regular"/>
                <a:cs typeface="Interstate Regular"/>
              </a:rPr>
              <a:t>Katie Tishler</a:t>
            </a:r>
            <a:endParaRPr lang="en-US" sz="2600" dirty="0" smtClean="0">
              <a:solidFill>
                <a:schemeClr val="accent3"/>
              </a:solidFill>
              <a:latin typeface="Interstate Regular"/>
              <a:cs typeface="Interstate Regular"/>
            </a:endParaRPr>
          </a:p>
          <a:p>
            <a:endParaRPr lang="en-US" sz="2600" dirty="0" smtClean="0">
              <a:solidFill>
                <a:schemeClr val="accent3"/>
              </a:solidFill>
              <a:latin typeface="Interstate Regular"/>
              <a:cs typeface="Interstate Regular"/>
            </a:endParaRPr>
          </a:p>
          <a:p>
            <a:r>
              <a:rPr lang="en-US" sz="2600" dirty="0" smtClean="0">
                <a:solidFill>
                  <a:schemeClr val="accent3"/>
                </a:solidFill>
                <a:latin typeface="Interstate Regular"/>
                <a:cs typeface="Interstate Regular"/>
              </a:rPr>
              <a:t>Everett Mountaineers at Snohomish PUD</a:t>
            </a:r>
            <a:endParaRPr lang="en-US" sz="2600" dirty="0">
              <a:solidFill>
                <a:schemeClr val="accent3"/>
              </a:solidFill>
              <a:latin typeface="Interstate Regular"/>
              <a:cs typeface="Interstate Regular"/>
            </a:endParaRPr>
          </a:p>
          <a:p>
            <a:r>
              <a:rPr lang="en-US" sz="2000" dirty="0" smtClean="0">
                <a:solidFill>
                  <a:schemeClr val="accent3"/>
                </a:solidFill>
                <a:latin typeface="Interstate Regular"/>
                <a:cs typeface="Interstate Regular"/>
              </a:rPr>
              <a:t>October </a:t>
            </a:r>
            <a:r>
              <a:rPr lang="en-US" sz="2000" dirty="0" smtClean="0">
                <a:solidFill>
                  <a:schemeClr val="accent3"/>
                </a:solidFill>
                <a:latin typeface="Interstate Regular"/>
                <a:cs typeface="Interstate Regular"/>
              </a:rPr>
              <a:t>19, </a:t>
            </a:r>
            <a:r>
              <a:rPr lang="en-US" sz="2000" dirty="0" smtClean="0">
                <a:solidFill>
                  <a:schemeClr val="accent3"/>
                </a:solidFill>
                <a:latin typeface="Interstate Regular"/>
                <a:cs typeface="Interstate Regular"/>
              </a:rPr>
              <a:t>2016</a:t>
            </a:r>
          </a:p>
        </p:txBody>
      </p:sp>
      <p:pic>
        <p:nvPicPr>
          <p:cNvPr id="6" name="Picture 5" descr="Mtnrs_logo_clear_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8252" y="5643369"/>
            <a:ext cx="865748" cy="1214631"/>
          </a:xfrm>
          <a:prstGeom prst="rect">
            <a:avLst/>
          </a:prstGeom>
        </p:spPr>
      </p:pic>
      <p:cxnSp>
        <p:nvCxnSpPr>
          <p:cNvPr id="8" name="Straight Connector 7"/>
          <p:cNvCxnSpPr/>
          <p:nvPr/>
        </p:nvCxnSpPr>
        <p:spPr>
          <a:xfrm>
            <a:off x="224117" y="209177"/>
            <a:ext cx="8710707" cy="0"/>
          </a:xfrm>
          <a:prstGeom prst="line">
            <a:avLst/>
          </a:prstGeom>
          <a:ln w="38100" cmpd="sng">
            <a:solidFill>
              <a:srgbClr val="258FBD"/>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8934824" y="209177"/>
            <a:ext cx="0" cy="5434192"/>
          </a:xfrm>
          <a:prstGeom prst="line">
            <a:avLst/>
          </a:prstGeom>
          <a:ln w="38100" cmpd="sng">
            <a:solidFill>
              <a:srgbClr val="258FBD"/>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224117" y="209177"/>
            <a:ext cx="0" cy="6449188"/>
          </a:xfrm>
          <a:prstGeom prst="line">
            <a:avLst/>
          </a:prstGeom>
          <a:ln w="38100" cmpd="sng">
            <a:solidFill>
              <a:srgbClr val="258FBD"/>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224117" y="6658365"/>
            <a:ext cx="8054135" cy="0"/>
          </a:xfrm>
          <a:prstGeom prst="line">
            <a:avLst/>
          </a:prstGeom>
          <a:ln w="38100" cmpd="sng">
            <a:solidFill>
              <a:srgbClr val="258FBD"/>
            </a:solidFill>
          </a:ln>
        </p:spPr>
        <p:style>
          <a:lnRef idx="2">
            <a:schemeClr val="accent1"/>
          </a:lnRef>
          <a:fillRef idx="0">
            <a:schemeClr val="accent1"/>
          </a:fillRef>
          <a:effectRef idx="1">
            <a:schemeClr val="accent1"/>
          </a:effectRef>
          <a:fontRef idx="minor">
            <a:schemeClr val="tx1"/>
          </a:fontRef>
        </p:style>
      </p:cxnSp>
      <p:sp>
        <p:nvSpPr>
          <p:cNvPr id="32" name="Content Placeholder 2"/>
          <p:cNvSpPr txBox="1">
            <a:spLocks/>
          </p:cNvSpPr>
          <p:nvPr/>
        </p:nvSpPr>
        <p:spPr>
          <a:xfrm>
            <a:off x="457200" y="1690091"/>
            <a:ext cx="8229600" cy="768730"/>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600" i="1" dirty="0" smtClean="0">
                <a:solidFill>
                  <a:schemeClr val="accent5"/>
                </a:solidFill>
                <a:latin typeface="Interstate Bold"/>
                <a:cs typeface="Interstate Bold"/>
              </a:rPr>
              <a:t>Or how to spend more time outside and less time on your computer</a:t>
            </a:r>
          </a:p>
          <a:p>
            <a:endParaRPr lang="en-US" sz="800" i="1" dirty="0" smtClean="0">
              <a:solidFill>
                <a:schemeClr val="accent5"/>
              </a:solidFill>
            </a:endParaRPr>
          </a:p>
        </p:txBody>
      </p:sp>
    </p:spTree>
    <p:extLst>
      <p:ext uri="{BB962C8B-B14F-4D97-AF65-F5344CB8AC3E}">
        <p14:creationId xmlns:p14="http://schemas.microsoft.com/office/powerpoint/2010/main" val="40242877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Recruiting new people- other tools	</a:t>
            </a:r>
            <a:endParaRPr lang="en-US" dirty="0"/>
          </a:p>
        </p:txBody>
      </p:sp>
      <p:sp>
        <p:nvSpPr>
          <p:cNvPr id="3" name="Content Placeholder 2"/>
          <p:cNvSpPr>
            <a:spLocks noGrp="1"/>
          </p:cNvSpPr>
          <p:nvPr>
            <p:ph idx="1"/>
          </p:nvPr>
        </p:nvSpPr>
        <p:spPr>
          <a:xfrm>
            <a:off x="457200" y="1600201"/>
            <a:ext cx="8229600" cy="2094978"/>
          </a:xfrm>
        </p:spPr>
        <p:txBody>
          <a:bodyPr/>
          <a:lstStyle/>
          <a:p>
            <a:r>
              <a:rPr lang="en-US" dirty="0" smtClean="0"/>
              <a:t>Thinking ahead</a:t>
            </a:r>
          </a:p>
          <a:p>
            <a:r>
              <a:rPr lang="en-US" dirty="0" smtClean="0"/>
              <a:t>Job descriptions</a:t>
            </a:r>
          </a:p>
          <a:p>
            <a:r>
              <a:rPr lang="en-US" dirty="0" smtClean="0"/>
              <a:t>Start with small, consistent opportunities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8877" y="3453007"/>
            <a:ext cx="2945703" cy="2945703"/>
          </a:xfrm>
          <a:prstGeom prst="rect">
            <a:avLst/>
          </a:prstGeom>
        </p:spPr>
      </p:pic>
    </p:spTree>
    <p:extLst>
      <p:ext uri="{BB962C8B-B14F-4D97-AF65-F5344CB8AC3E}">
        <p14:creationId xmlns:p14="http://schemas.microsoft.com/office/powerpoint/2010/main" val="3394570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Routes/places</a:t>
            </a:r>
            <a:endParaRPr lang="en-US" dirty="0"/>
          </a:p>
        </p:txBody>
      </p:sp>
      <p:sp>
        <p:nvSpPr>
          <p:cNvPr id="3" name="Content Placeholder 2"/>
          <p:cNvSpPr>
            <a:spLocks noGrp="1"/>
          </p:cNvSpPr>
          <p:nvPr>
            <p:ph idx="1"/>
          </p:nvPr>
        </p:nvSpPr>
        <p:spPr>
          <a:xfrm>
            <a:off x="576199" y="1516279"/>
            <a:ext cx="7791188" cy="3598103"/>
          </a:xfrm>
        </p:spPr>
        <p:txBody>
          <a:bodyPr>
            <a:normAutofit/>
          </a:bodyPr>
          <a:lstStyle/>
          <a:p>
            <a:r>
              <a:rPr lang="en-US" dirty="0" smtClean="0"/>
              <a:t>What’s new in routes/places</a:t>
            </a:r>
          </a:p>
          <a:p>
            <a:pPr lvl="1"/>
            <a:r>
              <a:rPr lang="en-US" dirty="0" smtClean="0"/>
              <a:t>Map view</a:t>
            </a:r>
          </a:p>
          <a:p>
            <a:pPr lvl="1"/>
            <a:r>
              <a:rPr lang="en-US" dirty="0" smtClean="0"/>
              <a:t>Alternate title</a:t>
            </a:r>
          </a:p>
          <a:p>
            <a:pPr lvl="1"/>
            <a:r>
              <a:rPr lang="en-US" dirty="0" smtClean="0"/>
              <a:t>Trip reports</a:t>
            </a:r>
          </a:p>
          <a:p>
            <a:r>
              <a:rPr lang="en-US" dirty="0" smtClean="0"/>
              <a:t>Board policy</a:t>
            </a:r>
          </a:p>
          <a:p>
            <a:r>
              <a:rPr lang="en-US" dirty="0" smtClean="0"/>
              <a:t>Adding new ones?</a:t>
            </a: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9545" y="2313249"/>
            <a:ext cx="4758884" cy="2515535"/>
          </a:xfrm>
          <a:prstGeom prst="rect">
            <a:avLst/>
          </a:prstGeom>
        </p:spPr>
      </p:pic>
    </p:spTree>
    <p:extLst>
      <p:ext uri="{BB962C8B-B14F-4D97-AF65-F5344CB8AC3E}">
        <p14:creationId xmlns:p14="http://schemas.microsoft.com/office/powerpoint/2010/main" val="1476182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Branch and Committee Pages</a:t>
            </a:r>
            <a:endParaRPr lang="en-US" dirty="0"/>
          </a:p>
        </p:txBody>
      </p:sp>
      <p:sp>
        <p:nvSpPr>
          <p:cNvPr id="3" name="Content Placeholder 2"/>
          <p:cNvSpPr>
            <a:spLocks noGrp="1"/>
          </p:cNvSpPr>
          <p:nvPr>
            <p:ph idx="1"/>
          </p:nvPr>
        </p:nvSpPr>
        <p:spPr/>
        <p:txBody>
          <a:bodyPr/>
          <a:lstStyle/>
          <a:p>
            <a:r>
              <a:rPr lang="en-US" dirty="0" smtClean="0"/>
              <a:t>Advertise when your main course isn’t in session</a:t>
            </a:r>
          </a:p>
          <a:p>
            <a:pPr lvl="1"/>
            <a:r>
              <a:rPr lang="en-US" dirty="0" smtClean="0"/>
              <a:t>Do you know your short </a:t>
            </a:r>
            <a:r>
              <a:rPr lang="en-US" dirty="0" err="1" smtClean="0"/>
              <a:t>url</a:t>
            </a:r>
            <a:r>
              <a:rPr lang="en-US" dirty="0" smtClean="0"/>
              <a:t>?</a:t>
            </a:r>
          </a:p>
          <a:p>
            <a:r>
              <a:rPr lang="en-US" dirty="0" smtClean="0"/>
              <a:t>Event calendars</a:t>
            </a:r>
          </a:p>
          <a:p>
            <a:r>
              <a:rPr lang="en-US" dirty="0" smtClean="0"/>
              <a:t>Online file storage</a:t>
            </a:r>
          </a:p>
          <a:p>
            <a:r>
              <a:rPr lang="en-US" dirty="0"/>
              <a:t>Mountaineers.org is always looking for new content – write a blog!</a:t>
            </a:r>
          </a:p>
          <a:p>
            <a:endParaRPr lang="en-US" dirty="0"/>
          </a:p>
        </p:txBody>
      </p:sp>
    </p:spTree>
    <p:extLst>
      <p:ext uri="{BB962C8B-B14F-4D97-AF65-F5344CB8AC3E}">
        <p14:creationId xmlns:p14="http://schemas.microsoft.com/office/powerpoint/2010/main" val="3897704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Youth</a:t>
            </a:r>
            <a:endParaRPr lang="en-US" dirty="0"/>
          </a:p>
        </p:txBody>
      </p:sp>
      <p:sp>
        <p:nvSpPr>
          <p:cNvPr id="3" name="Content Placeholder 2"/>
          <p:cNvSpPr>
            <a:spLocks noGrp="1"/>
          </p:cNvSpPr>
          <p:nvPr>
            <p:ph idx="1"/>
          </p:nvPr>
        </p:nvSpPr>
        <p:spPr/>
        <p:txBody>
          <a:bodyPr/>
          <a:lstStyle/>
          <a:p>
            <a:r>
              <a:rPr lang="en-US" dirty="0" smtClean="0">
                <a:hlinkClick r:id="rId3"/>
              </a:rPr>
              <a:t>Qualified Youth Leader</a:t>
            </a:r>
            <a:endParaRPr lang="en-US" dirty="0" smtClean="0"/>
          </a:p>
          <a:p>
            <a:r>
              <a:rPr lang="en-US" dirty="0" smtClean="0"/>
              <a:t>Current Youth Programs</a:t>
            </a:r>
          </a:p>
          <a:p>
            <a:pPr lvl="1"/>
            <a:r>
              <a:rPr lang="en-US" dirty="0"/>
              <a:t>Mountain Workshops</a:t>
            </a:r>
          </a:p>
          <a:p>
            <a:pPr lvl="1"/>
            <a:r>
              <a:rPr lang="en-US" dirty="0"/>
              <a:t>Pioneers, Explorers and MAC</a:t>
            </a:r>
          </a:p>
          <a:p>
            <a:pPr lvl="1"/>
            <a:r>
              <a:rPr lang="en-US" dirty="0"/>
              <a:t>Summer </a:t>
            </a:r>
            <a:r>
              <a:rPr lang="en-US" dirty="0" smtClean="0"/>
              <a:t>Camp</a:t>
            </a:r>
          </a:p>
          <a:p>
            <a:r>
              <a:rPr lang="en-US" dirty="0" smtClean="0"/>
              <a:t>Family activities</a:t>
            </a:r>
          </a:p>
          <a:p>
            <a:r>
              <a:rPr lang="en-US" dirty="0" smtClean="0"/>
              <a:t>Youth in adult programs</a:t>
            </a:r>
          </a:p>
          <a:p>
            <a:r>
              <a:rPr lang="en-US" dirty="0" smtClean="0"/>
              <a:t>Youth Forms</a:t>
            </a:r>
          </a:p>
        </p:txBody>
      </p:sp>
    </p:spTree>
    <p:extLst>
      <p:ext uri="{BB962C8B-B14F-4D97-AF65-F5344CB8AC3E}">
        <p14:creationId xmlns:p14="http://schemas.microsoft.com/office/powerpoint/2010/main" val="3069221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Marketing Help	</a:t>
            </a:r>
            <a:endParaRPr lang="en-US" dirty="0"/>
          </a:p>
        </p:txBody>
      </p:sp>
      <p:sp>
        <p:nvSpPr>
          <p:cNvPr id="3" name="Content Placeholder 2"/>
          <p:cNvSpPr>
            <a:spLocks noGrp="1"/>
          </p:cNvSpPr>
          <p:nvPr>
            <p:ph idx="1"/>
          </p:nvPr>
        </p:nvSpPr>
        <p:spPr/>
        <p:txBody>
          <a:bodyPr/>
          <a:lstStyle/>
          <a:p>
            <a:r>
              <a:rPr lang="en-US" dirty="0" smtClean="0"/>
              <a:t>Website</a:t>
            </a:r>
          </a:p>
          <a:p>
            <a:r>
              <a:rPr lang="en-US" dirty="0" smtClean="0"/>
              <a:t>Email communications</a:t>
            </a:r>
          </a:p>
          <a:p>
            <a:r>
              <a:rPr lang="en-US" dirty="0" smtClean="0"/>
              <a:t>Social media</a:t>
            </a:r>
          </a:p>
          <a:p>
            <a:r>
              <a:rPr lang="en-US" dirty="0" smtClean="0"/>
              <a:t>Print </a:t>
            </a:r>
            <a:endParaRPr lang="en-US" dirty="0"/>
          </a:p>
        </p:txBody>
      </p:sp>
    </p:spTree>
    <p:extLst>
      <p:ext uri="{BB962C8B-B14F-4D97-AF65-F5344CB8AC3E}">
        <p14:creationId xmlns:p14="http://schemas.microsoft.com/office/powerpoint/2010/main" val="2910157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Q&amp;A</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776659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Agenda</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Feedback</a:t>
            </a:r>
            <a:endParaRPr lang="en-US" dirty="0"/>
          </a:p>
          <a:p>
            <a:r>
              <a:rPr lang="en-US" dirty="0" smtClean="0"/>
              <a:t>Incident Reports</a:t>
            </a:r>
          </a:p>
          <a:p>
            <a:r>
              <a:rPr lang="en-US" dirty="0"/>
              <a:t>Handling Difficult Situations and Complaints</a:t>
            </a:r>
          </a:p>
          <a:p>
            <a:r>
              <a:rPr lang="en-US" dirty="0" smtClean="0"/>
              <a:t>Member Privacy</a:t>
            </a:r>
          </a:p>
          <a:p>
            <a:r>
              <a:rPr lang="en-US" dirty="0" smtClean="0"/>
              <a:t>Guest Policy</a:t>
            </a:r>
            <a:endParaRPr lang="en-US" dirty="0"/>
          </a:p>
          <a:p>
            <a:r>
              <a:rPr lang="en-US" dirty="0" smtClean="0"/>
              <a:t>Member Communications</a:t>
            </a:r>
          </a:p>
          <a:p>
            <a:r>
              <a:rPr lang="en-US" dirty="0" smtClean="0"/>
              <a:t>Recruiting new volunteers- online and other tools</a:t>
            </a:r>
            <a:endParaRPr lang="en-US" dirty="0"/>
          </a:p>
          <a:p>
            <a:r>
              <a:rPr lang="en-US" dirty="0" smtClean="0"/>
              <a:t>Routes/places</a:t>
            </a:r>
            <a:endParaRPr lang="en-US" dirty="0"/>
          </a:p>
          <a:p>
            <a:r>
              <a:rPr lang="en-US" dirty="0" smtClean="0"/>
              <a:t>My branch and committee pages</a:t>
            </a:r>
          </a:p>
          <a:p>
            <a:r>
              <a:rPr lang="en-US" dirty="0" smtClean="0"/>
              <a:t>Youth</a:t>
            </a:r>
          </a:p>
          <a:p>
            <a:r>
              <a:rPr lang="en-US" dirty="0" smtClean="0"/>
              <a:t>Marketing Help</a:t>
            </a:r>
          </a:p>
          <a:p>
            <a:r>
              <a:rPr lang="en-US" dirty="0" smtClean="0"/>
              <a:t>Q&amp;A!!!</a:t>
            </a:r>
            <a:endParaRPr lang="en-US" dirty="0"/>
          </a:p>
        </p:txBody>
      </p:sp>
    </p:spTree>
    <p:extLst>
      <p:ext uri="{BB962C8B-B14F-4D97-AF65-F5344CB8AC3E}">
        <p14:creationId xmlns:p14="http://schemas.microsoft.com/office/powerpoint/2010/main" val="36153842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a:t>
            </a:r>
            <a:endParaRPr lang="en-US" dirty="0"/>
          </a:p>
        </p:txBody>
      </p:sp>
      <p:sp>
        <p:nvSpPr>
          <p:cNvPr id="3" name="Content Placeholder 2"/>
          <p:cNvSpPr>
            <a:spLocks noGrp="1"/>
          </p:cNvSpPr>
          <p:nvPr>
            <p:ph idx="1"/>
          </p:nvPr>
        </p:nvSpPr>
        <p:spPr/>
        <p:txBody>
          <a:bodyPr/>
          <a:lstStyle/>
          <a:p>
            <a:r>
              <a:rPr lang="en-US" dirty="0" smtClean="0"/>
              <a:t>4 Feedback forms</a:t>
            </a:r>
          </a:p>
          <a:p>
            <a:pPr lvl="1"/>
            <a:r>
              <a:rPr lang="en-US" dirty="0"/>
              <a:t>Courses, field trips/lectures, trips, events</a:t>
            </a:r>
          </a:p>
          <a:p>
            <a:pPr lvl="1"/>
            <a:endParaRPr lang="en-US" dirty="0" smtClean="0"/>
          </a:p>
          <a:p>
            <a:r>
              <a:rPr lang="en-US" dirty="0" smtClean="0"/>
              <a:t>When are these sent?</a:t>
            </a:r>
          </a:p>
          <a:p>
            <a:r>
              <a:rPr lang="en-US" dirty="0" smtClean="0"/>
              <a:t>How do I view?</a:t>
            </a:r>
          </a:p>
          <a:p>
            <a:r>
              <a:rPr lang="en-US" dirty="0" smtClean="0"/>
              <a:t>Who can see these</a:t>
            </a:r>
          </a:p>
          <a:p>
            <a:r>
              <a:rPr lang="en-US" dirty="0" err="1" smtClean="0"/>
              <a:t>Surveygizmo</a:t>
            </a:r>
            <a:endParaRPr lang="en-US" dirty="0" smtClean="0"/>
          </a:p>
        </p:txBody>
      </p:sp>
    </p:spTree>
    <p:extLst>
      <p:ext uri="{BB962C8B-B14F-4D97-AF65-F5344CB8AC3E}">
        <p14:creationId xmlns:p14="http://schemas.microsoft.com/office/powerpoint/2010/main" val="2380449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Incident Reports</a:t>
            </a:r>
            <a:endParaRPr lang="en-US" dirty="0"/>
          </a:p>
        </p:txBody>
      </p:sp>
      <p:sp>
        <p:nvSpPr>
          <p:cNvPr id="3" name="Content Placeholder 2"/>
          <p:cNvSpPr>
            <a:spLocks noGrp="1"/>
          </p:cNvSpPr>
          <p:nvPr>
            <p:ph idx="1"/>
          </p:nvPr>
        </p:nvSpPr>
        <p:spPr>
          <a:xfrm>
            <a:off x="457200" y="1600200"/>
            <a:ext cx="4665945" cy="4525963"/>
          </a:xfrm>
        </p:spPr>
        <p:txBody>
          <a:bodyPr/>
          <a:lstStyle/>
          <a:p>
            <a:r>
              <a:rPr lang="en-US" dirty="0"/>
              <a:t>Incident reports available to leaders AND participants</a:t>
            </a:r>
          </a:p>
          <a:p>
            <a:r>
              <a:rPr lang="en-US" dirty="0" smtClean="0"/>
              <a:t>Where do they live?</a:t>
            </a:r>
          </a:p>
          <a:p>
            <a:r>
              <a:rPr lang="en-US" dirty="0" smtClean="0"/>
              <a:t>What happens when you report an incident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4018" y="1600200"/>
            <a:ext cx="2545512" cy="4242519"/>
          </a:xfrm>
          <a:prstGeom prst="rect">
            <a:avLst/>
          </a:prstGeom>
        </p:spPr>
      </p:pic>
    </p:spTree>
    <p:extLst>
      <p:ext uri="{BB962C8B-B14F-4D97-AF65-F5344CB8AC3E}">
        <p14:creationId xmlns:p14="http://schemas.microsoft.com/office/powerpoint/2010/main" val="4231896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Handling Difficult Situations and Complaints</a:t>
            </a:r>
            <a:endParaRPr lang="en-US" dirty="0"/>
          </a:p>
        </p:txBody>
      </p:sp>
      <p:sp>
        <p:nvSpPr>
          <p:cNvPr id="3" name="Content Placeholder 2"/>
          <p:cNvSpPr>
            <a:spLocks noGrp="1"/>
          </p:cNvSpPr>
          <p:nvPr>
            <p:ph idx="1"/>
          </p:nvPr>
        </p:nvSpPr>
        <p:spPr>
          <a:xfrm>
            <a:off x="457200" y="1600200"/>
            <a:ext cx="5004148" cy="4525963"/>
          </a:xfrm>
        </p:spPr>
        <p:txBody>
          <a:bodyPr>
            <a:normAutofit/>
          </a:bodyPr>
          <a:lstStyle/>
          <a:p>
            <a:r>
              <a:rPr lang="en-US" dirty="0" smtClean="0"/>
              <a:t>Board Policies</a:t>
            </a:r>
          </a:p>
          <a:p>
            <a:pPr lvl="1"/>
            <a:r>
              <a:rPr lang="en-US" dirty="0" smtClean="0"/>
              <a:t>Harassment</a:t>
            </a:r>
          </a:p>
          <a:p>
            <a:pPr lvl="1"/>
            <a:r>
              <a:rPr lang="en-US" dirty="0" smtClean="0"/>
              <a:t>Anti discrimination</a:t>
            </a:r>
          </a:p>
          <a:p>
            <a:pPr lvl="1"/>
            <a:r>
              <a:rPr lang="en-US" dirty="0" smtClean="0"/>
              <a:t>Problem Behavior</a:t>
            </a:r>
          </a:p>
          <a:p>
            <a:pPr lvl="1"/>
            <a:r>
              <a:rPr lang="en-US" dirty="0" smtClean="0"/>
              <a:t>Whistleblower</a:t>
            </a:r>
          </a:p>
          <a:p>
            <a:r>
              <a:rPr lang="en-US" dirty="0" smtClean="0"/>
              <a:t>Committee, branch or staff?</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2166" y="1600200"/>
            <a:ext cx="3446223" cy="3446223"/>
          </a:xfrm>
          <a:prstGeom prst="rect">
            <a:avLst/>
          </a:prstGeom>
        </p:spPr>
      </p:pic>
    </p:spTree>
    <p:extLst>
      <p:ext uri="{BB962C8B-B14F-4D97-AF65-F5344CB8AC3E}">
        <p14:creationId xmlns:p14="http://schemas.microsoft.com/office/powerpoint/2010/main" val="2799649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472"/>
            <a:ext cx="8229600" cy="1143000"/>
          </a:xfrm>
        </p:spPr>
        <p:txBody>
          <a:bodyPr/>
          <a:lstStyle/>
          <a:p>
            <a:r>
              <a:rPr lang="en-US" dirty="0" smtClean="0"/>
              <a:t>Member Privacy</a:t>
            </a:r>
            <a:endParaRPr lang="en-US" dirty="0"/>
          </a:p>
        </p:txBody>
      </p:sp>
      <p:sp>
        <p:nvSpPr>
          <p:cNvPr id="3" name="Content Placeholder 2"/>
          <p:cNvSpPr>
            <a:spLocks noGrp="1"/>
          </p:cNvSpPr>
          <p:nvPr>
            <p:ph idx="1"/>
          </p:nvPr>
        </p:nvSpPr>
        <p:spPr>
          <a:xfrm>
            <a:off x="457199" y="1249472"/>
            <a:ext cx="8373649" cy="2683701"/>
          </a:xfrm>
        </p:spPr>
        <p:txBody>
          <a:bodyPr>
            <a:normAutofit fontScale="77500" lnSpcReduction="20000"/>
          </a:bodyPr>
          <a:lstStyle/>
          <a:p>
            <a:r>
              <a:rPr lang="en-US" dirty="0" smtClean="0"/>
              <a:t>Board policy</a:t>
            </a:r>
          </a:p>
          <a:p>
            <a:pPr lvl="1"/>
            <a:r>
              <a:rPr lang="en-US" dirty="0" smtClean="0"/>
              <a:t>Ability to opt out of emails</a:t>
            </a:r>
          </a:p>
          <a:p>
            <a:pPr lvl="1"/>
            <a:r>
              <a:rPr lang="en-US" dirty="0" smtClean="0"/>
              <a:t>Personal info not shared with other orgs</a:t>
            </a:r>
          </a:p>
          <a:p>
            <a:pPr lvl="1"/>
            <a:r>
              <a:rPr lang="en-US" dirty="0" smtClean="0"/>
              <a:t>Members shall respect the wishes of other members</a:t>
            </a:r>
          </a:p>
          <a:p>
            <a:r>
              <a:rPr lang="en-US" dirty="0" smtClean="0"/>
              <a:t>What this means on mountaineers.org ?</a:t>
            </a:r>
          </a:p>
          <a:p>
            <a:r>
              <a:rPr lang="en-US" dirty="0" smtClean="0"/>
              <a:t>What does this mean on a trip by trip basis?</a:t>
            </a:r>
          </a:p>
          <a:p>
            <a:pPr lvl="1"/>
            <a:r>
              <a:rPr lang="en-US" dirty="0" smtClean="0"/>
              <a:t>Carpooling- bcc versus cc</a:t>
            </a:r>
          </a:p>
          <a:p>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933173"/>
            <a:ext cx="6031780" cy="219205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2239" y="2846020"/>
            <a:ext cx="1894561" cy="2838184"/>
          </a:xfrm>
          <a:prstGeom prst="rect">
            <a:avLst/>
          </a:prstGeom>
        </p:spPr>
      </p:pic>
    </p:spTree>
    <p:extLst>
      <p:ext uri="{BB962C8B-B14F-4D97-AF65-F5344CB8AC3E}">
        <p14:creationId xmlns:p14="http://schemas.microsoft.com/office/powerpoint/2010/main" val="2210606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Guest Policy</a:t>
            </a:r>
            <a:endParaRPr lang="en-US" dirty="0"/>
          </a:p>
        </p:txBody>
      </p:sp>
      <p:sp>
        <p:nvSpPr>
          <p:cNvPr id="3" name="Content Placeholder 2"/>
          <p:cNvSpPr>
            <a:spLocks noGrp="1"/>
          </p:cNvSpPr>
          <p:nvPr>
            <p:ph idx="1"/>
          </p:nvPr>
        </p:nvSpPr>
        <p:spPr>
          <a:xfrm>
            <a:off x="244258" y="1117949"/>
            <a:ext cx="8229600" cy="5433163"/>
          </a:xfrm>
        </p:spPr>
        <p:txBody>
          <a:bodyPr>
            <a:normAutofit/>
          </a:bodyPr>
          <a:lstStyle/>
          <a:p>
            <a:r>
              <a:rPr lang="en-US" dirty="0" smtClean="0"/>
              <a:t>Fill out Guest Profile</a:t>
            </a:r>
          </a:p>
          <a:p>
            <a:r>
              <a:rPr lang="en-US" dirty="0" smtClean="0"/>
              <a:t>Why is this important?</a:t>
            </a:r>
          </a:p>
          <a:p>
            <a:r>
              <a:rPr lang="en-US" dirty="0" smtClean="0"/>
              <a:t>Board Policy</a:t>
            </a:r>
          </a:p>
          <a:p>
            <a:pPr lvl="1"/>
            <a:r>
              <a:rPr lang="en-US" dirty="0" smtClean="0"/>
              <a:t>Non-members </a:t>
            </a:r>
            <a:r>
              <a:rPr lang="en-US" dirty="0"/>
              <a:t>may participate in club activities with these considerations:</a:t>
            </a:r>
          </a:p>
          <a:p>
            <a:pPr marL="1371600" lvl="3" indent="0">
              <a:buNone/>
            </a:pPr>
            <a:r>
              <a:rPr lang="en-US" dirty="0" smtClean="0">
                <a:solidFill>
                  <a:schemeClr val="tx1"/>
                </a:solidFill>
              </a:rPr>
              <a:t>For </a:t>
            </a:r>
            <a:r>
              <a:rPr lang="en-US" dirty="0">
                <a:solidFill>
                  <a:schemeClr val="tx1"/>
                </a:solidFill>
              </a:rPr>
              <a:t>activities that charge a fee:</a:t>
            </a:r>
          </a:p>
          <a:p>
            <a:pPr lvl="4"/>
            <a:r>
              <a:rPr lang="en-US" dirty="0" smtClean="0">
                <a:solidFill>
                  <a:schemeClr val="tx1"/>
                </a:solidFill>
              </a:rPr>
              <a:t>Non-members </a:t>
            </a:r>
            <a:r>
              <a:rPr lang="en-US" dirty="0">
                <a:solidFill>
                  <a:schemeClr val="tx1"/>
                </a:solidFill>
              </a:rPr>
              <a:t>shall pay a higher fee than members so there is a benefit to joining </a:t>
            </a:r>
            <a:r>
              <a:rPr lang="en-US" dirty="0" smtClean="0">
                <a:solidFill>
                  <a:schemeClr val="tx1"/>
                </a:solidFill>
              </a:rPr>
              <a:t>the Mountaineers.</a:t>
            </a:r>
            <a:endParaRPr lang="en-US" dirty="0">
              <a:solidFill>
                <a:schemeClr val="tx1"/>
              </a:solidFill>
            </a:endParaRPr>
          </a:p>
          <a:p>
            <a:pPr marL="1371600" lvl="3" indent="0">
              <a:buNone/>
            </a:pPr>
            <a:r>
              <a:rPr lang="en-US" dirty="0" smtClean="0">
                <a:solidFill>
                  <a:schemeClr val="tx1"/>
                </a:solidFill>
              </a:rPr>
              <a:t>For </a:t>
            </a:r>
            <a:r>
              <a:rPr lang="en-US" dirty="0">
                <a:solidFill>
                  <a:schemeClr val="tx1"/>
                </a:solidFill>
              </a:rPr>
              <a:t>activities that are free to members:</a:t>
            </a:r>
          </a:p>
          <a:p>
            <a:pPr lvl="4"/>
            <a:r>
              <a:rPr lang="en-US" dirty="0" smtClean="0">
                <a:solidFill>
                  <a:schemeClr val="tx1"/>
                </a:solidFill>
              </a:rPr>
              <a:t>Non-members </a:t>
            </a:r>
            <a:r>
              <a:rPr lang="en-US" dirty="0">
                <a:solidFill>
                  <a:schemeClr val="tx1"/>
                </a:solidFill>
              </a:rPr>
              <a:t>may participate in two activities per year at no charge (as a </a:t>
            </a:r>
            <a:r>
              <a:rPr lang="en-US" dirty="0" smtClean="0">
                <a:solidFill>
                  <a:schemeClr val="tx1"/>
                </a:solidFill>
              </a:rPr>
              <a:t>trial membership)</a:t>
            </a:r>
            <a:endParaRPr lang="en-US" dirty="0">
              <a:solidFill>
                <a:schemeClr val="tx1"/>
              </a:solidFill>
            </a:endParaRPr>
          </a:p>
          <a:p>
            <a:pPr lvl="4"/>
            <a:endParaRPr lang="en-US" dirty="0" smtClean="0">
              <a:solidFill>
                <a:schemeClr val="tx1"/>
              </a:solidFill>
            </a:endParaRPr>
          </a:p>
        </p:txBody>
      </p:sp>
    </p:spTree>
    <p:extLst>
      <p:ext uri="{BB962C8B-B14F-4D97-AF65-F5344CB8AC3E}">
        <p14:creationId xmlns:p14="http://schemas.microsoft.com/office/powerpoint/2010/main" val="4002889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 Communications</a:t>
            </a:r>
            <a:endParaRPr lang="en-US" dirty="0"/>
          </a:p>
        </p:txBody>
      </p:sp>
      <p:sp>
        <p:nvSpPr>
          <p:cNvPr id="3" name="Content Placeholder 2"/>
          <p:cNvSpPr>
            <a:spLocks noGrp="1"/>
          </p:cNvSpPr>
          <p:nvPr>
            <p:ph idx="1"/>
          </p:nvPr>
        </p:nvSpPr>
        <p:spPr/>
        <p:txBody>
          <a:bodyPr/>
          <a:lstStyle/>
          <a:p>
            <a:r>
              <a:rPr lang="en-US" dirty="0" smtClean="0"/>
              <a:t>Automatic Emails</a:t>
            </a:r>
          </a:p>
          <a:p>
            <a:pPr lvl="1"/>
            <a:r>
              <a:rPr lang="en-US" dirty="0" smtClean="0"/>
              <a:t>You’ve been registered or you’ve been cancelled</a:t>
            </a:r>
          </a:p>
          <a:p>
            <a:pPr lvl="1"/>
            <a:r>
              <a:rPr lang="en-US" dirty="0" smtClean="0"/>
              <a:t>Member Drip Emails</a:t>
            </a:r>
          </a:p>
          <a:p>
            <a:pPr lvl="1"/>
            <a:r>
              <a:rPr lang="en-US" dirty="0" smtClean="0"/>
              <a:t>Leadership Applications</a:t>
            </a:r>
          </a:p>
          <a:p>
            <a:pPr lvl="1"/>
            <a:r>
              <a:rPr lang="en-US" dirty="0" smtClean="0"/>
              <a:t>Roster updates/leaders permission requests</a:t>
            </a:r>
          </a:p>
          <a:p>
            <a:r>
              <a:rPr lang="en-US" dirty="0" smtClean="0"/>
              <a:t>Newsletters</a:t>
            </a:r>
          </a:p>
          <a:p>
            <a:r>
              <a:rPr lang="en-US" dirty="0" smtClean="0"/>
              <a:t>Magazine</a:t>
            </a:r>
          </a:p>
          <a:p>
            <a:endParaRPr lang="en-US" dirty="0" smtClean="0"/>
          </a:p>
          <a:p>
            <a:endParaRPr lang="en-US" dirty="0"/>
          </a:p>
        </p:txBody>
      </p:sp>
    </p:spTree>
    <p:extLst>
      <p:ext uri="{BB962C8B-B14F-4D97-AF65-F5344CB8AC3E}">
        <p14:creationId xmlns:p14="http://schemas.microsoft.com/office/powerpoint/2010/main" val="3825798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Recruiting new people- online tools</a:t>
            </a:r>
            <a:endParaRPr lang="en-US" dirty="0"/>
          </a:p>
        </p:txBody>
      </p:sp>
      <p:sp>
        <p:nvSpPr>
          <p:cNvPr id="3" name="Content Placeholder 2"/>
          <p:cNvSpPr>
            <a:spLocks noGrp="1"/>
          </p:cNvSpPr>
          <p:nvPr>
            <p:ph idx="1"/>
          </p:nvPr>
        </p:nvSpPr>
        <p:spPr/>
        <p:txBody>
          <a:bodyPr/>
          <a:lstStyle/>
          <a:p>
            <a:r>
              <a:rPr lang="en-US" dirty="0" smtClean="0"/>
              <a:t>Volunteer Profile and Find Volunteers</a:t>
            </a:r>
          </a:p>
          <a:p>
            <a:r>
              <a:rPr lang="en-US" dirty="0" smtClean="0"/>
              <a:t>Historical course and activity rosters</a:t>
            </a:r>
          </a:p>
          <a:p>
            <a:r>
              <a:rPr lang="en-US" dirty="0" smtClean="0"/>
              <a:t>Instructor Opportunities </a:t>
            </a:r>
          </a:p>
          <a:p>
            <a:r>
              <a:rPr lang="en-US" dirty="0" smtClean="0"/>
              <a:t>Volunteers Needed</a:t>
            </a:r>
            <a:endParaRPr lang="en-US" dirty="0"/>
          </a:p>
        </p:txBody>
      </p:sp>
    </p:spTree>
    <p:extLst>
      <p:ext uri="{BB962C8B-B14F-4D97-AF65-F5344CB8AC3E}">
        <p14:creationId xmlns:p14="http://schemas.microsoft.com/office/powerpoint/2010/main" val="1909603015"/>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5323</TotalTime>
  <Words>947</Words>
  <Application>Microsoft Office PowerPoint</Application>
  <PresentationFormat>On-screen Show (4:3)</PresentationFormat>
  <Paragraphs>154</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Black</vt:lpstr>
      <vt:lpstr>Leader Resources Seminar</vt:lpstr>
      <vt:lpstr>The Agenda</vt:lpstr>
      <vt:lpstr>Feedback</vt:lpstr>
      <vt:lpstr>Incident Reports</vt:lpstr>
      <vt:lpstr>Handling Difficult Situations and Complaints</vt:lpstr>
      <vt:lpstr>Member Privacy</vt:lpstr>
      <vt:lpstr>Guest Policy</vt:lpstr>
      <vt:lpstr>Member Communications</vt:lpstr>
      <vt:lpstr>Recruiting new people- online tools</vt:lpstr>
      <vt:lpstr>Recruiting new people- other tools </vt:lpstr>
      <vt:lpstr>Routes/places</vt:lpstr>
      <vt:lpstr>My Branch and Committee Pages</vt:lpstr>
      <vt:lpstr>Youth</vt:lpstr>
      <vt:lpstr>Marketing Help </vt:lpstr>
      <vt:lpstr>Q&amp;A</vt:lpstr>
    </vt:vector>
  </TitlesOfParts>
  <Company>The Mountaineers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Mountaineers’</dc:title>
  <dc:creator>Suzanne Gerber</dc:creator>
  <cp:lastModifiedBy>Tess Wendel</cp:lastModifiedBy>
  <cp:revision>59</cp:revision>
  <dcterms:created xsi:type="dcterms:W3CDTF">2014-04-21T08:07:20Z</dcterms:created>
  <dcterms:modified xsi:type="dcterms:W3CDTF">2016-10-21T23:59:37Z</dcterms:modified>
</cp:coreProperties>
</file>