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9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6" r:id="rId6"/>
    <p:sldId id="267" r:id="rId7"/>
    <p:sldId id="268" r:id="rId8"/>
    <p:sldId id="269" r:id="rId9"/>
    <p:sldId id="261" r:id="rId10"/>
    <p:sldId id="262" r:id="rId11"/>
    <p:sldId id="271" r:id="rId12"/>
    <p:sldId id="272" r:id="rId13"/>
    <p:sldId id="259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7799E-DE22-4212-B9A4-CFB87138ED3E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908B-6204-4A16-A6E4-4771619FC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Adventure</a:t>
            </a:r>
          </a:p>
          <a:p>
            <a:r>
              <a:rPr lang="en-US" dirty="0"/>
              <a:t>And to challenge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908B-6204-4A16-A6E4-4771619FC4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6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 you build suffering I mean scrambling together</a:t>
            </a:r>
          </a:p>
          <a:p>
            <a:r>
              <a:rPr lang="en-US" dirty="0"/>
              <a:t>Find scrambling partners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908B-6204-4A16-A6E4-4771619FC4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747-0735-4025-8E5C-7F525527CD72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2BB8-3FB9-486A-849D-579EC0591A2C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5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A70F-ECE0-4987-AC89-5E7CEC4DB296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DA76-EAED-4B65-B2BE-FB7235DCE3A0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3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881D-5994-48E0-B830-F7BACFE41A9B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504E-2A14-40AB-BF5F-E99E1EB424DC}" type="datetime1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46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560A-C927-40A9-B3F0-746C6239B9F2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9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15CF-3E55-4E28-BC59-E4114223BEF9}" type="datetime1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A995-B267-4B87-9B6A-2ECB0F0494A1}" type="datetime1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FFFC-9465-467A-86CA-5420D8D4D243}" type="datetime1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33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A3ED-55F4-4F86-A055-5E136F901B90}" type="datetime1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2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A30C-2BA4-462D-9116-0997A6F21455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29F7-E085-48FA-84B9-331DD395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33F116-17D1-49F8-B41E-F9A734F5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4472"/>
            <a:ext cx="5819775" cy="4380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399"/>
            <a:ext cx="7772400" cy="183356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/>
              <a:t>Alpine Scrambling Orientation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876800"/>
            <a:ext cx="24193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07D530-12EF-4EB7-AEF0-C4EF3A81C1EC}"/>
              </a:ext>
            </a:extLst>
          </p:cNvPr>
          <p:cNvSpPr txBox="1"/>
          <p:nvPr/>
        </p:nvSpPr>
        <p:spPr>
          <a:xfrm>
            <a:off x="1524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By: Andy </a:t>
            </a:r>
            <a:r>
              <a:rPr lang="en-US" dirty="0" err="1"/>
              <a:t>Tangsombatvisit</a:t>
            </a:r>
            <a:r>
              <a:rPr lang="en-US" dirty="0"/>
              <a:t>, c/o 2014</a:t>
            </a:r>
          </a:p>
          <a:p>
            <a:r>
              <a:rPr lang="en-US" dirty="0"/>
              <a:t>Favorite Scramble: Helena Peak, Mountain Loop Highway</a:t>
            </a:r>
          </a:p>
        </p:txBody>
      </p:sp>
    </p:spTree>
    <p:extLst>
      <p:ext uri="{BB962C8B-B14F-4D97-AF65-F5344CB8AC3E}">
        <p14:creationId xmlns:p14="http://schemas.microsoft.com/office/powerpoint/2010/main" val="276286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r>
              <a:rPr lang="en-US" dirty="0"/>
              <a:t>Will be discussed at next lecture</a:t>
            </a:r>
          </a:p>
          <a:p>
            <a:r>
              <a:rPr lang="en-US" dirty="0"/>
              <a:t>Look for sales</a:t>
            </a:r>
          </a:p>
          <a:p>
            <a:r>
              <a:rPr lang="en-US" dirty="0"/>
              <a:t>Gear Night at Ascent Outdoors, Thu, March 14</a:t>
            </a:r>
          </a:p>
          <a:p>
            <a:r>
              <a:rPr lang="en-US" dirty="0"/>
              <a:t>Gear Night at </a:t>
            </a:r>
            <a:r>
              <a:rPr lang="en-US" dirty="0" err="1"/>
              <a:t>Miyar</a:t>
            </a:r>
            <a:r>
              <a:rPr lang="en-US" dirty="0"/>
              <a:t> Adventures, Thu, March 21</a:t>
            </a:r>
          </a:p>
          <a:p>
            <a:r>
              <a:rPr lang="en-US" dirty="0"/>
              <a:t>Main gear:</a:t>
            </a:r>
          </a:p>
          <a:p>
            <a:pPr lvl="1">
              <a:buFontTx/>
              <a:buChar char="-"/>
            </a:pPr>
            <a:r>
              <a:rPr lang="en-US" dirty="0"/>
              <a:t>Mountaineering boots</a:t>
            </a:r>
          </a:p>
          <a:p>
            <a:pPr lvl="1">
              <a:buFontTx/>
              <a:buChar char="-"/>
            </a:pPr>
            <a:r>
              <a:rPr lang="en-US" dirty="0"/>
              <a:t>Climbing helmet</a:t>
            </a:r>
          </a:p>
          <a:p>
            <a:pPr lvl="1">
              <a:buFontTx/>
              <a:buChar char="-"/>
            </a:pPr>
            <a:r>
              <a:rPr lang="en-US" dirty="0"/>
              <a:t>Ice axe</a:t>
            </a:r>
          </a:p>
          <a:p>
            <a:pPr lvl="1">
              <a:buFontTx/>
              <a:buChar char="-"/>
            </a:pPr>
            <a:r>
              <a:rPr lang="en-US" dirty="0"/>
              <a:t>Ten essentials</a:t>
            </a:r>
          </a:p>
          <a:p>
            <a:pPr lvl="1">
              <a:buFontTx/>
              <a:buChar char="-"/>
            </a:pPr>
            <a:r>
              <a:rPr lang="en-US" dirty="0"/>
              <a:t>Technical clothing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7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BE1305A-181B-40F5-B04D-BF1C4A535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212387"/>
              </p:ext>
            </p:extLst>
          </p:nvPr>
        </p:nvGraphicFramePr>
        <p:xfrm>
          <a:off x="628650" y="1825625"/>
          <a:ext cx="78867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933604380"/>
                    </a:ext>
                  </a:extLst>
                </a:gridCol>
                <a:gridCol w="5695950">
                  <a:extLst>
                    <a:ext uri="{9D8B030D-6E8A-4147-A177-3AD203B41FA5}">
                      <a16:colId xmlns:a16="http://schemas.microsoft.com/office/drawing/2014/main" val="3930562914"/>
                    </a:ext>
                  </a:extLst>
                </a:gridCol>
              </a:tblGrid>
              <a:tr h="362744">
                <a:tc gridSpan="2">
                  <a:txBody>
                    <a:bodyPr/>
                    <a:lstStyle/>
                    <a:p>
                      <a:r>
                        <a:rPr lang="en-US" dirty="0"/>
                        <a:t>Cost Breakdown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44867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r>
                        <a:rPr lang="en-US" dirty="0"/>
                        <a:t>Minimum ($200)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Currently own most of the necessary clothing, backpacking gear and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footwear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Only need to purchase scrambling gear and a few supplemental items. 	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3485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r>
                        <a:rPr lang="en-US" dirty="0"/>
                        <a:t>Average ($500)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 purchase scrambling equipment in addition to some backpacking gear (for example, better boots, a backpack, more suitable clothing, or outerwear.) 	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24507"/>
                  </a:ext>
                </a:extLst>
              </a:tr>
              <a:tr h="362744">
                <a:tc>
                  <a:txBody>
                    <a:bodyPr/>
                    <a:lstStyle/>
                    <a:p>
                      <a:r>
                        <a:rPr lang="en-US" dirty="0"/>
                        <a:t>Maximum ($1500+)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 purchase scrambling equipment and most backpacking gear and clothing. Or have a good start on the necessary equipment but feel the need to purchase newer/lighter/better/more equipment at a level that makes the rest of us envious.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53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3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4211-8A77-4355-BD33-13B99F0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52C86-2748-451A-AE74-4BFCCC1F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15CF-3E55-4E28-BC59-E4114223BEF9}" type="datetime1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19B48-1848-454A-B947-763E7C81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724FC-C99D-4F84-8363-C30ED47D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29F7-E085-48FA-84B9-331DD395B0B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AC9E7-4338-4DF7-AC36-64086FDC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67777"/>
            <a:ext cx="7044983" cy="495206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2FACACD-6E59-4600-98E2-9FD49448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19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880A78-6E8C-4353-90DA-0CE0ECAB7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9479" y="390279"/>
            <a:ext cx="2162175" cy="10477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CA089A-B7B4-4A53-ADD9-1BFD2851FF8D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45C3A-3302-4CC1-B6EA-7E88D388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1" y="1349548"/>
            <a:ext cx="4572000" cy="2516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69A74-FC17-4C8F-A283-792D9B490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830414"/>
            <a:ext cx="4267200" cy="2525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30D9E1-F5FC-4693-9ADA-4110466C004F}"/>
              </a:ext>
            </a:extLst>
          </p:cNvPr>
          <p:cNvSpPr txBox="1"/>
          <p:nvPr/>
        </p:nvSpPr>
        <p:spPr>
          <a:xfrm>
            <a:off x="635311" y="1355249"/>
            <a:ext cx="7771568" cy="3970318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your community, we are active on Facebook and Instagram.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You can use Facebook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out about scrambles before they are posted;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Request scrambles trips;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Ask questions;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Post awesome photos of your scramble trip.</a:t>
            </a:r>
          </a:p>
        </p:txBody>
      </p:sp>
    </p:spTree>
    <p:extLst>
      <p:ext uri="{BB962C8B-B14F-4D97-AF65-F5344CB8AC3E}">
        <p14:creationId xmlns:p14="http://schemas.microsoft.com/office/powerpoint/2010/main" val="312668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53F41-21F3-47D0-B856-2FB03EC4E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4085" y="152400"/>
            <a:ext cx="5401029" cy="435133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C40CD-2E54-43EE-8D89-418AFC3D6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69082"/>
            <a:ext cx="3634623" cy="2843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/>
              <a:t>Why do all of this?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F7B51-A5A7-4014-AF50-7A5E419A4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84" y="2317750"/>
            <a:ext cx="3474720" cy="403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38E58-B7C4-4423-B893-4C2840F1B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844" y="4100117"/>
            <a:ext cx="6203214" cy="16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6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5A2495-08D2-45BF-8836-C4E2945F3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42" y="194095"/>
            <a:ext cx="7886700" cy="2993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/>
              <a:t>Why do all of this?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CB8B7-D28A-49AF-BE54-BF9EDEED8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" y="3833945"/>
            <a:ext cx="4872038" cy="259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EE333-33A5-45B7-B168-B0D0D9F7B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295124"/>
            <a:ext cx="4571999" cy="1884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471183-B8D9-468B-8354-CBDCACB93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5837" y="4146766"/>
            <a:ext cx="3662363" cy="2270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B2E96-B0F0-4188-B0A4-7CEB25278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26" y="2133600"/>
            <a:ext cx="3738111" cy="24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Scrambling</a:t>
            </a:r>
            <a:r>
              <a:rPr lang="en-US" dirty="0"/>
              <a:t> – non-technical off trail travel over snow, rock, or brush to a summit</a:t>
            </a:r>
          </a:p>
          <a:p>
            <a:pPr marL="0" indent="0">
              <a:buNone/>
            </a:pPr>
            <a:r>
              <a:rPr lang="en-US" dirty="0"/>
              <a:t>	-  No technical equipment</a:t>
            </a:r>
          </a:p>
          <a:p>
            <a:pPr marL="0" indent="0">
              <a:buNone/>
            </a:pPr>
            <a:r>
              <a:rPr lang="en-US" dirty="0"/>
              <a:t>	-  Still challenging both mentally and physically</a:t>
            </a:r>
          </a:p>
          <a:p>
            <a:pPr marL="0" indent="0">
              <a:buNone/>
            </a:pPr>
            <a:r>
              <a:rPr lang="en-US" dirty="0"/>
              <a:t>	-  Still risky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24,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1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 Intros:</a:t>
            </a:r>
          </a:p>
          <a:p>
            <a:pPr marL="0" indent="0">
              <a:buNone/>
            </a:pPr>
            <a:r>
              <a:rPr lang="en-US" dirty="0"/>
              <a:t>	Name</a:t>
            </a:r>
          </a:p>
          <a:p>
            <a:pPr marL="0" indent="0">
              <a:buNone/>
            </a:pPr>
            <a:r>
              <a:rPr lang="en-US" dirty="0"/>
              <a:t>	When did you take the course?</a:t>
            </a:r>
          </a:p>
          <a:p>
            <a:pPr marL="0" indent="0">
              <a:buNone/>
            </a:pPr>
            <a:r>
              <a:rPr lang="en-US" dirty="0"/>
              <a:t>	Favorite scramble</a:t>
            </a:r>
          </a:p>
          <a:p>
            <a:r>
              <a:rPr lang="en-US" dirty="0"/>
              <a:t>Student Intros: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sz="2800" dirty="0"/>
              <a:t>Name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/>
              <a:t>	Your outdoor background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33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Attend all 5 lectures</a:t>
            </a:r>
          </a:p>
          <a:p>
            <a:r>
              <a:rPr lang="en-US" sz="3000" dirty="0"/>
              <a:t>Attend 3 weekend field trips</a:t>
            </a:r>
          </a:p>
          <a:p>
            <a:r>
              <a:rPr lang="en-US" sz="3000" dirty="0"/>
              <a:t>Enroll in 3 additional classes (not included in course fees)</a:t>
            </a:r>
          </a:p>
          <a:p>
            <a:pPr marL="0" indent="0">
              <a:buNone/>
            </a:pPr>
            <a:r>
              <a:rPr lang="en-US" sz="3000" dirty="0"/>
              <a:t>	- Navigation</a:t>
            </a:r>
          </a:p>
          <a:p>
            <a:pPr marL="0" indent="0">
              <a:buNone/>
            </a:pPr>
            <a:r>
              <a:rPr lang="en-US" sz="3000" dirty="0"/>
              <a:t>	- Wilderness First Aid</a:t>
            </a:r>
          </a:p>
          <a:p>
            <a:pPr marL="0" indent="0">
              <a:buNone/>
            </a:pPr>
            <a:r>
              <a:rPr lang="en-US" sz="3000" dirty="0"/>
              <a:t>	- Wilderness First Aid Scenarios</a:t>
            </a:r>
          </a:p>
          <a:p>
            <a:r>
              <a:rPr lang="en-US" sz="3000" dirty="0"/>
              <a:t>Successful completed of three (3) scrambles</a:t>
            </a:r>
          </a:p>
          <a:p>
            <a:r>
              <a:rPr lang="en-US" sz="3000" dirty="0"/>
              <a:t>Participation in a stewardship event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84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FIELD TRIP DATES</a:t>
            </a:r>
          </a:p>
          <a:p>
            <a:r>
              <a:rPr lang="en-US" dirty="0"/>
              <a:t>Rock (April 13): Navigation, rock travel techniques, bouldering, and simple use of handlines</a:t>
            </a:r>
          </a:p>
          <a:p>
            <a:r>
              <a:rPr lang="en-US" dirty="0"/>
              <a:t>Snow (April 27-28) : Snow travel, ice axe arrests, avalanche awareness, and snow shelters</a:t>
            </a:r>
          </a:p>
          <a:p>
            <a:r>
              <a:rPr lang="en-US" dirty="0"/>
              <a:t>Experience (May 18): Students plan and lead scramble in Snoqualmie Pass area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9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u="sng" dirty="0"/>
              <a:t>COST FOR ADDITIONAL CLASSES</a:t>
            </a:r>
          </a:p>
          <a:p>
            <a:r>
              <a:rPr lang="en-US" sz="3000" dirty="0"/>
              <a:t>Navigation</a:t>
            </a:r>
          </a:p>
          <a:p>
            <a:pPr marL="0" indent="0">
              <a:buNone/>
            </a:pPr>
            <a:r>
              <a:rPr lang="en-US" sz="3000" dirty="0"/>
              <a:t>	- sign up for one date (Feb 23, Mar 3, or Mar 31)</a:t>
            </a:r>
          </a:p>
          <a:p>
            <a:pPr marL="0" indent="0">
              <a:buNone/>
            </a:pPr>
            <a:r>
              <a:rPr lang="en-US" sz="3000" dirty="0"/>
              <a:t>	- courses available through other branches or 	REI</a:t>
            </a:r>
          </a:p>
          <a:p>
            <a:pPr marL="0" indent="0">
              <a:buNone/>
            </a:pPr>
            <a:r>
              <a:rPr lang="en-US" sz="3000" dirty="0"/>
              <a:t>	- must cover how to use </a:t>
            </a:r>
            <a:r>
              <a:rPr lang="en-US" sz="3000" b="1" dirty="0"/>
              <a:t>map and compass</a:t>
            </a:r>
            <a:r>
              <a:rPr lang="en-US" sz="3000" dirty="0"/>
              <a:t>!</a:t>
            </a:r>
          </a:p>
          <a:p>
            <a:pPr marL="0" indent="0">
              <a:buNone/>
            </a:pPr>
            <a:r>
              <a:rPr lang="en-US" sz="3000" dirty="0"/>
              <a:t>	- Needs to be taken before Rock Field Trip</a:t>
            </a:r>
          </a:p>
          <a:p>
            <a:pPr marL="0" indent="0">
              <a:buNone/>
            </a:pPr>
            <a:r>
              <a:rPr lang="en-US" sz="3000" dirty="0"/>
              <a:t>	- </a:t>
            </a:r>
            <a:r>
              <a:rPr lang="en-US" sz="3000" b="1" dirty="0"/>
              <a:t>$70 (Everett only)/ $60 (REI)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b="1" u="sng" dirty="0"/>
              <a:t>COST FOR ADDITIONAL CLASSES</a:t>
            </a:r>
          </a:p>
          <a:p>
            <a:r>
              <a:rPr lang="en-US" sz="7000" dirty="0"/>
              <a:t>Wilderness First Aid and Scenarios</a:t>
            </a:r>
          </a:p>
          <a:p>
            <a:pPr marL="0" indent="0">
              <a:buNone/>
            </a:pPr>
            <a:r>
              <a:rPr lang="en-US" sz="7000" dirty="0"/>
              <a:t>	- must be completed before October 1, 2020</a:t>
            </a:r>
          </a:p>
          <a:p>
            <a:pPr marL="0" indent="0">
              <a:buNone/>
            </a:pPr>
            <a:r>
              <a:rPr lang="en-US" sz="7000" dirty="0"/>
              <a:t>	- courses available through other branches, 	Remote Medical Institute, CPR Seattle, or REI</a:t>
            </a:r>
          </a:p>
          <a:p>
            <a:pPr marL="0" indent="0">
              <a:buNone/>
            </a:pPr>
            <a:r>
              <a:rPr lang="en-US" sz="7000" dirty="0"/>
              <a:t>	- look for my email</a:t>
            </a:r>
          </a:p>
          <a:p>
            <a:pPr marL="0" indent="0">
              <a:buNone/>
            </a:pPr>
            <a:r>
              <a:rPr lang="en-US" sz="7000" dirty="0"/>
              <a:t>	- if taken through a different provider, you will 	need to apply for equivalency so you can sign 	up for the scenarios class</a:t>
            </a:r>
          </a:p>
          <a:p>
            <a:pPr marL="0" indent="0">
              <a:buNone/>
            </a:pPr>
            <a:r>
              <a:rPr lang="en-US" sz="7000" dirty="0"/>
              <a:t>	- </a:t>
            </a:r>
            <a:r>
              <a:rPr lang="en-US" sz="7000" b="1" dirty="0"/>
              <a:t>$185 (Mountaineers)/ $200+ (other)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8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5D06A7-3C04-42E8-8ABB-3C3933AB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81" y="1534492"/>
            <a:ext cx="3870387" cy="4821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READING AND QUIZZES</a:t>
            </a:r>
          </a:p>
          <a:p>
            <a:r>
              <a:rPr lang="en-US" dirty="0"/>
              <a:t>Please bring your student manual to class.</a:t>
            </a:r>
          </a:p>
          <a:p>
            <a:r>
              <a:rPr lang="en-US" dirty="0"/>
              <a:t>Purchase or borrow a copy of </a:t>
            </a:r>
            <a:r>
              <a:rPr lang="en-US" i="1" dirty="0"/>
              <a:t>Freedom of the Hills</a:t>
            </a:r>
            <a:r>
              <a:rPr lang="en-US" dirty="0"/>
              <a:t>, 9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r>
              <a:rPr lang="en-US" dirty="0"/>
              <a:t>Please complete all reading assignments.</a:t>
            </a:r>
          </a:p>
          <a:p>
            <a:r>
              <a:rPr lang="en-US" dirty="0"/>
              <a:t>Practice your knots.</a:t>
            </a:r>
          </a:p>
          <a:p>
            <a:r>
              <a:rPr lang="en-US" dirty="0"/>
              <a:t>Do the quizzes assigned, we will go over it in class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1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Orientation, Off-trail travel, Boots</a:t>
            </a:r>
          </a:p>
          <a:p>
            <a:r>
              <a:rPr lang="en-US" dirty="0"/>
              <a:t>Proper Equipment, Fitness, Food &amp; Nutrition</a:t>
            </a:r>
          </a:p>
          <a:p>
            <a:r>
              <a:rPr lang="en-US" dirty="0"/>
              <a:t>Knots, Low-impact recreation </a:t>
            </a:r>
          </a:p>
          <a:p>
            <a:r>
              <a:rPr lang="en-US" dirty="0"/>
              <a:t>Snow travel, Ice axe skills, Weather</a:t>
            </a:r>
          </a:p>
          <a:p>
            <a:r>
              <a:rPr lang="en-US" dirty="0"/>
              <a:t>Search &amp; Rescue and Emergency Mitigation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571F4-9087-4F3A-B09C-57A93CB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BD3B-4011-4D78-8193-C0208250EC45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33B6D-EE96-4263-AADE-3E0C646B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Everett Mountaineers Alpine Scrambling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70FC-D97E-4851-8CE0-253158FE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8CF229F7-E085-48FA-84B9-331DD395B0B0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4" y="5943600"/>
            <a:ext cx="632345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12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544</Words>
  <Application>Microsoft Office PowerPoint</Application>
  <PresentationFormat>On-screen Show (4:3)</PresentationFormat>
  <Paragraphs>147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Alpine Scrambling Orientation</vt:lpstr>
      <vt:lpstr>Orientation</vt:lpstr>
      <vt:lpstr>Introductions</vt:lpstr>
      <vt:lpstr>Graduation Requirements</vt:lpstr>
      <vt:lpstr>Graduation Requirements</vt:lpstr>
      <vt:lpstr>Graduation Requirements</vt:lpstr>
      <vt:lpstr>Graduation Requirements</vt:lpstr>
      <vt:lpstr>Graduation Requirements</vt:lpstr>
      <vt:lpstr>Lecture Topics</vt:lpstr>
      <vt:lpstr>Gear</vt:lpstr>
      <vt:lpstr>Gear</vt:lpstr>
      <vt:lpstr>Gear</vt:lpstr>
      <vt:lpstr>Social Media</vt:lpstr>
      <vt:lpstr>Why do all of this?</vt:lpstr>
      <vt:lpstr>Why do all of this?</vt:lpstr>
    </vt:vector>
  </TitlesOfParts>
  <Company>UW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 Anderson</dc:creator>
  <cp:lastModifiedBy>Andrew Tangsombatvisit</cp:lastModifiedBy>
  <cp:revision>29</cp:revision>
  <dcterms:created xsi:type="dcterms:W3CDTF">2018-01-17T18:48:24Z</dcterms:created>
  <dcterms:modified xsi:type="dcterms:W3CDTF">2019-02-19T04:17:33Z</dcterms:modified>
</cp:coreProperties>
</file>