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5"/>
  </p:notesMasterIdLst>
  <p:sldIdLst>
    <p:sldId id="256" r:id="rId2"/>
    <p:sldId id="257" r:id="rId3"/>
    <p:sldId id="258" r:id="rId4"/>
    <p:sldId id="259" r:id="rId5"/>
    <p:sldId id="260" r:id="rId6"/>
    <p:sldId id="261" r:id="rId7"/>
    <p:sldId id="262" r:id="rId8"/>
    <p:sldId id="263" r:id="rId9"/>
    <p:sldId id="265" r:id="rId10"/>
    <p:sldId id="264" r:id="rId11"/>
    <p:sldId id="324" r:id="rId12"/>
    <p:sldId id="326" r:id="rId13"/>
    <p:sldId id="269" r:id="rId14"/>
    <p:sldId id="268" r:id="rId15"/>
    <p:sldId id="332" r:id="rId16"/>
    <p:sldId id="272" r:id="rId17"/>
    <p:sldId id="333" r:id="rId18"/>
    <p:sldId id="273" r:id="rId19"/>
    <p:sldId id="320" r:id="rId20"/>
    <p:sldId id="274" r:id="rId21"/>
    <p:sldId id="304" r:id="rId22"/>
    <p:sldId id="313" r:id="rId23"/>
    <p:sldId id="330" r:id="rId24"/>
    <p:sldId id="280" r:id="rId25"/>
    <p:sldId id="281" r:id="rId26"/>
    <p:sldId id="321" r:id="rId27"/>
    <p:sldId id="306" r:id="rId28"/>
    <p:sldId id="315" r:id="rId29"/>
    <p:sldId id="317" r:id="rId30"/>
    <p:sldId id="331" r:id="rId31"/>
    <p:sldId id="284" r:id="rId32"/>
    <p:sldId id="318" r:id="rId33"/>
    <p:sldId id="290" r:id="rId34"/>
    <p:sldId id="305" r:id="rId35"/>
    <p:sldId id="335" r:id="rId36"/>
    <p:sldId id="275" r:id="rId37"/>
    <p:sldId id="329" r:id="rId38"/>
    <p:sldId id="276" r:id="rId39"/>
    <p:sldId id="285" r:id="rId40"/>
    <p:sldId id="286" r:id="rId41"/>
    <p:sldId id="328" r:id="rId42"/>
    <p:sldId id="327" r:id="rId43"/>
    <p:sldId id="289" r:id="rId4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79327"/>
  </p:normalViewPr>
  <p:slideViewPr>
    <p:cSldViewPr snapToGrid="0" snapToObjects="1">
      <p:cViewPr varScale="1">
        <p:scale>
          <a:sx n="73" d="100"/>
          <a:sy n="73" d="100"/>
        </p:scale>
        <p:origin x="54"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D6F003A-6E7E-3A49-B997-378410A85C2E}" type="datetimeFigureOut">
              <a:rPr lang="en-US" smtClean="0"/>
              <a:t>12/5/2022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6ED57CA-2A19-BF49-AED9-33C0A50AF44A}" type="slidenum">
              <a:rPr lang="en-US" smtClean="0"/>
              <a:t>‹#›</a:t>
            </a:fld>
            <a:endParaRPr lang="en-US"/>
          </a:p>
        </p:txBody>
      </p:sp>
    </p:spTree>
    <p:extLst>
      <p:ext uri="{BB962C8B-B14F-4D97-AF65-F5344CB8AC3E}">
        <p14:creationId xmlns:p14="http://schemas.microsoft.com/office/powerpoint/2010/main" val="2103395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D57CA-2A19-BF49-AED9-33C0A50AF44A}" type="slidenum">
              <a:rPr lang="en-US" smtClean="0"/>
              <a:t>1</a:t>
            </a:fld>
            <a:endParaRPr lang="en-US"/>
          </a:p>
        </p:txBody>
      </p:sp>
    </p:spTree>
    <p:extLst>
      <p:ext uri="{BB962C8B-B14F-4D97-AF65-F5344CB8AC3E}">
        <p14:creationId xmlns:p14="http://schemas.microsoft.com/office/powerpoint/2010/main" val="577965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D57CA-2A19-BF49-AED9-33C0A50AF44A}" type="slidenum">
              <a:rPr lang="en-US" smtClean="0"/>
              <a:t>19</a:t>
            </a:fld>
            <a:endParaRPr lang="en-US"/>
          </a:p>
        </p:txBody>
      </p:sp>
    </p:spTree>
    <p:extLst>
      <p:ext uri="{BB962C8B-B14F-4D97-AF65-F5344CB8AC3E}">
        <p14:creationId xmlns:p14="http://schemas.microsoft.com/office/powerpoint/2010/main" val="4111671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D57CA-2A19-BF49-AED9-33C0A50AF44A}" type="slidenum">
              <a:rPr lang="en-US" smtClean="0"/>
              <a:t>20</a:t>
            </a:fld>
            <a:endParaRPr lang="en-US"/>
          </a:p>
        </p:txBody>
      </p:sp>
    </p:spTree>
    <p:extLst>
      <p:ext uri="{BB962C8B-B14F-4D97-AF65-F5344CB8AC3E}">
        <p14:creationId xmlns:p14="http://schemas.microsoft.com/office/powerpoint/2010/main" val="750062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D57CA-2A19-BF49-AED9-33C0A50AF44A}" type="slidenum">
              <a:rPr lang="en-US" smtClean="0"/>
              <a:t>21</a:t>
            </a:fld>
            <a:endParaRPr lang="en-US"/>
          </a:p>
        </p:txBody>
      </p:sp>
    </p:spTree>
    <p:extLst>
      <p:ext uri="{BB962C8B-B14F-4D97-AF65-F5344CB8AC3E}">
        <p14:creationId xmlns:p14="http://schemas.microsoft.com/office/powerpoint/2010/main" val="4116611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D57CA-2A19-BF49-AED9-33C0A50AF44A}" type="slidenum">
              <a:rPr lang="en-US" smtClean="0"/>
              <a:t>22</a:t>
            </a:fld>
            <a:endParaRPr lang="en-US"/>
          </a:p>
        </p:txBody>
      </p:sp>
    </p:spTree>
    <p:extLst>
      <p:ext uri="{BB962C8B-B14F-4D97-AF65-F5344CB8AC3E}">
        <p14:creationId xmlns:p14="http://schemas.microsoft.com/office/powerpoint/2010/main" val="1867021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altLang="en-US" dirty="0">
                <a:latin typeface="Arial" panose="020B0604020202020204" pitchFamily="34" charset="0"/>
              </a:rPr>
              <a:t>Struggling participants may not speak up.  Drop back and ask them privately how they’re doing.</a:t>
            </a:r>
          </a:p>
          <a:p>
            <a:endParaRPr lang="en-US" altLang="en-US" dirty="0">
              <a:latin typeface="Arial" panose="020B0604020202020204" pitchFamily="34" charset="0"/>
            </a:endParaRPr>
          </a:p>
          <a:p>
            <a:r>
              <a:rPr lang="en-US" altLang="en-US" dirty="0">
                <a:latin typeface="Arial" panose="020B0604020202020204" pitchFamily="34" charset="0"/>
              </a:rPr>
              <a:t>The trip you posted and described in your ‘hello hikers’ email is the trip you committed to.  Do NOT add more demanding elements without prior warning that some participants may not be capable of.  If conditions introduce a higher demand, evaluate need to turn around.</a:t>
            </a:r>
          </a:p>
          <a:p>
            <a:endParaRPr lang="en-US" altLang="en-US" dirty="0">
              <a:latin typeface="Arial" panose="020B0604020202020204" pitchFamily="34" charset="0"/>
            </a:endParaRPr>
          </a:p>
          <a:p>
            <a:r>
              <a:rPr lang="en-US" altLang="en-US" dirty="0">
                <a:latin typeface="Arial" panose="020B0604020202020204" pitchFamily="34" charset="0"/>
              </a:rPr>
              <a:t>More ideas mean better solutions if you have time – but this is NOT a democracy if safety is at stake.  Know that some people will not speak up or go against more forceful or ‘senior’ personalities even if they are very uncomfortable or not capable.  Leadership requires real courage.</a:t>
            </a:r>
          </a:p>
          <a:p>
            <a:endParaRPr lang="en-US" dirty="0"/>
          </a:p>
        </p:txBody>
      </p:sp>
      <p:sp>
        <p:nvSpPr>
          <p:cNvPr id="4" name="Slide Number Placeholder 3"/>
          <p:cNvSpPr>
            <a:spLocks noGrp="1"/>
          </p:cNvSpPr>
          <p:nvPr>
            <p:ph type="sldNum" sz="quarter" idx="10"/>
          </p:nvPr>
        </p:nvSpPr>
        <p:spPr/>
        <p:txBody>
          <a:bodyPr/>
          <a:lstStyle/>
          <a:p>
            <a:fld id="{36ED57CA-2A19-BF49-AED9-33C0A50AF44A}" type="slidenum">
              <a:rPr lang="en-US" smtClean="0"/>
              <a:t>24</a:t>
            </a:fld>
            <a:endParaRPr lang="en-US"/>
          </a:p>
        </p:txBody>
      </p:sp>
    </p:spTree>
    <p:extLst>
      <p:ext uri="{BB962C8B-B14F-4D97-AF65-F5344CB8AC3E}">
        <p14:creationId xmlns:p14="http://schemas.microsoft.com/office/powerpoint/2010/main" val="355068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If you get communication and expectation</a:t>
            </a:r>
            <a:r>
              <a:rPr lang="en-US" baseline="0" dirty="0"/>
              <a:t> setting right, this is mostly a non-issue!</a:t>
            </a:r>
          </a:p>
          <a:p>
            <a:endParaRPr lang="en-US" dirty="0"/>
          </a:p>
          <a:p>
            <a:r>
              <a:rPr lang="en-US" dirty="0"/>
              <a:t>Don’t put someone on the spot.  A private conversation may resolve an issue that would be a battle in public, but if they are undermining your leadership then it may need to be public (at least the resolution).</a:t>
            </a:r>
          </a:p>
          <a:p>
            <a:r>
              <a:rPr lang="en-US" dirty="0"/>
              <a:t>Stand side-to-side not face-to-face when dealing with conflict (as the situation permits)</a:t>
            </a:r>
          </a:p>
          <a:p>
            <a:r>
              <a:rPr lang="en-US" dirty="0"/>
              <a:t>Stay calm and manage </a:t>
            </a:r>
            <a:r>
              <a:rPr lang="en-US" u="sng" dirty="0"/>
              <a:t>your</a:t>
            </a:r>
            <a:r>
              <a:rPr lang="en-US" dirty="0"/>
              <a:t> emotional state</a:t>
            </a:r>
          </a:p>
          <a:p>
            <a:r>
              <a:rPr lang="en-US" dirty="0"/>
              <a:t>Start by building a common bridge (e.g. Mountaineers, outdoors, puppies, weather, etc.)</a:t>
            </a:r>
          </a:p>
          <a:p>
            <a:r>
              <a:rPr lang="en-US" dirty="0"/>
              <a:t>Listen to their issue/concern with an open mind</a:t>
            </a:r>
          </a:p>
          <a:p>
            <a:r>
              <a:rPr lang="en-US" dirty="0"/>
              <a:t>Reflect their comments back to them so they know you listened</a:t>
            </a:r>
          </a:p>
          <a:p>
            <a:r>
              <a:rPr lang="en-US" dirty="0"/>
              <a:t>If you can accommodate safely, do so.  If not, explain your reasons and link it back to common objectives and Mountaineers policy (including, if necessary, documenting their behavior)</a:t>
            </a:r>
          </a:p>
          <a:p>
            <a:r>
              <a:rPr lang="en-US" dirty="0"/>
              <a:t>Often engaging the individual (giving them a task, asking them to share knowledge, etc.) can redirect them in a positive way</a:t>
            </a:r>
          </a:p>
          <a:p>
            <a:endParaRPr lang="en-US" dirty="0"/>
          </a:p>
        </p:txBody>
      </p:sp>
      <p:sp>
        <p:nvSpPr>
          <p:cNvPr id="4" name="Slide Number Placeholder 3"/>
          <p:cNvSpPr>
            <a:spLocks noGrp="1"/>
          </p:cNvSpPr>
          <p:nvPr>
            <p:ph type="sldNum" sz="quarter" idx="10"/>
          </p:nvPr>
        </p:nvSpPr>
        <p:spPr/>
        <p:txBody>
          <a:bodyPr/>
          <a:lstStyle/>
          <a:p>
            <a:fld id="{36ED57CA-2A19-BF49-AED9-33C0A50AF44A}" type="slidenum">
              <a:rPr lang="en-US" smtClean="0"/>
              <a:t>26</a:t>
            </a:fld>
            <a:endParaRPr lang="en-US"/>
          </a:p>
        </p:txBody>
      </p:sp>
    </p:spTree>
    <p:extLst>
      <p:ext uri="{BB962C8B-B14F-4D97-AF65-F5344CB8AC3E}">
        <p14:creationId xmlns:p14="http://schemas.microsoft.com/office/powerpoint/2010/main" val="464217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If you get communication and expectation</a:t>
            </a:r>
            <a:r>
              <a:rPr lang="en-US" baseline="0" dirty="0"/>
              <a:t> setting right, this is mostly a non-issue!</a:t>
            </a:r>
          </a:p>
          <a:p>
            <a:endParaRPr lang="en-US" dirty="0"/>
          </a:p>
          <a:p>
            <a:r>
              <a:rPr lang="en-US" dirty="0"/>
              <a:t>Don’t put someone on the spot.  A private conversation may resolve an issue that would be a battle in public, but if they are undermining your leadership then it may need to be public (at least the resolution).</a:t>
            </a:r>
          </a:p>
          <a:p>
            <a:r>
              <a:rPr lang="en-US" dirty="0"/>
              <a:t>Stand side-to-side not face-to-face when dealing with conflict (as the situation permits)</a:t>
            </a:r>
          </a:p>
          <a:p>
            <a:r>
              <a:rPr lang="en-US" dirty="0"/>
              <a:t>Stay calm and manage </a:t>
            </a:r>
            <a:r>
              <a:rPr lang="en-US" u="sng" dirty="0"/>
              <a:t>your</a:t>
            </a:r>
            <a:r>
              <a:rPr lang="en-US" dirty="0"/>
              <a:t> emotional state</a:t>
            </a:r>
          </a:p>
          <a:p>
            <a:r>
              <a:rPr lang="en-US" dirty="0"/>
              <a:t>Start by building a common bridge (e.g. Mountaineers, outdoors, puppies, weather, etc.)</a:t>
            </a:r>
          </a:p>
          <a:p>
            <a:r>
              <a:rPr lang="en-US" dirty="0"/>
              <a:t>Listen to their issue/concern with an open mind</a:t>
            </a:r>
          </a:p>
          <a:p>
            <a:r>
              <a:rPr lang="en-US" dirty="0"/>
              <a:t>Reflect their comments back to them so they know you listened</a:t>
            </a:r>
          </a:p>
          <a:p>
            <a:r>
              <a:rPr lang="en-US" dirty="0"/>
              <a:t>If you can accommodate safely, do so.  If not, explain your reasons and link it back to common objectives and Mountaineers policy (including, if necessary, documenting their behavior)</a:t>
            </a:r>
          </a:p>
          <a:p>
            <a:r>
              <a:rPr lang="en-US" dirty="0"/>
              <a:t>Often engaging the individual (giving them a task, asking them to share knowledge, etc.) can redirect them in a positive way</a:t>
            </a:r>
          </a:p>
          <a:p>
            <a:endParaRPr lang="en-US" dirty="0"/>
          </a:p>
        </p:txBody>
      </p:sp>
      <p:sp>
        <p:nvSpPr>
          <p:cNvPr id="4" name="Slide Number Placeholder 3"/>
          <p:cNvSpPr>
            <a:spLocks noGrp="1"/>
          </p:cNvSpPr>
          <p:nvPr>
            <p:ph type="sldNum" sz="quarter" idx="10"/>
          </p:nvPr>
        </p:nvSpPr>
        <p:spPr/>
        <p:txBody>
          <a:bodyPr/>
          <a:lstStyle/>
          <a:p>
            <a:fld id="{36ED57CA-2A19-BF49-AED9-33C0A50AF44A}" type="slidenum">
              <a:rPr lang="en-US" smtClean="0"/>
              <a:t>27</a:t>
            </a:fld>
            <a:endParaRPr lang="en-US"/>
          </a:p>
        </p:txBody>
      </p:sp>
    </p:spTree>
    <p:extLst>
      <p:ext uri="{BB962C8B-B14F-4D97-AF65-F5344CB8AC3E}">
        <p14:creationId xmlns:p14="http://schemas.microsoft.com/office/powerpoint/2010/main" val="2089415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If you get communication and expectation</a:t>
            </a:r>
            <a:r>
              <a:rPr lang="en-US" baseline="0" dirty="0"/>
              <a:t> setting right, this is mostly a non-issue!</a:t>
            </a:r>
          </a:p>
          <a:p>
            <a:endParaRPr lang="en-US" dirty="0"/>
          </a:p>
          <a:p>
            <a:r>
              <a:rPr lang="en-US" dirty="0"/>
              <a:t>Don’t put someone on the spot.  A private conversation may resolve an issue that would be a battle in public, but if they are undermining your leadership then it may need to be public (at least the resolution).</a:t>
            </a:r>
          </a:p>
          <a:p>
            <a:r>
              <a:rPr lang="en-US" dirty="0"/>
              <a:t>Stand side-to-side not face-to-face when dealing with conflict (as the situation permits)</a:t>
            </a:r>
          </a:p>
          <a:p>
            <a:r>
              <a:rPr lang="en-US" dirty="0"/>
              <a:t>Stay calm and manage </a:t>
            </a:r>
            <a:r>
              <a:rPr lang="en-US" u="sng" dirty="0"/>
              <a:t>your</a:t>
            </a:r>
            <a:r>
              <a:rPr lang="en-US" dirty="0"/>
              <a:t> emotional state</a:t>
            </a:r>
          </a:p>
          <a:p>
            <a:r>
              <a:rPr lang="en-US" dirty="0"/>
              <a:t>Start by building a common bridge (e.g. Mountaineers, outdoors, puppies, weather, etc.)</a:t>
            </a:r>
          </a:p>
          <a:p>
            <a:r>
              <a:rPr lang="en-US" dirty="0"/>
              <a:t>Listen to their issue/concern with an open mind</a:t>
            </a:r>
          </a:p>
          <a:p>
            <a:r>
              <a:rPr lang="en-US" dirty="0"/>
              <a:t>Reflect their comments back to them so they know you listened</a:t>
            </a:r>
          </a:p>
          <a:p>
            <a:r>
              <a:rPr lang="en-US" dirty="0"/>
              <a:t>If you can accommodate safely, do so.  If not, explain your reasons and link it back to common objectives and Mountaineers policy (including, if necessary, documenting their behavior)</a:t>
            </a:r>
          </a:p>
          <a:p>
            <a:r>
              <a:rPr lang="en-US" dirty="0"/>
              <a:t>Often engaging the individual (giving them a task, asking them to share knowledge, etc.) can redirect them in a positive way</a:t>
            </a:r>
          </a:p>
          <a:p>
            <a:endParaRPr lang="en-US" dirty="0"/>
          </a:p>
        </p:txBody>
      </p:sp>
      <p:sp>
        <p:nvSpPr>
          <p:cNvPr id="4" name="Slide Number Placeholder 3"/>
          <p:cNvSpPr>
            <a:spLocks noGrp="1"/>
          </p:cNvSpPr>
          <p:nvPr>
            <p:ph type="sldNum" sz="quarter" idx="10"/>
          </p:nvPr>
        </p:nvSpPr>
        <p:spPr/>
        <p:txBody>
          <a:bodyPr/>
          <a:lstStyle/>
          <a:p>
            <a:fld id="{36ED57CA-2A19-BF49-AED9-33C0A50AF44A}" type="slidenum">
              <a:rPr lang="en-US" smtClean="0"/>
              <a:t>28</a:t>
            </a:fld>
            <a:endParaRPr lang="en-US"/>
          </a:p>
        </p:txBody>
      </p:sp>
    </p:spTree>
    <p:extLst>
      <p:ext uri="{BB962C8B-B14F-4D97-AF65-F5344CB8AC3E}">
        <p14:creationId xmlns:p14="http://schemas.microsoft.com/office/powerpoint/2010/main" val="3599484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D57CA-2A19-BF49-AED9-33C0A50AF44A}" type="slidenum">
              <a:rPr lang="en-US" smtClean="0"/>
              <a:t>29</a:t>
            </a:fld>
            <a:endParaRPr lang="en-US"/>
          </a:p>
        </p:txBody>
      </p:sp>
    </p:spTree>
    <p:extLst>
      <p:ext uri="{BB962C8B-B14F-4D97-AF65-F5344CB8AC3E}">
        <p14:creationId xmlns:p14="http://schemas.microsoft.com/office/powerpoint/2010/main" val="1366671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defRPr/>
            </a:pPr>
            <a:r>
              <a:rPr lang="en-US" dirty="0">
                <a:latin typeface="+mn-lt"/>
              </a:rPr>
              <a:t>15 minutes to discuss your scenario and answer the questions</a:t>
            </a:r>
          </a:p>
          <a:p>
            <a:pPr>
              <a:defRPr/>
            </a:pPr>
            <a:r>
              <a:rPr lang="en-US" dirty="0">
                <a:latin typeface="+mn-lt"/>
              </a:rPr>
              <a:t>5-10 minutes for each group to report out and larger group to comment</a:t>
            </a:r>
          </a:p>
          <a:p>
            <a:pPr>
              <a:defRPr/>
            </a:pPr>
            <a:r>
              <a:rPr lang="en-US" dirty="0">
                <a:latin typeface="+mn-lt"/>
              </a:rPr>
              <a:t>4 total scenarios – each group will discuss 1 or 2 scenarios depending on how many people are in attendance</a:t>
            </a:r>
          </a:p>
          <a:p>
            <a:endParaRPr lang="en-US" dirty="0"/>
          </a:p>
        </p:txBody>
      </p:sp>
      <p:sp>
        <p:nvSpPr>
          <p:cNvPr id="4" name="Slide Number Placeholder 3"/>
          <p:cNvSpPr>
            <a:spLocks noGrp="1"/>
          </p:cNvSpPr>
          <p:nvPr>
            <p:ph type="sldNum" sz="quarter" idx="10"/>
          </p:nvPr>
        </p:nvSpPr>
        <p:spPr/>
        <p:txBody>
          <a:bodyPr/>
          <a:lstStyle/>
          <a:p>
            <a:fld id="{36ED57CA-2A19-BF49-AED9-33C0A50AF44A}" type="slidenum">
              <a:rPr lang="en-US" smtClean="0"/>
              <a:t>32</a:t>
            </a:fld>
            <a:endParaRPr lang="en-US"/>
          </a:p>
        </p:txBody>
      </p:sp>
    </p:spTree>
    <p:extLst>
      <p:ext uri="{BB962C8B-B14F-4D97-AF65-F5344CB8AC3E}">
        <p14:creationId xmlns:p14="http://schemas.microsoft.com/office/powerpoint/2010/main" val="4044526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D57CA-2A19-BF49-AED9-33C0A50AF44A}" type="slidenum">
              <a:rPr lang="en-US" smtClean="0"/>
              <a:t>2</a:t>
            </a:fld>
            <a:endParaRPr lang="en-US"/>
          </a:p>
        </p:txBody>
      </p:sp>
    </p:spTree>
    <p:extLst>
      <p:ext uri="{BB962C8B-B14F-4D97-AF65-F5344CB8AC3E}">
        <p14:creationId xmlns:p14="http://schemas.microsoft.com/office/powerpoint/2010/main" val="1807072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defRPr/>
            </a:pPr>
            <a:r>
              <a:rPr lang="en-US" dirty="0">
                <a:latin typeface="+mn-lt"/>
              </a:rPr>
              <a:t>15 minutes to discuss your scenario and answer the questions</a:t>
            </a:r>
          </a:p>
          <a:p>
            <a:pPr>
              <a:defRPr/>
            </a:pPr>
            <a:r>
              <a:rPr lang="en-US" dirty="0">
                <a:latin typeface="+mn-lt"/>
              </a:rPr>
              <a:t>5-10 minutes for each group to report out and larger group to comment</a:t>
            </a:r>
          </a:p>
          <a:p>
            <a:pPr>
              <a:defRPr/>
            </a:pPr>
            <a:r>
              <a:rPr lang="en-US" dirty="0">
                <a:latin typeface="+mn-lt"/>
              </a:rPr>
              <a:t>4 total scenarios – each group will discuss 1 or 2 scenarios depending on how many people are in attendance</a:t>
            </a:r>
          </a:p>
          <a:p>
            <a:endParaRPr lang="en-US" dirty="0"/>
          </a:p>
        </p:txBody>
      </p:sp>
      <p:sp>
        <p:nvSpPr>
          <p:cNvPr id="4" name="Slide Number Placeholder 3"/>
          <p:cNvSpPr>
            <a:spLocks noGrp="1"/>
          </p:cNvSpPr>
          <p:nvPr>
            <p:ph type="sldNum" sz="quarter" idx="10"/>
          </p:nvPr>
        </p:nvSpPr>
        <p:spPr/>
        <p:txBody>
          <a:bodyPr/>
          <a:lstStyle/>
          <a:p>
            <a:fld id="{36ED57CA-2A19-BF49-AED9-33C0A50AF44A}" type="slidenum">
              <a:rPr lang="en-US" smtClean="0"/>
              <a:t>33</a:t>
            </a:fld>
            <a:endParaRPr lang="en-US"/>
          </a:p>
        </p:txBody>
      </p:sp>
    </p:spTree>
    <p:extLst>
      <p:ext uri="{BB962C8B-B14F-4D97-AF65-F5344CB8AC3E}">
        <p14:creationId xmlns:p14="http://schemas.microsoft.com/office/powerpoint/2010/main" val="137253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Shape 66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1" tIns="96631" rIns="96631" bIns="96631"/>
          <a:lstStyle/>
          <a:p>
            <a:pPr>
              <a:spcBef>
                <a:spcPct val="0"/>
              </a:spcBef>
              <a:buClr>
                <a:srgbClr val="000000"/>
              </a:buClr>
              <a:buSzPct val="25000"/>
              <a:buFont typeface="Calibri" panose="020F0502020204030204" pitchFamily="34" charset="0"/>
              <a:buNone/>
            </a:pP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73731" name="Shape 664"/>
          <p:cNvSpPr>
            <a:spLocks noGrp="1" noRot="1" noChangeAspect="1" noTextEdit="1"/>
          </p:cNvSpPr>
          <p:nvPr>
            <p:ph type="sldImg" idx="2"/>
          </p:nvPr>
        </p:nvSpPr>
        <p:spPr>
          <a:xfrm>
            <a:off x="542925" y="757238"/>
            <a:ext cx="6716713" cy="3779837"/>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1166582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D57CA-2A19-BF49-AED9-33C0A50AF44A}" type="slidenum">
              <a:rPr lang="en-US" smtClean="0"/>
              <a:t>4</a:t>
            </a:fld>
            <a:endParaRPr lang="en-US"/>
          </a:p>
        </p:txBody>
      </p:sp>
    </p:spTree>
    <p:extLst>
      <p:ext uri="{BB962C8B-B14F-4D97-AF65-F5344CB8AC3E}">
        <p14:creationId xmlns:p14="http://schemas.microsoft.com/office/powerpoint/2010/main" val="2973158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altLang="en-US" dirty="0">
                <a:latin typeface="Arial" panose="020B0604020202020204" pitchFamily="34" charset="0"/>
              </a:rPr>
              <a:t>Sponsoring committees must be satisfied that leaders have competence in the above listed areas; but these courses are not formal requirements for hike leaders. Encourage participants to take navigation and Wilderness First Aid classes if they have not already done so.</a:t>
            </a:r>
          </a:p>
          <a:p>
            <a:endParaRPr lang="en-US" altLang="en-US" dirty="0">
              <a:latin typeface="Arial" panose="020B0604020202020204" pitchFamily="34" charset="0"/>
            </a:endParaRPr>
          </a:p>
          <a:p>
            <a:pPr marL="0" lvl="1"/>
            <a:r>
              <a:rPr lang="en-US" altLang="en-US" dirty="0">
                <a:latin typeface="Arial" panose="020B0604020202020204" pitchFamily="34" charset="0"/>
              </a:rPr>
              <a:t>Introduce the ‘caring leader’, what it means to be ‘service-focused’ and ‘safety focused’. </a:t>
            </a:r>
            <a:r>
              <a:rPr lang="en-US" altLang="en-US" sz="2600" dirty="0">
                <a:latin typeface="Arial" panose="020B0604020202020204" pitchFamily="34" charset="0"/>
              </a:rPr>
              <a:t>Impatient, insensitive, self-centered or careless people will have trouble!  Mike Sweeney comment:  “It can take years to repair the damage that a single impatient, uncaring comment can cause.”</a:t>
            </a:r>
          </a:p>
          <a:p>
            <a:pPr marL="0" lvl="1"/>
            <a:endParaRPr lang="en-US" altLang="en-US" sz="2600" dirty="0">
              <a:latin typeface="Arial" panose="020B0604020202020204" pitchFamily="34" charset="0"/>
            </a:endParaRPr>
          </a:p>
          <a:p>
            <a:pPr marL="0" lvl="1"/>
            <a:r>
              <a:rPr lang="en-US" altLang="en-US" sz="2600" dirty="0">
                <a:latin typeface="Arial" panose="020B0604020202020204" pitchFamily="34" charset="0"/>
              </a:rPr>
              <a:t>More on leadership behaviors in our scenario discussions later.</a:t>
            </a:r>
          </a:p>
          <a:p>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36ED57CA-2A19-BF49-AED9-33C0A50AF44A}" type="slidenum">
              <a:rPr lang="en-US" smtClean="0"/>
              <a:t>6</a:t>
            </a:fld>
            <a:endParaRPr lang="en-US"/>
          </a:p>
        </p:txBody>
      </p:sp>
    </p:spTree>
    <p:extLst>
      <p:ext uri="{BB962C8B-B14F-4D97-AF65-F5344CB8AC3E}">
        <p14:creationId xmlns:p14="http://schemas.microsoft.com/office/powerpoint/2010/main" val="63186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D57CA-2A19-BF49-AED9-33C0A50AF44A}" type="slidenum">
              <a:rPr lang="en-US" smtClean="0"/>
              <a:t>9</a:t>
            </a:fld>
            <a:endParaRPr lang="en-US"/>
          </a:p>
        </p:txBody>
      </p:sp>
    </p:spTree>
    <p:extLst>
      <p:ext uri="{BB962C8B-B14F-4D97-AF65-F5344CB8AC3E}">
        <p14:creationId xmlns:p14="http://schemas.microsoft.com/office/powerpoint/2010/main" val="1131192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Confirm expectations</a:t>
            </a:r>
          </a:p>
        </p:txBody>
      </p:sp>
      <p:sp>
        <p:nvSpPr>
          <p:cNvPr id="4" name="Slide Number Placeholder 3"/>
          <p:cNvSpPr>
            <a:spLocks noGrp="1"/>
          </p:cNvSpPr>
          <p:nvPr>
            <p:ph type="sldNum" sz="quarter" idx="10"/>
          </p:nvPr>
        </p:nvSpPr>
        <p:spPr/>
        <p:txBody>
          <a:bodyPr/>
          <a:lstStyle/>
          <a:p>
            <a:fld id="{36ED57CA-2A19-BF49-AED9-33C0A50AF44A}" type="slidenum">
              <a:rPr lang="en-US" smtClean="0"/>
              <a:t>15</a:t>
            </a:fld>
            <a:endParaRPr lang="en-US"/>
          </a:p>
        </p:txBody>
      </p:sp>
    </p:spTree>
    <p:extLst>
      <p:ext uri="{BB962C8B-B14F-4D97-AF65-F5344CB8AC3E}">
        <p14:creationId xmlns:p14="http://schemas.microsoft.com/office/powerpoint/2010/main" val="94905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Clear communication and expectation</a:t>
            </a:r>
            <a:r>
              <a:rPr lang="en-US" baseline="0" dirty="0"/>
              <a:t> setting will allow participants to “self-select”.  </a:t>
            </a:r>
            <a:endParaRPr lang="en-US" dirty="0"/>
          </a:p>
        </p:txBody>
      </p:sp>
      <p:sp>
        <p:nvSpPr>
          <p:cNvPr id="4" name="Slide Number Placeholder 3"/>
          <p:cNvSpPr>
            <a:spLocks noGrp="1"/>
          </p:cNvSpPr>
          <p:nvPr>
            <p:ph type="sldNum" sz="quarter" idx="10"/>
          </p:nvPr>
        </p:nvSpPr>
        <p:spPr/>
        <p:txBody>
          <a:bodyPr/>
          <a:lstStyle/>
          <a:p>
            <a:fld id="{36ED57CA-2A19-BF49-AED9-33C0A50AF44A}" type="slidenum">
              <a:rPr lang="en-US" smtClean="0"/>
              <a:t>16</a:t>
            </a:fld>
            <a:endParaRPr lang="en-US"/>
          </a:p>
        </p:txBody>
      </p:sp>
    </p:spTree>
    <p:extLst>
      <p:ext uri="{BB962C8B-B14F-4D97-AF65-F5344CB8AC3E}">
        <p14:creationId xmlns:p14="http://schemas.microsoft.com/office/powerpoint/2010/main" val="1823937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Clear communication and expectation</a:t>
            </a:r>
            <a:r>
              <a:rPr lang="en-US" baseline="0" dirty="0"/>
              <a:t> setting will allow participants to “self-select”.  </a:t>
            </a:r>
            <a:endParaRPr lang="en-US" dirty="0"/>
          </a:p>
        </p:txBody>
      </p:sp>
      <p:sp>
        <p:nvSpPr>
          <p:cNvPr id="4" name="Slide Number Placeholder 3"/>
          <p:cNvSpPr>
            <a:spLocks noGrp="1"/>
          </p:cNvSpPr>
          <p:nvPr>
            <p:ph type="sldNum" sz="quarter" idx="10"/>
          </p:nvPr>
        </p:nvSpPr>
        <p:spPr/>
        <p:txBody>
          <a:bodyPr/>
          <a:lstStyle/>
          <a:p>
            <a:fld id="{36ED57CA-2A19-BF49-AED9-33C0A50AF44A}" type="slidenum">
              <a:rPr lang="en-US" smtClean="0"/>
              <a:t>17</a:t>
            </a:fld>
            <a:endParaRPr lang="en-US"/>
          </a:p>
        </p:txBody>
      </p:sp>
    </p:spTree>
    <p:extLst>
      <p:ext uri="{BB962C8B-B14F-4D97-AF65-F5344CB8AC3E}">
        <p14:creationId xmlns:p14="http://schemas.microsoft.com/office/powerpoint/2010/main" val="1802862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D57CA-2A19-BF49-AED9-33C0A50AF44A}" type="slidenum">
              <a:rPr lang="en-US" smtClean="0"/>
              <a:t>18</a:t>
            </a:fld>
            <a:endParaRPr lang="en-US"/>
          </a:p>
        </p:txBody>
      </p:sp>
    </p:spTree>
    <p:extLst>
      <p:ext uri="{BB962C8B-B14F-4D97-AF65-F5344CB8AC3E}">
        <p14:creationId xmlns:p14="http://schemas.microsoft.com/office/powerpoint/2010/main" val="1954763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51017CFC-DA23-7F45-95CE-CFEC2D646C80}" type="datetime2">
              <a:rPr lang="en-US" smtClean="0"/>
              <a:t>Monday, December 5, 2022</a:t>
            </a:fld>
            <a:endParaRPr lang="en-US" dirty="0"/>
          </a:p>
        </p:txBody>
      </p:sp>
      <p:sp>
        <p:nvSpPr>
          <p:cNvPr id="5" name="Footer Placeholder 4"/>
          <p:cNvSpPr>
            <a:spLocks noGrp="1"/>
          </p:cNvSpPr>
          <p:nvPr>
            <p:ph type="ftr" sz="quarter" idx="11"/>
          </p:nvPr>
        </p:nvSpPr>
        <p:spPr>
          <a:xfrm>
            <a:off x="6553200" y="6356351"/>
            <a:ext cx="4114800" cy="365125"/>
          </a:xfrm>
        </p:spPr>
        <p:txBody>
          <a:bodyPr/>
          <a:lstStyle/>
          <a:p>
            <a:pPr algn="r"/>
            <a:r>
              <a:rPr lang="en-US" dirty="0"/>
              <a:t>Foothills Branch</a:t>
            </a:r>
          </a:p>
        </p:txBody>
      </p:sp>
    </p:spTree>
    <p:extLst>
      <p:ext uri="{BB962C8B-B14F-4D97-AF65-F5344CB8AC3E}">
        <p14:creationId xmlns:p14="http://schemas.microsoft.com/office/powerpoint/2010/main" val="309246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929696-7CB8-8348-A653-23E471F4DDF1}"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
        <p:nvSpPr>
          <p:cNvPr id="6" name="Slide Number Placeholder 5"/>
          <p:cNvSpPr>
            <a:spLocks noGrp="1"/>
          </p:cNvSpPr>
          <p:nvPr>
            <p:ph type="sldNum" sz="quarter" idx="12"/>
          </p:nvPr>
        </p:nvSpPr>
        <p:spPr>
          <a:xfrm>
            <a:off x="8610600" y="5925788"/>
            <a:ext cx="2743200" cy="795688"/>
          </a:xfrm>
          <a:prstGeom prst="rect">
            <a:avLst/>
          </a:prstGeom>
        </p:spPr>
        <p:txBody>
          <a:bodyPr/>
          <a:lstStyle/>
          <a:p>
            <a:fld id="{0BF5DE98-1354-C449-8880-46899D72C542}" type="slidenum">
              <a:rPr lang="en-US" smtClean="0"/>
              <a:t>‹#›</a:t>
            </a:fld>
            <a:endParaRPr lang="en-US"/>
          </a:p>
        </p:txBody>
      </p:sp>
    </p:spTree>
    <p:extLst>
      <p:ext uri="{BB962C8B-B14F-4D97-AF65-F5344CB8AC3E}">
        <p14:creationId xmlns:p14="http://schemas.microsoft.com/office/powerpoint/2010/main" val="287739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F7CAC7-F9F2-ED47-95FF-A752C20E66F7}"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
        <p:nvSpPr>
          <p:cNvPr id="6" name="Slide Number Placeholder 5"/>
          <p:cNvSpPr>
            <a:spLocks noGrp="1"/>
          </p:cNvSpPr>
          <p:nvPr>
            <p:ph type="sldNum" sz="quarter" idx="12"/>
          </p:nvPr>
        </p:nvSpPr>
        <p:spPr>
          <a:xfrm>
            <a:off x="8610600" y="5925788"/>
            <a:ext cx="2743200" cy="795688"/>
          </a:xfrm>
          <a:prstGeom prst="rect">
            <a:avLst/>
          </a:prstGeom>
        </p:spPr>
        <p:txBody>
          <a:bodyPr/>
          <a:lstStyle/>
          <a:p>
            <a:fld id="{0BF5DE98-1354-C449-8880-46899D72C542}" type="slidenum">
              <a:rPr lang="en-US" smtClean="0"/>
              <a:t>‹#›</a:t>
            </a:fld>
            <a:endParaRPr lang="en-US"/>
          </a:p>
        </p:txBody>
      </p:sp>
    </p:spTree>
    <p:extLst>
      <p:ext uri="{BB962C8B-B14F-4D97-AF65-F5344CB8AC3E}">
        <p14:creationId xmlns:p14="http://schemas.microsoft.com/office/powerpoint/2010/main" val="2050490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8" name="Footer Placeholder 7"/>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594390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2D71C1-FD8B-804F-8396-721077DE4968}"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
        <p:nvSpPr>
          <p:cNvPr id="6" name="Slide Number Placeholder 5"/>
          <p:cNvSpPr>
            <a:spLocks noGrp="1"/>
          </p:cNvSpPr>
          <p:nvPr>
            <p:ph type="sldNum" sz="quarter" idx="12"/>
          </p:nvPr>
        </p:nvSpPr>
        <p:spPr>
          <a:xfrm>
            <a:off x="8610600" y="5925788"/>
            <a:ext cx="2743200" cy="795688"/>
          </a:xfrm>
          <a:prstGeom prst="rect">
            <a:avLst/>
          </a:prstGeom>
        </p:spPr>
        <p:txBody>
          <a:bodyPr/>
          <a:lstStyle/>
          <a:p>
            <a:fld id="{0BF5DE98-1354-C449-8880-46899D72C542}" type="slidenum">
              <a:rPr lang="en-US" smtClean="0"/>
              <a:t>‹#›</a:t>
            </a:fld>
            <a:endParaRPr lang="en-US"/>
          </a:p>
        </p:txBody>
      </p:sp>
    </p:spTree>
    <p:extLst>
      <p:ext uri="{BB962C8B-B14F-4D97-AF65-F5344CB8AC3E}">
        <p14:creationId xmlns:p14="http://schemas.microsoft.com/office/powerpoint/2010/main" val="1974657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105BBE-7CB2-1040-8C0B-274069C59967}" type="datetime2">
              <a:rPr lang="en-US" smtClean="0"/>
              <a:t>Monday, December 5, 2022</a:t>
            </a:fld>
            <a:endParaRPr lang="en-US"/>
          </a:p>
        </p:txBody>
      </p:sp>
      <p:sp>
        <p:nvSpPr>
          <p:cNvPr id="6" name="Footer Placeholder 5"/>
          <p:cNvSpPr>
            <a:spLocks noGrp="1"/>
          </p:cNvSpPr>
          <p:nvPr>
            <p:ph type="ftr" sz="quarter" idx="11"/>
          </p:nvPr>
        </p:nvSpPr>
        <p:spPr/>
        <p:txBody>
          <a:bodyPr/>
          <a:lstStyle/>
          <a:p>
            <a:r>
              <a:rPr lang="en-US"/>
              <a:t>Foothills Branch</a:t>
            </a:r>
          </a:p>
        </p:txBody>
      </p:sp>
      <p:sp>
        <p:nvSpPr>
          <p:cNvPr id="7" name="Slide Number Placeholder 6"/>
          <p:cNvSpPr>
            <a:spLocks noGrp="1"/>
          </p:cNvSpPr>
          <p:nvPr>
            <p:ph type="sldNum" sz="quarter" idx="12"/>
          </p:nvPr>
        </p:nvSpPr>
        <p:spPr>
          <a:xfrm>
            <a:off x="8610600" y="5925788"/>
            <a:ext cx="2743200" cy="795688"/>
          </a:xfrm>
          <a:prstGeom prst="rect">
            <a:avLst/>
          </a:prstGeom>
        </p:spPr>
        <p:txBody>
          <a:bodyPr/>
          <a:lstStyle/>
          <a:p>
            <a:fld id="{0BF5DE98-1354-C449-8880-46899D72C542}" type="slidenum">
              <a:rPr lang="en-US" smtClean="0"/>
              <a:t>‹#›</a:t>
            </a:fld>
            <a:endParaRPr lang="en-US"/>
          </a:p>
        </p:txBody>
      </p:sp>
    </p:spTree>
    <p:extLst>
      <p:ext uri="{BB962C8B-B14F-4D97-AF65-F5344CB8AC3E}">
        <p14:creationId xmlns:p14="http://schemas.microsoft.com/office/powerpoint/2010/main" val="859498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6EB86E-39B1-6E43-A571-32C39094C0CE}" type="datetime2">
              <a:rPr lang="en-US" smtClean="0"/>
              <a:t>Monday, December 5, 2022</a:t>
            </a:fld>
            <a:endParaRPr lang="en-US"/>
          </a:p>
        </p:txBody>
      </p:sp>
      <p:sp>
        <p:nvSpPr>
          <p:cNvPr id="8" name="Footer Placeholder 7"/>
          <p:cNvSpPr>
            <a:spLocks noGrp="1"/>
          </p:cNvSpPr>
          <p:nvPr>
            <p:ph type="ftr" sz="quarter" idx="11"/>
          </p:nvPr>
        </p:nvSpPr>
        <p:spPr/>
        <p:txBody>
          <a:bodyPr/>
          <a:lstStyle/>
          <a:p>
            <a:r>
              <a:rPr lang="en-US"/>
              <a:t>Foothills Branch</a:t>
            </a:r>
          </a:p>
        </p:txBody>
      </p:sp>
      <p:sp>
        <p:nvSpPr>
          <p:cNvPr id="9" name="Slide Number Placeholder 8"/>
          <p:cNvSpPr>
            <a:spLocks noGrp="1"/>
          </p:cNvSpPr>
          <p:nvPr>
            <p:ph type="sldNum" sz="quarter" idx="12"/>
          </p:nvPr>
        </p:nvSpPr>
        <p:spPr>
          <a:xfrm>
            <a:off x="8610600" y="5925788"/>
            <a:ext cx="2743200" cy="795688"/>
          </a:xfrm>
          <a:prstGeom prst="rect">
            <a:avLst/>
          </a:prstGeom>
        </p:spPr>
        <p:txBody>
          <a:bodyPr/>
          <a:lstStyle/>
          <a:p>
            <a:fld id="{0BF5DE98-1354-C449-8880-46899D72C542}" type="slidenum">
              <a:rPr lang="en-US" smtClean="0"/>
              <a:t>‹#›</a:t>
            </a:fld>
            <a:endParaRPr lang="en-US"/>
          </a:p>
        </p:txBody>
      </p:sp>
    </p:spTree>
    <p:extLst>
      <p:ext uri="{BB962C8B-B14F-4D97-AF65-F5344CB8AC3E}">
        <p14:creationId xmlns:p14="http://schemas.microsoft.com/office/powerpoint/2010/main" val="1612666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4F2DD9-4732-1D4D-A4ED-5C3CF487A65D}" type="datetime2">
              <a:rPr lang="en-US" smtClean="0"/>
              <a:t>Monday, December 5, 2022</a:t>
            </a:fld>
            <a:endParaRPr lang="en-US"/>
          </a:p>
        </p:txBody>
      </p:sp>
      <p:sp>
        <p:nvSpPr>
          <p:cNvPr id="4" name="Footer Placeholder 3"/>
          <p:cNvSpPr>
            <a:spLocks noGrp="1"/>
          </p:cNvSpPr>
          <p:nvPr>
            <p:ph type="ftr" sz="quarter" idx="11"/>
          </p:nvPr>
        </p:nvSpPr>
        <p:spPr/>
        <p:txBody>
          <a:bodyPr/>
          <a:lstStyle/>
          <a:p>
            <a:r>
              <a:rPr lang="en-US"/>
              <a:t>Foothills Branch</a:t>
            </a:r>
          </a:p>
        </p:txBody>
      </p:sp>
      <p:sp>
        <p:nvSpPr>
          <p:cNvPr id="5" name="Slide Number Placeholder 4"/>
          <p:cNvSpPr>
            <a:spLocks noGrp="1"/>
          </p:cNvSpPr>
          <p:nvPr>
            <p:ph type="sldNum" sz="quarter" idx="12"/>
          </p:nvPr>
        </p:nvSpPr>
        <p:spPr>
          <a:xfrm>
            <a:off x="8610600" y="5925788"/>
            <a:ext cx="2743200" cy="795688"/>
          </a:xfrm>
          <a:prstGeom prst="rect">
            <a:avLst/>
          </a:prstGeom>
        </p:spPr>
        <p:txBody>
          <a:bodyPr/>
          <a:lstStyle/>
          <a:p>
            <a:fld id="{0BF5DE98-1354-C449-8880-46899D72C542}" type="slidenum">
              <a:rPr lang="en-US" smtClean="0"/>
              <a:t>‹#›</a:t>
            </a:fld>
            <a:endParaRPr lang="en-US"/>
          </a:p>
        </p:txBody>
      </p:sp>
    </p:spTree>
    <p:extLst>
      <p:ext uri="{BB962C8B-B14F-4D97-AF65-F5344CB8AC3E}">
        <p14:creationId xmlns:p14="http://schemas.microsoft.com/office/powerpoint/2010/main" val="690941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24E0E-E3D0-2046-9A47-9F92125602AC}" type="datetime2">
              <a:rPr lang="en-US" smtClean="0"/>
              <a:t>Monday, December 5, 2022</a:t>
            </a:fld>
            <a:endParaRPr lang="en-US"/>
          </a:p>
        </p:txBody>
      </p:sp>
      <p:sp>
        <p:nvSpPr>
          <p:cNvPr id="3" name="Footer Placeholder 2"/>
          <p:cNvSpPr>
            <a:spLocks noGrp="1"/>
          </p:cNvSpPr>
          <p:nvPr>
            <p:ph type="ftr" sz="quarter" idx="11"/>
          </p:nvPr>
        </p:nvSpPr>
        <p:spPr/>
        <p:txBody>
          <a:bodyPr/>
          <a:lstStyle/>
          <a:p>
            <a:r>
              <a:rPr lang="en-US"/>
              <a:t>Foothills Branch</a:t>
            </a:r>
          </a:p>
        </p:txBody>
      </p:sp>
      <p:sp>
        <p:nvSpPr>
          <p:cNvPr id="4" name="Slide Number Placeholder 3"/>
          <p:cNvSpPr>
            <a:spLocks noGrp="1"/>
          </p:cNvSpPr>
          <p:nvPr>
            <p:ph type="sldNum" sz="quarter" idx="12"/>
          </p:nvPr>
        </p:nvSpPr>
        <p:spPr>
          <a:xfrm>
            <a:off x="8610600" y="5925788"/>
            <a:ext cx="2743200" cy="795688"/>
          </a:xfrm>
          <a:prstGeom prst="rect">
            <a:avLst/>
          </a:prstGeom>
        </p:spPr>
        <p:txBody>
          <a:bodyPr/>
          <a:lstStyle/>
          <a:p>
            <a:fld id="{0BF5DE98-1354-C449-8880-46899D72C542}" type="slidenum">
              <a:rPr lang="en-US" smtClean="0"/>
              <a:t>‹#›</a:t>
            </a:fld>
            <a:endParaRPr lang="en-US"/>
          </a:p>
        </p:txBody>
      </p:sp>
    </p:spTree>
    <p:extLst>
      <p:ext uri="{BB962C8B-B14F-4D97-AF65-F5344CB8AC3E}">
        <p14:creationId xmlns:p14="http://schemas.microsoft.com/office/powerpoint/2010/main" val="1210114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7F1EE4-6CDE-9A40-90AB-732B7456422D}" type="datetime2">
              <a:rPr lang="en-US" smtClean="0"/>
              <a:t>Monday, December 5, 2022</a:t>
            </a:fld>
            <a:endParaRPr lang="en-US"/>
          </a:p>
        </p:txBody>
      </p:sp>
      <p:sp>
        <p:nvSpPr>
          <p:cNvPr id="6" name="Footer Placeholder 5"/>
          <p:cNvSpPr>
            <a:spLocks noGrp="1"/>
          </p:cNvSpPr>
          <p:nvPr>
            <p:ph type="ftr" sz="quarter" idx="11"/>
          </p:nvPr>
        </p:nvSpPr>
        <p:spPr/>
        <p:txBody>
          <a:bodyPr/>
          <a:lstStyle/>
          <a:p>
            <a:r>
              <a:rPr lang="en-US"/>
              <a:t>Foothills Branch</a:t>
            </a:r>
          </a:p>
        </p:txBody>
      </p:sp>
      <p:sp>
        <p:nvSpPr>
          <p:cNvPr id="7" name="Slide Number Placeholder 6"/>
          <p:cNvSpPr>
            <a:spLocks noGrp="1"/>
          </p:cNvSpPr>
          <p:nvPr>
            <p:ph type="sldNum" sz="quarter" idx="12"/>
          </p:nvPr>
        </p:nvSpPr>
        <p:spPr>
          <a:xfrm>
            <a:off x="8610600" y="5925788"/>
            <a:ext cx="2743200" cy="795688"/>
          </a:xfrm>
          <a:prstGeom prst="rect">
            <a:avLst/>
          </a:prstGeom>
        </p:spPr>
        <p:txBody>
          <a:bodyPr/>
          <a:lstStyle/>
          <a:p>
            <a:fld id="{0BF5DE98-1354-C449-8880-46899D72C542}" type="slidenum">
              <a:rPr lang="en-US" smtClean="0"/>
              <a:t>‹#›</a:t>
            </a:fld>
            <a:endParaRPr lang="en-US"/>
          </a:p>
        </p:txBody>
      </p:sp>
    </p:spTree>
    <p:extLst>
      <p:ext uri="{BB962C8B-B14F-4D97-AF65-F5344CB8AC3E}">
        <p14:creationId xmlns:p14="http://schemas.microsoft.com/office/powerpoint/2010/main" val="1724919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51A2A8-698B-7347-851F-578DD011C9CC}" type="datetime2">
              <a:rPr lang="en-US" smtClean="0"/>
              <a:t>Monday, December 5, 2022</a:t>
            </a:fld>
            <a:endParaRPr lang="en-US"/>
          </a:p>
        </p:txBody>
      </p:sp>
      <p:sp>
        <p:nvSpPr>
          <p:cNvPr id="6" name="Footer Placeholder 5"/>
          <p:cNvSpPr>
            <a:spLocks noGrp="1"/>
          </p:cNvSpPr>
          <p:nvPr>
            <p:ph type="ftr" sz="quarter" idx="11"/>
          </p:nvPr>
        </p:nvSpPr>
        <p:spPr/>
        <p:txBody>
          <a:bodyPr/>
          <a:lstStyle/>
          <a:p>
            <a:r>
              <a:rPr lang="en-US"/>
              <a:t>Foothills Branch</a:t>
            </a:r>
          </a:p>
        </p:txBody>
      </p:sp>
      <p:sp>
        <p:nvSpPr>
          <p:cNvPr id="7" name="Slide Number Placeholder 6"/>
          <p:cNvSpPr>
            <a:spLocks noGrp="1"/>
          </p:cNvSpPr>
          <p:nvPr>
            <p:ph type="sldNum" sz="quarter" idx="12"/>
          </p:nvPr>
        </p:nvSpPr>
        <p:spPr>
          <a:xfrm>
            <a:off x="8610600" y="5925788"/>
            <a:ext cx="2743200" cy="795688"/>
          </a:xfrm>
          <a:prstGeom prst="rect">
            <a:avLst/>
          </a:prstGeom>
        </p:spPr>
        <p:txBody>
          <a:bodyPr/>
          <a:lstStyle/>
          <a:p>
            <a:fld id="{0BF5DE98-1354-C449-8880-46899D72C542}" type="slidenum">
              <a:rPr lang="en-US" smtClean="0"/>
              <a:t>‹#›</a:t>
            </a:fld>
            <a:endParaRPr lang="en-US"/>
          </a:p>
        </p:txBody>
      </p:sp>
    </p:spTree>
    <p:extLst>
      <p:ext uri="{BB962C8B-B14F-4D97-AF65-F5344CB8AC3E}">
        <p14:creationId xmlns:p14="http://schemas.microsoft.com/office/powerpoint/2010/main" val="1846722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D27F2E-9357-314E-A72F-F59637A5174F}" type="datetime2">
              <a:rPr lang="en-US" smtClean="0"/>
              <a:t>Monday, December 5, 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Foothills Branch</a:t>
            </a:r>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806546" y="140032"/>
            <a:ext cx="1171700" cy="1759503"/>
          </a:xfrm>
          <a:prstGeom prst="rect">
            <a:avLst/>
          </a:prstGeom>
        </p:spPr>
      </p:pic>
      <p:cxnSp>
        <p:nvCxnSpPr>
          <p:cNvPr id="10" name="Straight Connector 9"/>
          <p:cNvCxnSpPr/>
          <p:nvPr userDrawn="1"/>
        </p:nvCxnSpPr>
        <p:spPr>
          <a:xfrm>
            <a:off x="0" y="6271965"/>
            <a:ext cx="12192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3372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hipaajournal.com/is-it-a-hipaa-violation-to-ask-for-proof-of-vaccine-statu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mountaineers.org/membership/the-mountaineers-covid-19-response"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flickr.com/photos/hikingartist/4192572927/"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mountaineers.org/volunteer/leader-resources/shared-branch-resources/branch-and-committee-administration/receiving-behavior-complaints/view"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mountaineers.org/about/vision-leadership/board-of-directors/board-policies/behavior-complaint-form"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mountaineers.org/membership/mountaineers-privacy-policy-explained"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icasasecologicas.com/compartir-coche-promueve-la-movilidad-sostenible/"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www.mountaineers.org/youth/volunteer-with-youth"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elguardiandeloscristales.com/wordpress/educacion-animal-aspectos-eticos-subyacentes/" TargetMode="Externa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218011-660B-4013-9EFE-AB1A381CD3F8}"/>
              </a:ext>
            </a:extLst>
          </p:cNvPr>
          <p:cNvPicPr>
            <a:picLocks noChangeAspect="1"/>
          </p:cNvPicPr>
          <p:nvPr/>
        </p:nvPicPr>
        <p:blipFill rotWithShape="1">
          <a:blip r:embed="rId3"/>
          <a:srcRect t="4939" b="16366"/>
          <a:stretch/>
        </p:blipFill>
        <p:spPr>
          <a:xfrm>
            <a:off x="0" y="0"/>
            <a:ext cx="12192000" cy="6858000"/>
          </a:xfrm>
          <a:prstGeom prst="rect">
            <a:avLst/>
          </a:prstGeom>
        </p:spPr>
      </p:pic>
      <p:sp>
        <p:nvSpPr>
          <p:cNvPr id="2" name="Title 1"/>
          <p:cNvSpPr>
            <a:spLocks noGrp="1"/>
          </p:cNvSpPr>
          <p:nvPr>
            <p:ph type="ctrTitle"/>
          </p:nvPr>
        </p:nvSpPr>
        <p:spPr>
          <a:xfrm>
            <a:off x="224551" y="1637703"/>
            <a:ext cx="9144000" cy="2387600"/>
          </a:xfrm>
        </p:spPr>
        <p:txBody>
          <a:bodyPr>
            <a:normAutofit/>
          </a:bodyPr>
          <a:lstStyle/>
          <a:p>
            <a:pPr algn="l"/>
            <a:r>
              <a:rPr lang="en-US" b="1" dirty="0">
                <a:solidFill>
                  <a:schemeClr val="bg1"/>
                </a:solidFill>
                <a:latin typeface="+mn-lt"/>
              </a:rPr>
              <a:t>New Hike-Urban Walk-Backpack Leader Workshop</a:t>
            </a:r>
          </a:p>
        </p:txBody>
      </p:sp>
      <p:sp>
        <p:nvSpPr>
          <p:cNvPr id="3" name="Subtitle 2"/>
          <p:cNvSpPr>
            <a:spLocks noGrp="1"/>
          </p:cNvSpPr>
          <p:nvPr>
            <p:ph type="subTitle" idx="1"/>
          </p:nvPr>
        </p:nvSpPr>
        <p:spPr>
          <a:xfrm>
            <a:off x="423332" y="3475038"/>
            <a:ext cx="11311467" cy="3027362"/>
          </a:xfrm>
        </p:spPr>
        <p:txBody>
          <a:bodyPr>
            <a:normAutofit/>
          </a:bodyPr>
          <a:lstStyle/>
          <a:p>
            <a:pPr algn="l"/>
            <a:endParaRPr lang="en-US" sz="3200" dirty="0"/>
          </a:p>
          <a:p>
            <a:pPr algn="l"/>
            <a:r>
              <a:rPr lang="en-US" sz="3200" b="1" dirty="0">
                <a:solidFill>
                  <a:schemeClr val="bg1"/>
                </a:solidFill>
              </a:rPr>
              <a:t>Sponsored by the Foothills Branch </a:t>
            </a:r>
          </a:p>
          <a:p>
            <a:pPr algn="l"/>
            <a:r>
              <a:rPr lang="en-US" sz="3200" b="1" dirty="0">
                <a:solidFill>
                  <a:schemeClr val="bg1"/>
                </a:solidFill>
              </a:rPr>
              <a:t>Hiking-Backpacking Committee</a:t>
            </a:r>
          </a:p>
          <a:p>
            <a:pPr algn="l"/>
            <a:endParaRPr lang="en-US" sz="3200" b="1" dirty="0">
              <a:solidFill>
                <a:schemeClr val="bg1"/>
              </a:solidFill>
            </a:endParaRPr>
          </a:p>
          <a:p>
            <a:pPr algn="l"/>
            <a:r>
              <a:rPr lang="en-US" sz="3200" b="1" dirty="0">
                <a:solidFill>
                  <a:schemeClr val="bg1"/>
                </a:solidFill>
              </a:rPr>
              <a:t>The session will begin at 6:15PM.  </a:t>
            </a:r>
          </a:p>
          <a:p>
            <a:pPr algn="l"/>
            <a:endParaRPr lang="en-US" sz="3200" b="1" dirty="0">
              <a:solidFill>
                <a:schemeClr val="bg1"/>
              </a:solidFill>
            </a:endParaRPr>
          </a:p>
        </p:txBody>
      </p:sp>
    </p:spTree>
    <p:extLst>
      <p:ext uri="{BB962C8B-B14F-4D97-AF65-F5344CB8AC3E}">
        <p14:creationId xmlns:p14="http://schemas.microsoft.com/office/powerpoint/2010/main" val="1922708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90949-9142-4C73-9C63-3039515FB6DF}"/>
              </a:ext>
            </a:extLst>
          </p:cNvPr>
          <p:cNvPicPr>
            <a:picLocks noChangeAspect="1"/>
          </p:cNvPicPr>
          <p:nvPr/>
        </p:nvPicPr>
        <p:blipFill rotWithShape="1">
          <a:blip r:embed="rId2"/>
          <a:srcRect t="6667" b="11204"/>
          <a:stretch/>
        </p:blipFill>
        <p:spPr>
          <a:xfrm>
            <a:off x="1" y="0"/>
            <a:ext cx="12191999" cy="6885882"/>
          </a:xfrm>
          <a:prstGeom prst="rect">
            <a:avLst/>
          </a:prstGeom>
        </p:spPr>
      </p:pic>
      <p:sp>
        <p:nvSpPr>
          <p:cNvPr id="2" name="Title 1"/>
          <p:cNvSpPr>
            <a:spLocks noGrp="1"/>
          </p:cNvSpPr>
          <p:nvPr>
            <p:ph type="title"/>
          </p:nvPr>
        </p:nvSpPr>
        <p:spPr/>
        <p:txBody>
          <a:bodyPr/>
          <a:lstStyle/>
          <a:p>
            <a:r>
              <a:rPr lang="en-US" b="1" dirty="0">
                <a:solidFill>
                  <a:schemeClr val="bg1"/>
                </a:solidFill>
              </a:rPr>
              <a:t>Running a Trip</a:t>
            </a:r>
          </a:p>
        </p:txBody>
      </p:sp>
      <p:sp>
        <p:nvSpPr>
          <p:cNvPr id="3" name="Text Placeholder 2"/>
          <p:cNvSpPr>
            <a:spLocks noGrp="1"/>
          </p:cNvSpPr>
          <p:nvPr>
            <p:ph type="body" idx="1"/>
          </p:nvPr>
        </p:nvSpPr>
        <p:spPr>
          <a:xfrm>
            <a:off x="874366" y="4492353"/>
            <a:ext cx="10515600" cy="1500187"/>
          </a:xfrm>
        </p:spPr>
        <p:txBody>
          <a:bodyPr/>
          <a:lstStyle/>
          <a:p>
            <a:r>
              <a:rPr lang="en-US" b="1" dirty="0">
                <a:solidFill>
                  <a:schemeClr val="bg1"/>
                </a:solidFill>
              </a:rPr>
              <a:t>Foothills </a:t>
            </a:r>
            <a:r>
              <a:rPr lang="en-US" b="1" dirty="0" err="1">
                <a:solidFill>
                  <a:schemeClr val="bg1"/>
                </a:solidFill>
              </a:rPr>
              <a:t>Hike,Urban</a:t>
            </a:r>
            <a:r>
              <a:rPr lang="en-US" b="1" dirty="0">
                <a:solidFill>
                  <a:schemeClr val="bg1"/>
                </a:solidFill>
              </a:rPr>
              <a:t> Walk &amp; Backpack Leaders</a:t>
            </a:r>
          </a:p>
        </p:txBody>
      </p:sp>
      <p:sp>
        <p:nvSpPr>
          <p:cNvPr id="4" name="Date Placeholder 3"/>
          <p:cNvSpPr>
            <a:spLocks noGrp="1"/>
          </p:cNvSpPr>
          <p:nvPr>
            <p:ph type="dt" sz="half" idx="10"/>
          </p:nvPr>
        </p:nvSpPr>
        <p:spPr/>
        <p:txBody>
          <a:bodyPr/>
          <a:lstStyle/>
          <a:p>
            <a:fld id="{A02D71C1-FD8B-804F-8396-721077DE4968}"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596802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48928"/>
            <a:ext cx="10515600" cy="1325563"/>
          </a:xfrm>
        </p:spPr>
        <p:txBody>
          <a:bodyPr/>
          <a:lstStyle/>
          <a:p>
            <a:r>
              <a:rPr lang="en-US" b="1" dirty="0"/>
              <a:t>Mountaineers Activity Definitions</a:t>
            </a:r>
          </a:p>
        </p:txBody>
      </p:sp>
      <p:sp>
        <p:nvSpPr>
          <p:cNvPr id="3" name="Content Placeholder 2"/>
          <p:cNvSpPr>
            <a:spLocks noGrp="1"/>
          </p:cNvSpPr>
          <p:nvPr>
            <p:ph idx="1"/>
          </p:nvPr>
        </p:nvSpPr>
        <p:spPr>
          <a:xfrm>
            <a:off x="508000" y="1205102"/>
            <a:ext cx="11175999" cy="5147733"/>
          </a:xfrm>
        </p:spPr>
        <p:txBody>
          <a:bodyPr>
            <a:normAutofit/>
          </a:bodyPr>
          <a:lstStyle/>
          <a:p>
            <a:pPr>
              <a:spcBef>
                <a:spcPts val="1800"/>
              </a:spcBef>
            </a:pPr>
            <a:r>
              <a:rPr lang="en-US" b="1" i="1" u="sng" dirty="0"/>
              <a:t>Hikes</a:t>
            </a:r>
            <a:r>
              <a:rPr lang="en-US" b="1" i="1" dirty="0"/>
              <a:t>:  </a:t>
            </a:r>
            <a:r>
              <a:rPr lang="en-US" dirty="0"/>
              <a:t>hiking trips of at least 2 miles that take place outside of city or suburban parks, streets or green-belts. </a:t>
            </a:r>
          </a:p>
          <a:p>
            <a:pPr>
              <a:spcBef>
                <a:spcPts val="1800"/>
              </a:spcBef>
            </a:pPr>
            <a:r>
              <a:rPr lang="en-US" b="1" i="1" u="sng" dirty="0"/>
              <a:t>Backpacks:</a:t>
            </a:r>
            <a:r>
              <a:rPr lang="en-US" b="1" i="1" dirty="0"/>
              <a:t>  </a:t>
            </a:r>
            <a:r>
              <a:rPr lang="en-US" dirty="0"/>
              <a:t> hikes that include overnight stays where participants carry in their shelter, food and water. </a:t>
            </a:r>
          </a:p>
          <a:p>
            <a:pPr algn="just">
              <a:spcBef>
                <a:spcPts val="1800"/>
              </a:spcBef>
            </a:pPr>
            <a:r>
              <a:rPr lang="en-US" b="1" i="1" u="sng" dirty="0"/>
              <a:t>Urban Walks</a:t>
            </a:r>
            <a:r>
              <a:rPr lang="en-US" b="1" i="1" dirty="0"/>
              <a:t>:  </a:t>
            </a:r>
            <a:r>
              <a:rPr lang="en-US" dirty="0"/>
              <a:t>hikes on city or suburban streets, parks or greenbelts - consistent cell phone service, nearby emergency access and egress. </a:t>
            </a:r>
          </a:p>
          <a:p>
            <a:pPr algn="just">
              <a:spcBef>
                <a:spcPts val="1800"/>
              </a:spcBef>
            </a:pPr>
            <a:r>
              <a:rPr lang="en-US" altLang="en-US" dirty="0"/>
              <a:t>Party size:</a:t>
            </a:r>
          </a:p>
          <a:p>
            <a:pPr lvl="1" algn="just"/>
            <a:r>
              <a:rPr lang="en-US" altLang="en-US" dirty="0"/>
              <a:t>Minimum party size is 3 (safety)</a:t>
            </a:r>
          </a:p>
          <a:p>
            <a:pPr lvl="1"/>
            <a:r>
              <a:rPr lang="en-US" altLang="en-US" dirty="0"/>
              <a:t>Maximum party size is 12 (agency rules) unless lower limits apply.</a:t>
            </a:r>
          </a:p>
          <a:p>
            <a:pPr algn="just">
              <a:spcBef>
                <a:spcPts val="1800"/>
              </a:spcBef>
            </a:pPr>
            <a:endParaRPr lang="en-US" dirty="0"/>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3617193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7" y="-55390"/>
            <a:ext cx="10515600" cy="1325563"/>
          </a:xfrm>
        </p:spPr>
        <p:txBody>
          <a:bodyPr/>
          <a:lstStyle/>
          <a:p>
            <a:r>
              <a:rPr lang="en-US" b="1" dirty="0"/>
              <a:t>Mountaineers Activity Definitions</a:t>
            </a:r>
          </a:p>
        </p:txBody>
      </p:sp>
      <p:sp>
        <p:nvSpPr>
          <p:cNvPr id="3" name="Content Placeholder 2"/>
          <p:cNvSpPr>
            <a:spLocks noGrp="1"/>
          </p:cNvSpPr>
          <p:nvPr>
            <p:ph idx="1"/>
          </p:nvPr>
        </p:nvSpPr>
        <p:spPr>
          <a:xfrm>
            <a:off x="592667" y="1102875"/>
            <a:ext cx="11175999" cy="5147733"/>
          </a:xfrm>
        </p:spPr>
        <p:txBody>
          <a:bodyPr>
            <a:normAutofit fontScale="92500" lnSpcReduction="20000"/>
          </a:bodyPr>
          <a:lstStyle/>
          <a:p>
            <a:pPr algn="just">
              <a:lnSpc>
                <a:spcPct val="110000"/>
              </a:lnSpc>
              <a:spcBef>
                <a:spcPts val="1800"/>
              </a:spcBef>
            </a:pPr>
            <a:r>
              <a:rPr lang="en-US" dirty="0"/>
              <a:t>Hiking and Backpacking trips are restricted to maintained and          </a:t>
            </a:r>
            <a:r>
              <a:rPr lang="en-US" dirty="0" err="1"/>
              <a:t>and</a:t>
            </a:r>
            <a:r>
              <a:rPr lang="en-US" dirty="0"/>
              <a:t> unmaintained trails.</a:t>
            </a:r>
          </a:p>
          <a:p>
            <a:pPr algn="just">
              <a:spcBef>
                <a:spcPts val="1800"/>
              </a:spcBef>
            </a:pPr>
            <a:r>
              <a:rPr lang="en-US" dirty="0"/>
              <a:t>Some exceptions are allowed: </a:t>
            </a:r>
          </a:p>
          <a:p>
            <a:pPr lvl="1" algn="just">
              <a:lnSpc>
                <a:spcPct val="120000"/>
              </a:lnSpc>
              <a:spcBef>
                <a:spcPts val="0"/>
              </a:spcBef>
            </a:pPr>
            <a:r>
              <a:rPr lang="en-US" altLang="en-US" dirty="0"/>
              <a:t>Snow sections OK unless ice axe and/or snowshoes required for safety on most of the route.  Do not lead where potential for uncontrolled slide.</a:t>
            </a:r>
          </a:p>
          <a:p>
            <a:pPr lvl="1" algn="just">
              <a:lnSpc>
                <a:spcPct val="120000"/>
              </a:lnSpc>
              <a:spcBef>
                <a:spcPts val="0"/>
              </a:spcBef>
            </a:pPr>
            <a:r>
              <a:rPr lang="en-US" altLang="en-US" dirty="0"/>
              <a:t>Off-trail sections OK unless safe travel requires helmet and/or scramble skills beyond putting your hands down</a:t>
            </a:r>
          </a:p>
          <a:p>
            <a:pPr lvl="1" algn="just">
              <a:lnSpc>
                <a:spcPct val="120000"/>
              </a:lnSpc>
              <a:spcBef>
                <a:spcPts val="0"/>
              </a:spcBef>
            </a:pPr>
            <a:r>
              <a:rPr lang="en-US" altLang="en-US" dirty="0"/>
              <a:t>Running and fast-packing trips must be posted as Trail Runs and led by a Trail Running leader (cross-listing OK)</a:t>
            </a:r>
          </a:p>
          <a:p>
            <a:pPr lvl="1" algn="just">
              <a:lnSpc>
                <a:spcPct val="120000"/>
              </a:lnSpc>
              <a:spcBef>
                <a:spcPts val="0"/>
              </a:spcBef>
            </a:pPr>
            <a:r>
              <a:rPr lang="en-US" altLang="en-US" dirty="0"/>
              <a:t>Depends on the skills of each particular group</a:t>
            </a:r>
          </a:p>
          <a:p>
            <a:pPr algn="just">
              <a:lnSpc>
                <a:spcPct val="100000"/>
              </a:lnSpc>
              <a:spcBef>
                <a:spcPts val="1800"/>
              </a:spcBef>
            </a:pPr>
            <a:r>
              <a:rPr lang="en-US" altLang="en-US" dirty="0"/>
              <a:t>DO NOT post a hike or backpack outside these boundaries, regardless of your skills.  </a:t>
            </a:r>
          </a:p>
          <a:p>
            <a:pPr lvl="1" algn="just">
              <a:lnSpc>
                <a:spcPct val="110000"/>
              </a:lnSpc>
              <a:spcBef>
                <a:spcPts val="0"/>
              </a:spcBef>
            </a:pPr>
            <a:r>
              <a:rPr lang="en-US" altLang="en-US" dirty="0"/>
              <a:t>Going outside published standards for the activity you’re posting creates legal liability for you and for The Mountaineers.</a:t>
            </a:r>
          </a:p>
          <a:p>
            <a:endParaRPr lang="en-US" sz="3200" dirty="0"/>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265986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133" y="-2645"/>
            <a:ext cx="10515600" cy="1325563"/>
          </a:xfrm>
        </p:spPr>
        <p:txBody>
          <a:bodyPr/>
          <a:lstStyle/>
          <a:p>
            <a:r>
              <a:rPr lang="en-US" dirty="0"/>
              <a:t>Mountaineer’s Hike and Backpack Ratings</a:t>
            </a:r>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graphicFrame>
        <p:nvGraphicFramePr>
          <p:cNvPr id="6" name="Content Placeholder 4"/>
          <p:cNvGraphicFramePr>
            <a:graphicFrameLocks/>
          </p:cNvGraphicFramePr>
          <p:nvPr>
            <p:extLst>
              <p:ext uri="{D42A27DB-BD31-4B8C-83A1-F6EECF244321}">
                <p14:modId xmlns:p14="http://schemas.microsoft.com/office/powerpoint/2010/main" val="2053417601"/>
              </p:ext>
            </p:extLst>
          </p:nvPr>
        </p:nvGraphicFramePr>
        <p:xfrm>
          <a:off x="670712" y="1566865"/>
          <a:ext cx="4629421" cy="2316440"/>
        </p:xfrm>
        <a:graphic>
          <a:graphicData uri="http://schemas.openxmlformats.org/drawingml/2006/table">
            <a:tbl>
              <a:tblPr firstRow="1" bandRow="1">
                <a:tableStyleId>{5C22544A-7EE6-4342-B048-85BDC9FD1C3A}</a:tableStyleId>
              </a:tblPr>
              <a:tblGrid>
                <a:gridCol w="1817158">
                  <a:extLst>
                    <a:ext uri="{9D8B030D-6E8A-4147-A177-3AD203B41FA5}">
                      <a16:colId xmlns:a16="http://schemas.microsoft.com/office/drawing/2014/main" val="20000"/>
                    </a:ext>
                  </a:extLst>
                </a:gridCol>
                <a:gridCol w="2812263">
                  <a:extLst>
                    <a:ext uri="{9D8B030D-6E8A-4147-A177-3AD203B41FA5}">
                      <a16:colId xmlns:a16="http://schemas.microsoft.com/office/drawing/2014/main" val="20001"/>
                    </a:ext>
                  </a:extLst>
                </a:gridCol>
              </a:tblGrid>
              <a:tr h="381000">
                <a:tc>
                  <a:txBody>
                    <a:bodyPr/>
                    <a:lstStyle/>
                    <a:p>
                      <a:r>
                        <a:rPr lang="en-US" sz="1600" dirty="0">
                          <a:solidFill>
                            <a:schemeClr val="tx1"/>
                          </a:solidFill>
                        </a:rPr>
                        <a:t>Easy (E)</a:t>
                      </a:r>
                    </a:p>
                  </a:txBody>
                  <a:tcPr marL="91433" marR="91433" marT="45715" marB="45715">
                    <a:solidFill>
                      <a:schemeClr val="accent5"/>
                    </a:solidFill>
                  </a:tcPr>
                </a:tc>
                <a:tc>
                  <a:txBody>
                    <a:bodyPr/>
                    <a:lstStyle/>
                    <a:p>
                      <a:r>
                        <a:rPr lang="en-US" sz="1600" dirty="0">
                          <a:solidFill>
                            <a:schemeClr val="tx1"/>
                          </a:solidFill>
                        </a:rPr>
                        <a:t>Up to 8 mi. RT with &lt;1,200 ft</a:t>
                      </a:r>
                      <a:r>
                        <a:rPr lang="en-US" sz="1600" baseline="0" dirty="0">
                          <a:solidFill>
                            <a:schemeClr val="tx1"/>
                          </a:solidFill>
                        </a:rPr>
                        <a:t> elevation gain</a:t>
                      </a:r>
                      <a:endParaRPr lang="en-US" sz="1600" dirty="0">
                        <a:solidFill>
                          <a:schemeClr val="tx1"/>
                        </a:solidFill>
                      </a:endParaRPr>
                    </a:p>
                  </a:txBody>
                  <a:tcPr marL="91433" marR="91433" marT="45715" marB="45715">
                    <a:solidFill>
                      <a:schemeClr val="accent5">
                        <a:lumMod val="60000"/>
                        <a:lumOff val="40000"/>
                      </a:schemeClr>
                    </a:solidFill>
                  </a:tcPr>
                </a:tc>
                <a:extLst>
                  <a:ext uri="{0D108BD9-81ED-4DB2-BD59-A6C34878D82A}">
                    <a16:rowId xmlns:a16="http://schemas.microsoft.com/office/drawing/2014/main" val="10000"/>
                  </a:ext>
                </a:extLst>
              </a:tr>
              <a:tr h="381000">
                <a:tc>
                  <a:txBody>
                    <a:bodyPr/>
                    <a:lstStyle/>
                    <a:p>
                      <a:r>
                        <a:rPr lang="en-US" sz="1600" b="1" kern="1200" dirty="0">
                          <a:solidFill>
                            <a:schemeClr val="tx1"/>
                          </a:solidFill>
                          <a:latin typeface="+mn-lt"/>
                          <a:ea typeface="+mn-ea"/>
                          <a:cs typeface="+mn-cs"/>
                        </a:rPr>
                        <a:t>Moderate</a:t>
                      </a:r>
                    </a:p>
                  </a:txBody>
                  <a:tcPr marL="91433" marR="91433" marT="45715" marB="45715"/>
                </a:tc>
                <a:tc>
                  <a:txBody>
                    <a:bodyPr/>
                    <a:lstStyle/>
                    <a:p>
                      <a:r>
                        <a:rPr lang="en-US" sz="1600" b="1" kern="1200" dirty="0">
                          <a:solidFill>
                            <a:schemeClr val="tx1"/>
                          </a:solidFill>
                          <a:latin typeface="+mn-lt"/>
                          <a:ea typeface="+mn-ea"/>
                          <a:cs typeface="+mn-cs"/>
                        </a:rPr>
                        <a:t>Up to 12 mi. RT or 1,200 – 2,500 ft elevation gain</a:t>
                      </a:r>
                    </a:p>
                  </a:txBody>
                  <a:tcPr marL="91433" marR="91433" marT="45715" marB="45715"/>
                </a:tc>
                <a:extLst>
                  <a:ext uri="{0D108BD9-81ED-4DB2-BD59-A6C34878D82A}">
                    <a16:rowId xmlns:a16="http://schemas.microsoft.com/office/drawing/2014/main" val="10001"/>
                  </a:ext>
                </a:extLst>
              </a:tr>
              <a:tr h="381000">
                <a:tc>
                  <a:txBody>
                    <a:bodyPr/>
                    <a:lstStyle/>
                    <a:p>
                      <a:pPr marL="0" algn="l" defTabSz="914400" rtl="0" eaLnBrk="1" latinLnBrk="0" hangingPunct="1"/>
                      <a:r>
                        <a:rPr lang="en-US" sz="1600" b="1" kern="1200" dirty="0">
                          <a:solidFill>
                            <a:schemeClr val="tx1"/>
                          </a:solidFill>
                          <a:latin typeface="+mn-lt"/>
                          <a:ea typeface="+mn-ea"/>
                          <a:cs typeface="+mn-cs"/>
                        </a:rPr>
                        <a:t>Strenuous (S)</a:t>
                      </a:r>
                    </a:p>
                  </a:txBody>
                  <a:tcPr marL="91433" marR="91433" marT="45715" marB="45715"/>
                </a:tc>
                <a:tc>
                  <a:txBody>
                    <a:bodyPr/>
                    <a:lstStyle/>
                    <a:p>
                      <a:pPr marL="0" algn="l" defTabSz="914400" rtl="0" eaLnBrk="1" latinLnBrk="0" hangingPunct="1"/>
                      <a:r>
                        <a:rPr lang="en-US" sz="1600" b="1" kern="1200" dirty="0">
                          <a:solidFill>
                            <a:schemeClr val="tx1"/>
                          </a:solidFill>
                          <a:latin typeface="+mn-lt"/>
                          <a:ea typeface="+mn-ea"/>
                          <a:cs typeface="+mn-cs"/>
                        </a:rPr>
                        <a:t>Up to 14 mi. RT or 2,500 – 3,500 ft elevation gain</a:t>
                      </a:r>
                    </a:p>
                  </a:txBody>
                  <a:tcPr marL="91433" marR="91433" marT="45715" marB="45715"/>
                </a:tc>
                <a:extLst>
                  <a:ext uri="{0D108BD9-81ED-4DB2-BD59-A6C34878D82A}">
                    <a16:rowId xmlns:a16="http://schemas.microsoft.com/office/drawing/2014/main" val="10002"/>
                  </a:ext>
                </a:extLst>
              </a:tr>
              <a:tr h="381000">
                <a:tc>
                  <a:txBody>
                    <a:bodyPr/>
                    <a:lstStyle/>
                    <a:p>
                      <a:r>
                        <a:rPr lang="en-US" sz="1600" b="1" dirty="0"/>
                        <a:t>Very Strenuous (VS)</a:t>
                      </a:r>
                    </a:p>
                  </a:txBody>
                  <a:tcPr marL="91433" marR="91433" marT="45715" marB="45715"/>
                </a:tc>
                <a:tc>
                  <a:txBody>
                    <a:bodyPr/>
                    <a:lstStyle/>
                    <a:p>
                      <a:r>
                        <a:rPr lang="en-US" sz="1600" b="1" dirty="0"/>
                        <a:t>Over 14 miles RT or over 3,500 ft</a:t>
                      </a:r>
                      <a:r>
                        <a:rPr lang="en-US" sz="1600" b="1" baseline="0" dirty="0"/>
                        <a:t> elevation gain</a:t>
                      </a:r>
                      <a:endParaRPr lang="en-US" sz="1600" b="1" dirty="0"/>
                    </a:p>
                  </a:txBody>
                  <a:tcPr marL="91433" marR="91433" marT="45715" marB="45715"/>
                </a:tc>
                <a:extLst>
                  <a:ext uri="{0D108BD9-81ED-4DB2-BD59-A6C34878D82A}">
                    <a16:rowId xmlns:a16="http://schemas.microsoft.com/office/drawing/2014/main" val="10003"/>
                  </a:ext>
                </a:extLst>
              </a:tr>
            </a:tbl>
          </a:graphicData>
        </a:graphic>
      </p:graphicFrame>
      <p:graphicFrame>
        <p:nvGraphicFramePr>
          <p:cNvPr id="7" name="Content Placeholder 4"/>
          <p:cNvGraphicFramePr>
            <a:graphicFrameLocks/>
          </p:cNvGraphicFramePr>
          <p:nvPr>
            <p:extLst>
              <p:ext uri="{D42A27DB-BD31-4B8C-83A1-F6EECF244321}">
                <p14:modId xmlns:p14="http://schemas.microsoft.com/office/powerpoint/2010/main" val="1484345059"/>
              </p:ext>
            </p:extLst>
          </p:nvPr>
        </p:nvGraphicFramePr>
        <p:xfrm>
          <a:off x="5552152" y="1573701"/>
          <a:ext cx="5202496" cy="3383160"/>
        </p:xfrm>
        <a:graphic>
          <a:graphicData uri="http://schemas.openxmlformats.org/drawingml/2006/table">
            <a:tbl>
              <a:tblPr firstRow="1" bandRow="1">
                <a:tableStyleId>{5C22544A-7EE6-4342-B048-85BDC9FD1C3A}</a:tableStyleId>
              </a:tblPr>
              <a:tblGrid>
                <a:gridCol w="1402835">
                  <a:extLst>
                    <a:ext uri="{9D8B030D-6E8A-4147-A177-3AD203B41FA5}">
                      <a16:colId xmlns:a16="http://schemas.microsoft.com/office/drawing/2014/main" val="20000"/>
                    </a:ext>
                  </a:extLst>
                </a:gridCol>
                <a:gridCol w="3799661">
                  <a:extLst>
                    <a:ext uri="{9D8B030D-6E8A-4147-A177-3AD203B41FA5}">
                      <a16:colId xmlns:a16="http://schemas.microsoft.com/office/drawing/2014/main" val="20001"/>
                    </a:ext>
                  </a:extLst>
                </a:gridCol>
              </a:tblGrid>
              <a:tr h="217873">
                <a:tc>
                  <a:txBody>
                    <a:bodyPr/>
                    <a:lstStyle/>
                    <a:p>
                      <a:r>
                        <a:rPr lang="en-US" sz="1600" dirty="0">
                          <a:solidFill>
                            <a:schemeClr val="tx1"/>
                          </a:solidFill>
                        </a:rPr>
                        <a:t>For beginners</a:t>
                      </a:r>
                    </a:p>
                  </a:txBody>
                  <a:tcPr marL="91433" marR="91433" marT="45705" marB="45705">
                    <a:solidFill>
                      <a:schemeClr val="accent5"/>
                    </a:solidFill>
                  </a:tcPr>
                </a:tc>
                <a:tc>
                  <a:txBody>
                    <a:bodyPr/>
                    <a:lstStyle/>
                    <a:p>
                      <a:pPr algn="l">
                        <a:buFont typeface="Arial" panose="020B0604020202020204" pitchFamily="34" charset="0"/>
                        <a:buNone/>
                      </a:pPr>
                      <a:r>
                        <a:rPr lang="en-US" b="0" i="0" dirty="0">
                          <a:solidFill>
                            <a:srgbClr val="222222"/>
                          </a:solidFill>
                          <a:effectLst/>
                          <a:latin typeface="Benton Modern RE"/>
                        </a:rPr>
                        <a:t>Average pace &lt;1 mph- no technical challenges or specific skills required.</a:t>
                      </a:r>
                    </a:p>
                  </a:txBody>
                  <a:tcPr marL="91433" marR="91433" marT="45705" marB="45705">
                    <a:solidFill>
                      <a:schemeClr val="accent5">
                        <a:lumMod val="60000"/>
                        <a:lumOff val="40000"/>
                      </a:schemeClr>
                    </a:solidFill>
                  </a:tcPr>
                </a:tc>
                <a:extLst>
                  <a:ext uri="{0D108BD9-81ED-4DB2-BD59-A6C34878D82A}">
                    <a16:rowId xmlns:a16="http://schemas.microsoft.com/office/drawing/2014/main" val="10000"/>
                  </a:ext>
                </a:extLst>
              </a:tr>
              <a:tr h="397442">
                <a:tc>
                  <a:txBody>
                    <a:bodyPr/>
                    <a:lstStyle/>
                    <a:p>
                      <a:r>
                        <a:rPr lang="en-US" sz="1600" b="1" kern="1200" dirty="0">
                          <a:solidFill>
                            <a:schemeClr val="tx1"/>
                          </a:solidFill>
                          <a:latin typeface="+mn-lt"/>
                          <a:ea typeface="+mn-ea"/>
                          <a:cs typeface="+mn-cs"/>
                        </a:rPr>
                        <a:t>Easy</a:t>
                      </a:r>
                    </a:p>
                  </a:txBody>
                  <a:tcPr marL="91433" marR="91433" marT="45705" marB="45705"/>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222222"/>
                          </a:solidFill>
                          <a:effectLst/>
                          <a:latin typeface="Benton Modern RE"/>
                        </a:rPr>
                        <a:t>Average pace 1-1.5 mph - no technical challenges or specific skills required.</a:t>
                      </a:r>
                    </a:p>
                  </a:txBody>
                  <a:tcPr marL="91433" marR="91433" marT="45705" marB="45705"/>
                </a:tc>
                <a:extLst>
                  <a:ext uri="{0D108BD9-81ED-4DB2-BD59-A6C34878D82A}">
                    <a16:rowId xmlns:a16="http://schemas.microsoft.com/office/drawing/2014/main" val="2577548806"/>
                  </a:ext>
                </a:extLst>
              </a:tr>
              <a:tr h="397442">
                <a:tc>
                  <a:txBody>
                    <a:bodyPr/>
                    <a:lstStyle/>
                    <a:p>
                      <a:r>
                        <a:rPr lang="en-US" sz="1600" b="1" kern="1200" dirty="0">
                          <a:solidFill>
                            <a:schemeClr val="tx1"/>
                          </a:solidFill>
                          <a:latin typeface="+mn-lt"/>
                          <a:ea typeface="+mn-ea"/>
                          <a:cs typeface="+mn-cs"/>
                        </a:rPr>
                        <a:t>Moderate</a:t>
                      </a:r>
                    </a:p>
                  </a:txBody>
                  <a:tcPr marL="91433" marR="91433" marT="45705" marB="45705"/>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222222"/>
                          </a:solidFill>
                          <a:effectLst/>
                          <a:latin typeface="Benton Modern RE"/>
                        </a:rPr>
                        <a:t>Average pace of 1.5-2 mph </a:t>
                      </a:r>
                      <a:r>
                        <a:rPr lang="en-US" b="0" i="1" dirty="0">
                          <a:solidFill>
                            <a:srgbClr val="222222"/>
                          </a:solidFill>
                          <a:effectLst/>
                          <a:latin typeface="Benton Modern RE"/>
                        </a:rPr>
                        <a:t>OR</a:t>
                      </a:r>
                      <a:r>
                        <a:rPr lang="en-US" b="0" i="0" dirty="0">
                          <a:solidFill>
                            <a:srgbClr val="222222"/>
                          </a:solidFill>
                          <a:effectLst/>
                          <a:latin typeface="Benton Modern RE"/>
                        </a:rPr>
                        <a:t> some route challenges </a:t>
                      </a:r>
                      <a:r>
                        <a:rPr lang="en-US" b="0" i="1" dirty="0">
                          <a:solidFill>
                            <a:srgbClr val="222222"/>
                          </a:solidFill>
                          <a:effectLst/>
                          <a:latin typeface="Benton Modern RE"/>
                        </a:rPr>
                        <a:t>OR</a:t>
                      </a:r>
                      <a:r>
                        <a:rPr lang="en-US" b="0" i="0" dirty="0">
                          <a:solidFill>
                            <a:srgbClr val="222222"/>
                          </a:solidFill>
                          <a:effectLst/>
                          <a:latin typeface="Benton Modern RE"/>
                        </a:rPr>
                        <a:t> an easy route with an overnight pack.</a:t>
                      </a:r>
                    </a:p>
                  </a:txBody>
                  <a:tcPr marL="91433" marR="91433" marT="45705" marB="45705"/>
                </a:tc>
                <a:extLst>
                  <a:ext uri="{0D108BD9-81ED-4DB2-BD59-A6C34878D82A}">
                    <a16:rowId xmlns:a16="http://schemas.microsoft.com/office/drawing/2014/main" val="10001"/>
                  </a:ext>
                </a:extLst>
              </a:tr>
              <a:tr h="335249">
                <a:tc>
                  <a:txBody>
                    <a:bodyPr/>
                    <a:lstStyle/>
                    <a:p>
                      <a:pPr marL="0" algn="l" defTabSz="914400" rtl="0" eaLnBrk="1" latinLnBrk="0" hangingPunct="1"/>
                      <a:r>
                        <a:rPr lang="en-US" sz="1600" b="1" kern="1200" dirty="0">
                          <a:solidFill>
                            <a:schemeClr val="tx1"/>
                          </a:solidFill>
                          <a:latin typeface="+mn-lt"/>
                          <a:ea typeface="+mn-ea"/>
                          <a:cs typeface="+mn-cs"/>
                        </a:rPr>
                        <a:t>Challenging</a:t>
                      </a:r>
                    </a:p>
                  </a:txBody>
                  <a:tcPr marL="91433" marR="91433" marT="45705" marB="45705"/>
                </a:tc>
                <a:tc>
                  <a:txBody>
                    <a:bodyPr/>
                    <a:lstStyle/>
                    <a:p>
                      <a:pPr algn="l">
                        <a:buFont typeface="Arial" panose="020B0604020202020204" pitchFamily="34" charset="0"/>
                        <a:buNone/>
                      </a:pPr>
                      <a:r>
                        <a:rPr lang="en-US" b="0" i="0" dirty="0">
                          <a:solidFill>
                            <a:srgbClr val="222222"/>
                          </a:solidFill>
                          <a:effectLst/>
                          <a:latin typeface="Benton Modern RE"/>
                        </a:rPr>
                        <a:t>Average pace &gt;2 mph </a:t>
                      </a:r>
                      <a:r>
                        <a:rPr lang="en-US" b="0" i="1" dirty="0">
                          <a:solidFill>
                            <a:srgbClr val="222222"/>
                          </a:solidFill>
                          <a:effectLst/>
                          <a:latin typeface="Benton Modern RE"/>
                        </a:rPr>
                        <a:t>OR</a:t>
                      </a:r>
                      <a:r>
                        <a:rPr lang="en-US" b="0" i="0" dirty="0">
                          <a:solidFill>
                            <a:srgbClr val="222222"/>
                          </a:solidFill>
                          <a:effectLst/>
                          <a:latin typeface="Benton Modern RE"/>
                        </a:rPr>
                        <a:t> significant route challenges/specific skills required </a:t>
                      </a:r>
                      <a:r>
                        <a:rPr lang="en-US" b="0" i="1" dirty="0">
                          <a:solidFill>
                            <a:srgbClr val="222222"/>
                          </a:solidFill>
                          <a:effectLst/>
                          <a:latin typeface="Benton Modern RE"/>
                        </a:rPr>
                        <a:t>OR</a:t>
                      </a:r>
                      <a:r>
                        <a:rPr lang="en-US" b="0" i="0" dirty="0">
                          <a:solidFill>
                            <a:srgbClr val="222222"/>
                          </a:solidFill>
                          <a:effectLst/>
                          <a:latin typeface="Benton Modern RE"/>
                        </a:rPr>
                        <a:t> a moderate route with an overnight pack.</a:t>
                      </a:r>
                    </a:p>
                  </a:txBody>
                  <a:tcPr marL="91433" marR="91433" marT="45705" marB="45705"/>
                </a:tc>
                <a:extLst>
                  <a:ext uri="{0D108BD9-81ED-4DB2-BD59-A6C34878D82A}">
                    <a16:rowId xmlns:a16="http://schemas.microsoft.com/office/drawing/2014/main" val="10002"/>
                  </a:ext>
                </a:extLst>
              </a:tr>
            </a:tbl>
          </a:graphicData>
        </a:graphic>
      </p:graphicFrame>
      <p:sp>
        <p:nvSpPr>
          <p:cNvPr id="8" name="TextBox 1"/>
          <p:cNvSpPr txBox="1">
            <a:spLocks noChangeArrowheads="1"/>
          </p:cNvSpPr>
          <p:nvPr/>
        </p:nvSpPr>
        <p:spPr bwMode="auto">
          <a:xfrm>
            <a:off x="601133" y="1092085"/>
            <a:ext cx="52564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50000"/>
              </a:spcBef>
              <a:buClr>
                <a:srgbClr val="336600"/>
              </a:buClr>
              <a:buSzPct val="140000"/>
              <a:buFont typeface="Wingdings" panose="05000000000000000000" pitchFamily="2" charset="2"/>
              <a:buChar char="§"/>
              <a:defRPr sz="2800">
                <a:solidFill>
                  <a:schemeClr val="tx1"/>
                </a:solidFill>
                <a:latin typeface="Arial" panose="020B0604020202020204" pitchFamily="34" charset="0"/>
              </a:defRPr>
            </a:lvl1pPr>
            <a:lvl2pPr marL="742950" indent="-285750" algn="l" eaLnBrk="0" hangingPunct="0">
              <a:spcBef>
                <a:spcPct val="50000"/>
              </a:spcBef>
              <a:buClr>
                <a:srgbClr val="42317F"/>
              </a:buClr>
              <a:buFont typeface="Wingdings" panose="05000000000000000000" pitchFamily="2" charset="2"/>
              <a:buChar char="§"/>
              <a:defRPr sz="2400">
                <a:solidFill>
                  <a:schemeClr val="tx1"/>
                </a:solidFill>
                <a:latin typeface="Arial" panose="020B0604020202020204" pitchFamily="34" charset="0"/>
              </a:defRPr>
            </a:lvl2pPr>
            <a:lvl3pPr marL="1143000" indent="-228600" algn="l" eaLnBrk="0" hangingPunct="0">
              <a:spcBef>
                <a:spcPct val="50000"/>
              </a:spcBef>
              <a:buClr>
                <a:srgbClr val="E9D225"/>
              </a:buClr>
              <a:buFont typeface="Wingdings" panose="05000000000000000000" pitchFamily="2" charset="2"/>
              <a:buChar char="§"/>
              <a:defRPr sz="2000">
                <a:solidFill>
                  <a:schemeClr val="tx1"/>
                </a:solidFill>
                <a:latin typeface="Arial" panose="020B0604020202020204" pitchFamily="34" charset="0"/>
              </a:defRPr>
            </a:lvl3pPr>
            <a:lvl4pPr marL="1600200" indent="-228600" algn="l" eaLnBrk="0" hangingPunct="0">
              <a:spcBef>
                <a:spcPct val="50000"/>
              </a:spcBef>
              <a:buClr>
                <a:srgbClr val="003399"/>
              </a:buClr>
              <a:buFont typeface="Times New Roman" panose="02020603050405020304" pitchFamily="18" charset="0"/>
              <a:buChar char="–"/>
              <a:defRPr>
                <a:solidFill>
                  <a:schemeClr val="tx1"/>
                </a:solidFill>
                <a:latin typeface="Arial" panose="020B0604020202020204" pitchFamily="34" charset="0"/>
              </a:defRPr>
            </a:lvl4pPr>
            <a:lvl5pPr marL="2057400" indent="-228600" algn="l" eaLnBrk="0" hangingPunct="0">
              <a:spcBef>
                <a:spcPct val="50000"/>
              </a:spcBef>
              <a:buClr>
                <a:srgbClr val="003399"/>
              </a:buClr>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Clr>
                <a:srgbClr val="003399"/>
              </a:buClr>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Clr>
                <a:srgbClr val="003399"/>
              </a:buClr>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Clr>
                <a:srgbClr val="003399"/>
              </a:buClr>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Clr>
                <a:srgbClr val="003399"/>
              </a:buClr>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dirty="0"/>
              <a:t>Difficulty (Route)</a:t>
            </a:r>
          </a:p>
        </p:txBody>
      </p:sp>
      <p:sp>
        <p:nvSpPr>
          <p:cNvPr id="9" name="TextBox 7"/>
          <p:cNvSpPr txBox="1">
            <a:spLocks noChangeArrowheads="1"/>
          </p:cNvSpPr>
          <p:nvPr/>
        </p:nvSpPr>
        <p:spPr bwMode="auto">
          <a:xfrm>
            <a:off x="5433618" y="1078972"/>
            <a:ext cx="52024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50000"/>
              </a:spcBef>
              <a:buClr>
                <a:srgbClr val="336600"/>
              </a:buClr>
              <a:buSzPct val="140000"/>
              <a:buFont typeface="Wingdings" panose="05000000000000000000" pitchFamily="2" charset="2"/>
              <a:buChar char="§"/>
              <a:defRPr sz="2800">
                <a:solidFill>
                  <a:schemeClr val="tx1"/>
                </a:solidFill>
                <a:latin typeface="Arial" panose="020B0604020202020204" pitchFamily="34" charset="0"/>
              </a:defRPr>
            </a:lvl1pPr>
            <a:lvl2pPr marL="742950" indent="-285750" algn="l" eaLnBrk="0" hangingPunct="0">
              <a:spcBef>
                <a:spcPct val="50000"/>
              </a:spcBef>
              <a:buClr>
                <a:srgbClr val="42317F"/>
              </a:buClr>
              <a:buFont typeface="Wingdings" panose="05000000000000000000" pitchFamily="2" charset="2"/>
              <a:buChar char="§"/>
              <a:defRPr sz="2400">
                <a:solidFill>
                  <a:schemeClr val="tx1"/>
                </a:solidFill>
                <a:latin typeface="Arial" panose="020B0604020202020204" pitchFamily="34" charset="0"/>
              </a:defRPr>
            </a:lvl2pPr>
            <a:lvl3pPr marL="1143000" indent="-228600" algn="l" eaLnBrk="0" hangingPunct="0">
              <a:spcBef>
                <a:spcPct val="50000"/>
              </a:spcBef>
              <a:buClr>
                <a:srgbClr val="E9D225"/>
              </a:buClr>
              <a:buFont typeface="Wingdings" panose="05000000000000000000" pitchFamily="2" charset="2"/>
              <a:buChar char="§"/>
              <a:defRPr sz="2000">
                <a:solidFill>
                  <a:schemeClr val="tx1"/>
                </a:solidFill>
                <a:latin typeface="Arial" panose="020B0604020202020204" pitchFamily="34" charset="0"/>
              </a:defRPr>
            </a:lvl3pPr>
            <a:lvl4pPr marL="1600200" indent="-228600" algn="l" eaLnBrk="0" hangingPunct="0">
              <a:spcBef>
                <a:spcPct val="50000"/>
              </a:spcBef>
              <a:buClr>
                <a:srgbClr val="003399"/>
              </a:buClr>
              <a:buFont typeface="Times New Roman" panose="02020603050405020304" pitchFamily="18" charset="0"/>
              <a:buChar char="–"/>
              <a:defRPr>
                <a:solidFill>
                  <a:schemeClr val="tx1"/>
                </a:solidFill>
                <a:latin typeface="Arial" panose="020B0604020202020204" pitchFamily="34" charset="0"/>
              </a:defRPr>
            </a:lvl4pPr>
            <a:lvl5pPr marL="2057400" indent="-228600" algn="l" eaLnBrk="0" hangingPunct="0">
              <a:spcBef>
                <a:spcPct val="50000"/>
              </a:spcBef>
              <a:buClr>
                <a:srgbClr val="003399"/>
              </a:buClr>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Clr>
                <a:srgbClr val="003399"/>
              </a:buClr>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Clr>
                <a:srgbClr val="003399"/>
              </a:buClr>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Clr>
                <a:srgbClr val="003399"/>
              </a:buClr>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Clr>
                <a:srgbClr val="003399"/>
              </a:buClr>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dirty="0"/>
              <a:t>Leader Rating</a:t>
            </a:r>
          </a:p>
        </p:txBody>
      </p:sp>
      <p:sp>
        <p:nvSpPr>
          <p:cNvPr id="10" name="TextBox 1"/>
          <p:cNvSpPr txBox="1">
            <a:spLocks noChangeArrowheads="1"/>
          </p:cNvSpPr>
          <p:nvPr/>
        </p:nvSpPr>
        <p:spPr bwMode="auto">
          <a:xfrm>
            <a:off x="670712" y="5005413"/>
            <a:ext cx="1093706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50000"/>
              </a:spcBef>
              <a:buClr>
                <a:srgbClr val="336600"/>
              </a:buClr>
              <a:buSzPct val="140000"/>
              <a:buFont typeface="Wingdings" panose="05000000000000000000" pitchFamily="2" charset="2"/>
              <a:buChar char="§"/>
              <a:defRPr sz="2800">
                <a:solidFill>
                  <a:schemeClr val="tx1"/>
                </a:solidFill>
                <a:latin typeface="Arial" panose="020B0604020202020204" pitchFamily="34" charset="0"/>
              </a:defRPr>
            </a:lvl1pPr>
            <a:lvl2pPr marL="742950" indent="-285750" algn="l" eaLnBrk="0" hangingPunct="0">
              <a:spcBef>
                <a:spcPct val="50000"/>
              </a:spcBef>
              <a:buClr>
                <a:srgbClr val="42317F"/>
              </a:buClr>
              <a:buFont typeface="Wingdings" panose="05000000000000000000" pitchFamily="2" charset="2"/>
              <a:buChar char="§"/>
              <a:defRPr sz="2400">
                <a:solidFill>
                  <a:schemeClr val="tx1"/>
                </a:solidFill>
                <a:latin typeface="Arial" panose="020B0604020202020204" pitchFamily="34" charset="0"/>
              </a:defRPr>
            </a:lvl2pPr>
            <a:lvl3pPr marL="1143000" indent="-228600" algn="l" eaLnBrk="0" hangingPunct="0">
              <a:spcBef>
                <a:spcPct val="50000"/>
              </a:spcBef>
              <a:buClr>
                <a:srgbClr val="E9D225"/>
              </a:buClr>
              <a:buFont typeface="Wingdings" panose="05000000000000000000" pitchFamily="2" charset="2"/>
              <a:buChar char="§"/>
              <a:defRPr sz="2000">
                <a:solidFill>
                  <a:schemeClr val="tx1"/>
                </a:solidFill>
                <a:latin typeface="Arial" panose="020B0604020202020204" pitchFamily="34" charset="0"/>
              </a:defRPr>
            </a:lvl3pPr>
            <a:lvl4pPr marL="1600200" indent="-228600" algn="l" eaLnBrk="0" hangingPunct="0">
              <a:spcBef>
                <a:spcPct val="50000"/>
              </a:spcBef>
              <a:buClr>
                <a:srgbClr val="003399"/>
              </a:buClr>
              <a:buFont typeface="Times New Roman" panose="02020603050405020304" pitchFamily="18" charset="0"/>
              <a:buChar char="–"/>
              <a:defRPr>
                <a:solidFill>
                  <a:schemeClr val="tx1"/>
                </a:solidFill>
                <a:latin typeface="Arial" panose="020B0604020202020204" pitchFamily="34" charset="0"/>
              </a:defRPr>
            </a:lvl4pPr>
            <a:lvl5pPr marL="2057400" indent="-228600" algn="l" eaLnBrk="0" hangingPunct="0">
              <a:spcBef>
                <a:spcPct val="50000"/>
              </a:spcBef>
              <a:buClr>
                <a:srgbClr val="003399"/>
              </a:buClr>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Clr>
                <a:srgbClr val="003399"/>
              </a:buClr>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Clr>
                <a:srgbClr val="003399"/>
              </a:buClr>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Clr>
                <a:srgbClr val="003399"/>
              </a:buClr>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Clr>
                <a:srgbClr val="003399"/>
              </a:buClr>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None/>
            </a:pPr>
            <a:r>
              <a:rPr lang="en-US" altLang="en-US" sz="2400" dirty="0"/>
              <a:t>Rate trips conservatively, based on the average casual hiker….not based on how easy it would be for YOU.  </a:t>
            </a:r>
            <a:r>
              <a:rPr lang="en-US" altLang="en-US" sz="2400" u="sng" dirty="0"/>
              <a:t>Regardless of the rating, once on the trail you must manage your hike for the success of the slowest/least skilled participant.</a:t>
            </a:r>
          </a:p>
        </p:txBody>
      </p:sp>
      <p:sp>
        <p:nvSpPr>
          <p:cNvPr id="3" name="Rectangle 2">
            <a:extLst>
              <a:ext uri="{FF2B5EF4-FFF2-40B4-BE49-F238E27FC236}">
                <a16:creationId xmlns:a16="http://schemas.microsoft.com/office/drawing/2014/main" id="{06B42FBA-71FD-4023-BAF7-3ECDB836C438}"/>
              </a:ext>
            </a:extLst>
          </p:cNvPr>
          <p:cNvSpPr/>
          <p:nvPr/>
        </p:nvSpPr>
        <p:spPr>
          <a:xfrm>
            <a:off x="569912" y="3881591"/>
            <a:ext cx="4730222" cy="615553"/>
          </a:xfrm>
          <a:prstGeom prst="rect">
            <a:avLst/>
          </a:prstGeom>
        </p:spPr>
        <p:txBody>
          <a:bodyPr wrap="square">
            <a:spAutoFit/>
          </a:bodyPr>
          <a:lstStyle/>
          <a:p>
            <a:r>
              <a:rPr lang="en-US" sz="1700" b="1" i="1" dirty="0">
                <a:solidFill>
                  <a:srgbClr val="222222"/>
                </a:solidFill>
                <a:latin typeface="Benton Modern RE"/>
              </a:rPr>
              <a:t>Rate backpacks based on the most challenging or ‘defining’ day of the trip</a:t>
            </a:r>
            <a:endParaRPr lang="en-US" sz="1700" b="1" i="1" dirty="0"/>
          </a:p>
        </p:txBody>
      </p:sp>
    </p:spTree>
    <p:extLst>
      <p:ext uri="{BB962C8B-B14F-4D97-AF65-F5344CB8AC3E}">
        <p14:creationId xmlns:p14="http://schemas.microsoft.com/office/powerpoint/2010/main" val="172438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0691"/>
            <a:ext cx="10515600" cy="1325563"/>
          </a:xfrm>
        </p:spPr>
        <p:txBody>
          <a:bodyPr/>
          <a:lstStyle/>
          <a:p>
            <a:r>
              <a:rPr lang="en-US" b="1" dirty="0"/>
              <a:t>Leader Checklists</a:t>
            </a:r>
          </a:p>
        </p:txBody>
      </p:sp>
      <p:sp>
        <p:nvSpPr>
          <p:cNvPr id="3" name="Content Placeholder 2"/>
          <p:cNvSpPr>
            <a:spLocks noGrp="1"/>
          </p:cNvSpPr>
          <p:nvPr>
            <p:ph idx="1"/>
          </p:nvPr>
        </p:nvSpPr>
        <p:spPr>
          <a:xfrm>
            <a:off x="838200" y="1428060"/>
            <a:ext cx="10515600" cy="4351338"/>
          </a:xfrm>
        </p:spPr>
        <p:txBody>
          <a:bodyPr>
            <a:normAutofit/>
          </a:bodyPr>
          <a:lstStyle/>
          <a:p>
            <a:pPr marL="514350" indent="-514350" algn="just">
              <a:buFont typeface="+mj-lt"/>
              <a:buAutoNum type="arabicPeriod"/>
            </a:pPr>
            <a:r>
              <a:rPr lang="en-US" altLang="en-US" u="sng" dirty="0"/>
              <a:t>Before the hike</a:t>
            </a:r>
          </a:p>
          <a:p>
            <a:pPr marL="514350" indent="-514350" algn="just">
              <a:buFont typeface="+mj-lt"/>
              <a:buAutoNum type="arabicPeriod"/>
            </a:pPr>
            <a:r>
              <a:rPr lang="en-US" altLang="en-US" u="sng" dirty="0"/>
              <a:t>At the meeting place/trailhead</a:t>
            </a:r>
          </a:p>
          <a:p>
            <a:pPr marL="514350" indent="-514350" algn="just">
              <a:buFont typeface="+mj-lt"/>
              <a:buAutoNum type="arabicPeriod"/>
            </a:pPr>
            <a:r>
              <a:rPr lang="en-US" altLang="en-US" u="sng" dirty="0"/>
              <a:t>On the trail</a:t>
            </a:r>
          </a:p>
          <a:p>
            <a:pPr marL="514350" indent="-514350" algn="just">
              <a:buFont typeface="+mj-lt"/>
              <a:buAutoNum type="arabicPeriod"/>
            </a:pPr>
            <a:r>
              <a:rPr lang="en-US" altLang="en-US" u="sng" dirty="0"/>
              <a:t>In case of emergency</a:t>
            </a:r>
          </a:p>
          <a:p>
            <a:pPr marL="514350" indent="-514350" algn="just">
              <a:buFont typeface="+mj-lt"/>
              <a:buAutoNum type="arabicPeriod"/>
            </a:pPr>
            <a:r>
              <a:rPr lang="en-US" altLang="en-US" u="sng" dirty="0"/>
              <a:t>After the trip</a:t>
            </a:r>
          </a:p>
          <a:p>
            <a:pPr marL="514350" indent="-514350" algn="just">
              <a:buFont typeface="+mj-lt"/>
              <a:buAutoNum type="arabicPeriod"/>
            </a:pPr>
            <a:endParaRPr lang="en-US" altLang="en-US" sz="1050" u="sng" dirty="0"/>
          </a:p>
          <a:p>
            <a:pPr marL="0" indent="0" algn="just">
              <a:buNone/>
            </a:pPr>
            <a:r>
              <a:rPr lang="en-US" altLang="en-US" dirty="0"/>
              <a:t>I will review a few key elements but you are responsible for reviewing the detailed checklists before your first trip and applying as appropriate!</a:t>
            </a:r>
          </a:p>
          <a:p>
            <a:pPr marL="0" indent="0" algn="just">
              <a:buNone/>
            </a:pPr>
            <a:endParaRPr lang="en-US" altLang="en-US" u="sng" dirty="0"/>
          </a:p>
          <a:p>
            <a:endParaRPr lang="en-US" dirty="0"/>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587047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1028" y="98849"/>
            <a:ext cx="10676965" cy="933980"/>
          </a:xfrm>
        </p:spPr>
        <p:txBody>
          <a:bodyPr>
            <a:noAutofit/>
          </a:bodyPr>
          <a:lstStyle/>
          <a:p>
            <a:r>
              <a:rPr lang="en-US" sz="3200" b="1" dirty="0"/>
              <a:t>Mountaineers Covid-19 Policies and Guidelines for Outdoor Activities </a:t>
            </a:r>
          </a:p>
        </p:txBody>
      </p:sp>
      <p:sp>
        <p:nvSpPr>
          <p:cNvPr id="3" name="Content Placeholder 2"/>
          <p:cNvSpPr>
            <a:spLocks noGrp="1"/>
          </p:cNvSpPr>
          <p:nvPr>
            <p:ph idx="1"/>
          </p:nvPr>
        </p:nvSpPr>
        <p:spPr>
          <a:xfrm>
            <a:off x="269936" y="1278415"/>
            <a:ext cx="10676965" cy="4938369"/>
          </a:xfrm>
        </p:spPr>
        <p:txBody>
          <a:bodyPr>
            <a:normAutofit fontScale="85000" lnSpcReduction="10000"/>
          </a:bodyPr>
          <a:lstStyle/>
          <a:p>
            <a:pPr algn="just">
              <a:lnSpc>
                <a:spcPct val="110000"/>
              </a:lnSpc>
              <a:spcBef>
                <a:spcPts val="1800"/>
              </a:spcBef>
              <a:defRPr/>
            </a:pPr>
            <a:r>
              <a:rPr lang="en-US" altLang="en-US" dirty="0"/>
              <a:t>A Code of Conduct governs leader and participant behavior and responsibilities</a:t>
            </a:r>
          </a:p>
          <a:p>
            <a:pPr algn="just">
              <a:lnSpc>
                <a:spcPct val="110000"/>
              </a:lnSpc>
              <a:spcBef>
                <a:spcPts val="1800"/>
              </a:spcBef>
              <a:defRPr/>
            </a:pPr>
            <a:r>
              <a:rPr lang="en-US" altLang="en-US" dirty="0"/>
              <a:t>Masks no longer required, but leaders and carpool drivers can require them.</a:t>
            </a:r>
          </a:p>
          <a:p>
            <a:pPr>
              <a:spcBef>
                <a:spcPts val="1800"/>
              </a:spcBef>
            </a:pPr>
            <a:r>
              <a:rPr lang="en-US" altLang="en-US" dirty="0"/>
              <a:t>Leaders may ask about vaccination status and require vaccination, or not, if they wish. </a:t>
            </a:r>
          </a:p>
          <a:p>
            <a:pPr lvl="1">
              <a:spcBef>
                <a:spcPts val="0"/>
              </a:spcBef>
            </a:pPr>
            <a:r>
              <a:rPr lang="en-US" dirty="0"/>
              <a:t>Asking for proof of vaccination </a:t>
            </a:r>
            <a:r>
              <a:rPr lang="en-US" u="sng" dirty="0">
                <a:hlinkClick r:id="rId3"/>
              </a:rPr>
              <a:t>does not violate privacy laws</a:t>
            </a:r>
            <a:r>
              <a:rPr lang="en-US" dirty="0"/>
              <a:t>. </a:t>
            </a:r>
          </a:p>
          <a:p>
            <a:pPr lvl="1"/>
            <a:r>
              <a:rPr lang="en-US" dirty="0"/>
              <a:t>his expectation should be clearly and respectfully communicated on the activity listing.</a:t>
            </a:r>
            <a:endParaRPr lang="en-US" altLang="en-US" dirty="0"/>
          </a:p>
          <a:p>
            <a:pPr>
              <a:lnSpc>
                <a:spcPct val="120000"/>
              </a:lnSpc>
              <a:spcBef>
                <a:spcPts val="1800"/>
              </a:spcBef>
            </a:pPr>
            <a:r>
              <a:rPr lang="en-US" dirty="0"/>
              <a:t>Leaders and carpool drivers may choose to request a negative COVID-19 self-test result in lieu of or in addition to vaccination for vaccine-required programs. </a:t>
            </a:r>
          </a:p>
          <a:p>
            <a:pPr algn="just">
              <a:lnSpc>
                <a:spcPct val="110000"/>
              </a:lnSpc>
              <a:spcBef>
                <a:spcPts val="1800"/>
              </a:spcBef>
              <a:defRPr/>
            </a:pPr>
            <a:r>
              <a:rPr lang="en-US" altLang="en-US" b="1" i="1" u="sng" dirty="0">
                <a:hlinkClick r:id="rId4"/>
              </a:rPr>
              <a:t>https://www.mountaineers.org/membership/the-mountaineers-covid-19-response</a:t>
            </a:r>
            <a:endParaRPr lang="en-US" altLang="en-US" b="1" i="1" dirty="0"/>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44069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67" y="91370"/>
            <a:ext cx="10750674" cy="1082675"/>
          </a:xfrm>
        </p:spPr>
        <p:txBody>
          <a:bodyPr>
            <a:normAutofit/>
          </a:bodyPr>
          <a:lstStyle/>
          <a:p>
            <a:r>
              <a:rPr lang="en-US" sz="4300" b="1" dirty="0"/>
              <a:t>Before the trip:  Trip Planning </a:t>
            </a:r>
          </a:p>
        </p:txBody>
      </p:sp>
      <p:sp>
        <p:nvSpPr>
          <p:cNvPr id="3" name="Content Placeholder 2"/>
          <p:cNvSpPr>
            <a:spLocks noGrp="1"/>
          </p:cNvSpPr>
          <p:nvPr>
            <p:ph idx="1"/>
          </p:nvPr>
        </p:nvSpPr>
        <p:spPr>
          <a:xfrm>
            <a:off x="451557" y="1174046"/>
            <a:ext cx="10476088" cy="1544244"/>
          </a:xfrm>
          <a:solidFill>
            <a:schemeClr val="bg1"/>
          </a:solidFill>
        </p:spPr>
        <p:txBody>
          <a:bodyPr>
            <a:normAutofit/>
          </a:bodyPr>
          <a:lstStyle/>
          <a:p>
            <a:pPr algn="just">
              <a:spcBef>
                <a:spcPts val="1200"/>
              </a:spcBef>
              <a:defRPr/>
            </a:pPr>
            <a:r>
              <a:rPr lang="en-US" altLang="en-US" sz="2400" dirty="0"/>
              <a:t>Choose a route that is well within your experience and ability, especially early in your trip leading journey, including seasonal conditions</a:t>
            </a:r>
          </a:p>
          <a:p>
            <a:pPr lvl="1" algn="just">
              <a:spcBef>
                <a:spcPts val="1200"/>
              </a:spcBef>
              <a:defRPr/>
            </a:pPr>
            <a:r>
              <a:rPr lang="en-US" altLang="en-US" sz="2000" i="1" dirty="0"/>
              <a:t>Special considerations for coastal trips (tides, river crossings), swift-water crossings, travel on snow, bear canister requirements</a:t>
            </a:r>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
        <p:nvSpPr>
          <p:cNvPr id="7" name="Content Placeholder 2">
            <a:extLst>
              <a:ext uri="{FF2B5EF4-FFF2-40B4-BE49-F238E27FC236}">
                <a16:creationId xmlns:a16="http://schemas.microsoft.com/office/drawing/2014/main" id="{4D250DAC-0963-B287-0781-5C294BEB4887}"/>
              </a:ext>
            </a:extLst>
          </p:cNvPr>
          <p:cNvSpPr txBox="1">
            <a:spLocks/>
          </p:cNvSpPr>
          <p:nvPr/>
        </p:nvSpPr>
        <p:spPr>
          <a:xfrm>
            <a:off x="451556" y="2729579"/>
            <a:ext cx="11435643" cy="3626773"/>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spcBef>
                <a:spcPts val="1800"/>
              </a:spcBef>
              <a:defRPr/>
            </a:pPr>
            <a:r>
              <a:rPr lang="en-US" altLang="en-US" sz="2400" dirty="0"/>
              <a:t>Be aware that some land managers don’t allow fee-based trips, larger group sizes or pets or may require a permit.</a:t>
            </a:r>
          </a:p>
          <a:p>
            <a:pPr lvl="1" algn="just">
              <a:spcBef>
                <a:spcPts val="1200"/>
              </a:spcBef>
              <a:buFont typeface="Wingdings" panose="05000000000000000000" pitchFamily="2" charset="2"/>
              <a:buChar char="Ø"/>
              <a:defRPr/>
            </a:pPr>
            <a:r>
              <a:rPr lang="en-US" altLang="en-US" sz="2000" i="1" dirty="0"/>
              <a:t>Check on the land manager’s website or on the Mountaineers Route-Place listing</a:t>
            </a:r>
          </a:p>
          <a:p>
            <a:pPr algn="just">
              <a:spcBef>
                <a:spcPts val="1800"/>
              </a:spcBef>
              <a:defRPr/>
            </a:pPr>
            <a:r>
              <a:rPr lang="en-US" altLang="en-US" sz="2400" dirty="0"/>
              <a:t>Early season trips may involve high water, snow/ice sections, washouts, blowdowns.</a:t>
            </a:r>
          </a:p>
          <a:p>
            <a:pPr lvl="1" algn="just">
              <a:spcBef>
                <a:spcPts val="600"/>
              </a:spcBef>
              <a:buFont typeface="Wingdings" panose="05000000000000000000" pitchFamily="2" charset="2"/>
              <a:buChar char="Ø"/>
              <a:defRPr/>
            </a:pPr>
            <a:r>
              <a:rPr lang="en-US" altLang="en-US" sz="2000" i="1" dirty="0"/>
              <a:t>If no recent trip reports, scout the route to be sure of the hazards and skill requirements</a:t>
            </a:r>
          </a:p>
          <a:p>
            <a:pPr algn="just">
              <a:spcBef>
                <a:spcPts val="1800"/>
              </a:spcBef>
              <a:buFont typeface="Arial" panose="020B0604020202020204" pitchFamily="34" charset="0"/>
              <a:buChar char="•"/>
              <a:defRPr/>
            </a:pPr>
            <a:r>
              <a:rPr lang="en-US" altLang="en-US" sz="2400" dirty="0"/>
              <a:t>On most Mountaineers trips, as the leader you will be responsible for vetting your participants, helping participants understand the conditions, hazards and fitness/skill requirements and get prepared to complete the trip safely.</a:t>
            </a:r>
          </a:p>
        </p:txBody>
      </p:sp>
    </p:spTree>
    <p:extLst>
      <p:ext uri="{BB962C8B-B14F-4D97-AF65-F5344CB8AC3E}">
        <p14:creationId xmlns:p14="http://schemas.microsoft.com/office/powerpoint/2010/main" val="119820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67" y="136525"/>
            <a:ext cx="10750674" cy="1082675"/>
          </a:xfrm>
        </p:spPr>
        <p:txBody>
          <a:bodyPr>
            <a:normAutofit/>
          </a:bodyPr>
          <a:lstStyle/>
          <a:p>
            <a:r>
              <a:rPr lang="en-US" sz="4300" b="1" dirty="0"/>
              <a:t>Before the trip:  Screening Applicants</a:t>
            </a:r>
          </a:p>
        </p:txBody>
      </p:sp>
      <p:sp>
        <p:nvSpPr>
          <p:cNvPr id="3" name="Content Placeholder 2"/>
          <p:cNvSpPr>
            <a:spLocks noGrp="1"/>
          </p:cNvSpPr>
          <p:nvPr>
            <p:ph idx="1"/>
          </p:nvPr>
        </p:nvSpPr>
        <p:spPr>
          <a:xfrm>
            <a:off x="0" y="2290368"/>
            <a:ext cx="11979965" cy="4046008"/>
          </a:xfrm>
          <a:solidFill>
            <a:schemeClr val="bg1"/>
          </a:solidFill>
        </p:spPr>
        <p:txBody>
          <a:bodyPr>
            <a:normAutofit fontScale="92500" lnSpcReduction="10000"/>
          </a:bodyPr>
          <a:lstStyle/>
          <a:p>
            <a:pPr marL="0" indent="0" algn="just">
              <a:spcBef>
                <a:spcPts val="1200"/>
              </a:spcBef>
              <a:buNone/>
              <a:defRPr/>
            </a:pPr>
            <a:r>
              <a:rPr lang="en-US" altLang="en-US" sz="3600" dirty="0"/>
              <a:t>    </a:t>
            </a:r>
            <a:r>
              <a:rPr lang="en-US" altLang="en-US" sz="3200" dirty="0"/>
              <a:t>If your trip requires certain skills and/or conditioning:</a:t>
            </a:r>
          </a:p>
          <a:p>
            <a:pPr lvl="1" algn="just">
              <a:spcBef>
                <a:spcPts val="1800"/>
              </a:spcBef>
              <a:defRPr/>
            </a:pPr>
            <a:r>
              <a:rPr lang="en-US" altLang="en-US" sz="2800" dirty="0"/>
              <a:t>Consider ‘Leader Permission Only’ option</a:t>
            </a:r>
          </a:p>
          <a:p>
            <a:pPr lvl="1" algn="just">
              <a:spcBef>
                <a:spcPts val="1800"/>
              </a:spcBef>
              <a:defRPr/>
            </a:pPr>
            <a:r>
              <a:rPr lang="en-US" altLang="en-US" sz="2800" dirty="0"/>
              <a:t>If you don’t know someone:</a:t>
            </a:r>
          </a:p>
          <a:p>
            <a:pPr lvl="2" algn="just">
              <a:buFont typeface="Wingdings" panose="05000000000000000000" pitchFamily="2" charset="2"/>
              <a:buChar char="Ø"/>
              <a:defRPr/>
            </a:pPr>
            <a:r>
              <a:rPr lang="en-US" altLang="en-US" sz="2400" dirty="0"/>
              <a:t>Check their activity and course history on the website.  </a:t>
            </a:r>
          </a:p>
          <a:p>
            <a:pPr lvl="2" algn="just">
              <a:buFont typeface="Wingdings" panose="05000000000000000000" pitchFamily="2" charset="2"/>
              <a:buChar char="Ø"/>
              <a:defRPr/>
            </a:pPr>
            <a:r>
              <a:rPr lang="en-US" altLang="en-US" sz="2400" dirty="0"/>
              <a:t>Ask </a:t>
            </a:r>
            <a:r>
              <a:rPr lang="en-US" altLang="en-US" sz="2400" b="1" i="1" dirty="0"/>
              <a:t>detailed but considerate </a:t>
            </a:r>
            <a:r>
              <a:rPr lang="en-US" altLang="en-US" sz="2400" dirty="0"/>
              <a:t>questions to ensure that they are capable. (email, phone call)</a:t>
            </a:r>
          </a:p>
          <a:p>
            <a:pPr marL="1673225" lvl="3" indent="-342900" algn="just">
              <a:spcBef>
                <a:spcPts val="600"/>
              </a:spcBef>
              <a:buFont typeface="Wingdings" panose="05000000000000000000" pitchFamily="2" charset="2"/>
              <a:buChar char="ü"/>
              <a:defRPr/>
            </a:pPr>
            <a:r>
              <a:rPr lang="en-US" altLang="en-US" sz="2000" i="1" dirty="0"/>
              <a:t>Recent activities they’ve been on?  Who led?  Pace?</a:t>
            </a:r>
          </a:p>
          <a:p>
            <a:pPr marL="1673225" lvl="3" indent="-342900" algn="just">
              <a:spcBef>
                <a:spcPts val="600"/>
              </a:spcBef>
              <a:buFont typeface="Wingdings" panose="05000000000000000000" pitchFamily="2" charset="2"/>
              <a:buChar char="ü"/>
              <a:defRPr/>
            </a:pPr>
            <a:r>
              <a:rPr lang="en-US" altLang="en-US" sz="2000" i="1" dirty="0"/>
              <a:t>If they don’t know their pace, ask how long it took them to complete a recent trip</a:t>
            </a:r>
          </a:p>
          <a:p>
            <a:pPr marL="873125" lvl="1" indent="-457200" algn="just">
              <a:spcBef>
                <a:spcPts val="1800"/>
              </a:spcBef>
              <a:buFont typeface="Arial" panose="020B0604020202020204" pitchFamily="34" charset="0"/>
              <a:buChar char="•"/>
              <a:defRPr/>
            </a:pPr>
            <a:r>
              <a:rPr lang="en-US" altLang="en-US" sz="2800" i="1" u="sng" dirty="0"/>
              <a:t>Be caring and respectful</a:t>
            </a:r>
            <a:r>
              <a:rPr lang="en-US" altLang="en-US" sz="2800" i="1" dirty="0"/>
              <a:t> </a:t>
            </a:r>
            <a:r>
              <a:rPr lang="en-US" altLang="en-US" sz="2800" dirty="0"/>
              <a:t>– explain that you want to be sure everyone will have fun, be successful, and stay safe.  Suggest an alternate activity if yours isn’t a fit.</a:t>
            </a:r>
          </a:p>
          <a:p>
            <a:pPr marL="873125" lvl="1" indent="-457200" algn="just">
              <a:spcBef>
                <a:spcPts val="600"/>
              </a:spcBef>
              <a:buFont typeface="Arial" panose="020B0604020202020204" pitchFamily="34" charset="0"/>
              <a:buChar char="•"/>
              <a:defRPr/>
            </a:pPr>
            <a:endParaRPr lang="en-US" altLang="en-US" sz="2600" i="1" dirty="0"/>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
        <p:nvSpPr>
          <p:cNvPr id="6" name="Rectangle 5">
            <a:extLst>
              <a:ext uri="{FF2B5EF4-FFF2-40B4-BE49-F238E27FC236}">
                <a16:creationId xmlns:a16="http://schemas.microsoft.com/office/drawing/2014/main" id="{D845B3E5-7D1E-4780-9A02-EA5A7CF9B69C}"/>
              </a:ext>
            </a:extLst>
          </p:cNvPr>
          <p:cNvSpPr/>
          <p:nvPr/>
        </p:nvSpPr>
        <p:spPr>
          <a:xfrm>
            <a:off x="338668" y="1219200"/>
            <a:ext cx="10275544" cy="954107"/>
          </a:xfrm>
          <a:prstGeom prst="rect">
            <a:avLst/>
          </a:prstGeom>
        </p:spPr>
        <p:txBody>
          <a:bodyPr wrap="square">
            <a:spAutoFit/>
          </a:bodyPr>
          <a:lstStyle/>
          <a:p>
            <a:pPr algn="just">
              <a:defRPr/>
            </a:pPr>
            <a:r>
              <a:rPr lang="en-US" altLang="en-US" sz="2800" b="1" i="1" dirty="0"/>
              <a:t>Ensure that your participants will be safe and successful and have fun on your  planned activity.  STRESSFUL BUT ESSENTIAL!!</a:t>
            </a:r>
          </a:p>
        </p:txBody>
      </p:sp>
    </p:spTree>
    <p:extLst>
      <p:ext uri="{BB962C8B-B14F-4D97-AF65-F5344CB8AC3E}">
        <p14:creationId xmlns:p14="http://schemas.microsoft.com/office/powerpoint/2010/main" val="76098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384" y="1172760"/>
            <a:ext cx="11371232" cy="4245475"/>
          </a:xfrm>
        </p:spPr>
        <p:txBody>
          <a:bodyPr>
            <a:noAutofit/>
          </a:bodyPr>
          <a:lstStyle/>
          <a:p>
            <a:pPr marL="15875" indent="0" algn="just">
              <a:spcBef>
                <a:spcPts val="0"/>
              </a:spcBef>
              <a:buNone/>
              <a:defRPr/>
            </a:pPr>
            <a:r>
              <a:rPr lang="en-US" b="1" i="1" dirty="0"/>
              <a:t>Badges can provide valuable information:</a:t>
            </a:r>
          </a:p>
          <a:p>
            <a:pPr marL="358775" indent="-342900">
              <a:lnSpc>
                <a:spcPct val="100000"/>
              </a:lnSpc>
              <a:spcBef>
                <a:spcPts val="1800"/>
              </a:spcBef>
              <a:defRPr/>
            </a:pPr>
            <a:r>
              <a:rPr lang="en-US" sz="2000" dirty="0"/>
              <a:t>Staying Found (on-trail) or Wilderness Nav (off-trail) badge will indicate training and field                  practice in navigation;  likewise with Wilderness First Aid badge</a:t>
            </a:r>
          </a:p>
          <a:p>
            <a:pPr marL="358775" indent="-342900" algn="just">
              <a:lnSpc>
                <a:spcPct val="100000"/>
              </a:lnSpc>
              <a:spcBef>
                <a:spcPts val="1800"/>
              </a:spcBef>
              <a:defRPr/>
            </a:pPr>
            <a:r>
              <a:rPr lang="en-US" sz="2000" dirty="0" err="1"/>
              <a:t>GoHike</a:t>
            </a:r>
            <a:r>
              <a:rPr lang="en-US" sz="2000" dirty="0"/>
              <a:t> course badge will indicate someone who has completed a season of regular easier social hikes</a:t>
            </a:r>
          </a:p>
          <a:p>
            <a:pPr marL="358775" indent="-342900" algn="just">
              <a:lnSpc>
                <a:spcPct val="100000"/>
              </a:lnSpc>
              <a:spcBef>
                <a:spcPts val="1800"/>
              </a:spcBef>
              <a:defRPr/>
            </a:pPr>
            <a:r>
              <a:rPr lang="en-US" sz="2000" dirty="0"/>
              <a:t>A CHS course badge will indicate completion of a season of increasingly strenuous hikes</a:t>
            </a:r>
          </a:p>
          <a:p>
            <a:pPr marL="358775" indent="-342900" algn="just">
              <a:lnSpc>
                <a:spcPct val="100000"/>
              </a:lnSpc>
              <a:spcBef>
                <a:spcPts val="1800"/>
              </a:spcBef>
              <a:defRPr/>
            </a:pPr>
            <a:r>
              <a:rPr lang="en-US" sz="2000" dirty="0"/>
              <a:t>A backpacking course badge will indicate completion of a set of in-depth lectures, gear introduction and basic backpack trips.</a:t>
            </a:r>
            <a:endParaRPr lang="en-US" dirty="0"/>
          </a:p>
          <a:p>
            <a:pPr marL="358775" indent="-342900" algn="just">
              <a:lnSpc>
                <a:spcPct val="100000"/>
              </a:lnSpc>
              <a:spcBef>
                <a:spcPts val="1800"/>
              </a:spcBef>
              <a:defRPr/>
            </a:pPr>
            <a:r>
              <a:rPr lang="en-US" sz="2000" dirty="0"/>
              <a:t>Basic Backpacking Skills badges will indicate basic competence with gear, trip planning and actual recent backpacking trip experience.  (Advanced badge is being reworked)</a:t>
            </a:r>
          </a:p>
          <a:p>
            <a:pPr marL="358775" indent="-342900" algn="just">
              <a:lnSpc>
                <a:spcPct val="100000"/>
              </a:lnSpc>
              <a:spcBef>
                <a:spcPts val="1800"/>
              </a:spcBef>
              <a:defRPr/>
            </a:pPr>
            <a:r>
              <a:rPr lang="en-US" sz="2300" b="1" i="1" dirty="0"/>
              <a:t>S</a:t>
            </a:r>
            <a:r>
              <a:rPr lang="en-US" sz="2300" b="1" i="1" u="sng" dirty="0"/>
              <a:t>hould not exclude people from consideration</a:t>
            </a:r>
            <a:r>
              <a:rPr lang="en-US" sz="2300" b="1" i="1" dirty="0"/>
              <a:t> just because they don’t have one of these badges.  Many people come with equivalent experience outside the Mountaineers.</a:t>
            </a:r>
          </a:p>
          <a:p>
            <a:pPr marL="473075" indent="-457200" algn="just">
              <a:spcBef>
                <a:spcPts val="0"/>
              </a:spcBef>
              <a:defRPr/>
            </a:pPr>
            <a:endParaRPr lang="en-US" sz="2400" dirty="0"/>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dirty="0"/>
              <a:t>Foothills Branch</a:t>
            </a:r>
          </a:p>
        </p:txBody>
      </p:sp>
      <p:sp>
        <p:nvSpPr>
          <p:cNvPr id="9" name="Title 1">
            <a:extLst>
              <a:ext uri="{FF2B5EF4-FFF2-40B4-BE49-F238E27FC236}">
                <a16:creationId xmlns:a16="http://schemas.microsoft.com/office/drawing/2014/main" id="{DD0283FA-6189-4B5C-8EC3-B98A64DB3100}"/>
              </a:ext>
            </a:extLst>
          </p:cNvPr>
          <p:cNvSpPr>
            <a:spLocks noGrp="1"/>
          </p:cNvSpPr>
          <p:nvPr>
            <p:ph type="title"/>
          </p:nvPr>
        </p:nvSpPr>
        <p:spPr>
          <a:xfrm>
            <a:off x="338667" y="153460"/>
            <a:ext cx="10750674" cy="840454"/>
          </a:xfrm>
        </p:spPr>
        <p:txBody>
          <a:bodyPr>
            <a:normAutofit/>
          </a:bodyPr>
          <a:lstStyle/>
          <a:p>
            <a:r>
              <a:rPr lang="en-US" sz="3600" b="1" dirty="0"/>
              <a:t>Before the trip:  Screening Applicants</a:t>
            </a:r>
          </a:p>
        </p:txBody>
      </p:sp>
    </p:spTree>
    <p:extLst>
      <p:ext uri="{BB962C8B-B14F-4D97-AF65-F5344CB8AC3E}">
        <p14:creationId xmlns:p14="http://schemas.microsoft.com/office/powerpoint/2010/main" val="20791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384" y="1798667"/>
            <a:ext cx="11371232" cy="4245475"/>
          </a:xfrm>
        </p:spPr>
        <p:txBody>
          <a:bodyPr>
            <a:noAutofit/>
          </a:bodyPr>
          <a:lstStyle/>
          <a:p>
            <a:pPr marL="15875" indent="0" algn="just">
              <a:spcBef>
                <a:spcPts val="0"/>
              </a:spcBef>
              <a:buNone/>
              <a:defRPr/>
            </a:pPr>
            <a:r>
              <a:rPr lang="en-US" dirty="0"/>
              <a:t>Start by introducing yourselves within your breakout group</a:t>
            </a:r>
          </a:p>
          <a:p>
            <a:pPr marL="15875" indent="0" algn="just">
              <a:spcBef>
                <a:spcPts val="1200"/>
              </a:spcBef>
              <a:buNone/>
              <a:defRPr/>
            </a:pPr>
            <a:r>
              <a:rPr lang="en-US" dirty="0"/>
              <a:t>Then two different role-play scenarios:  Same hike, different applicants</a:t>
            </a:r>
          </a:p>
          <a:p>
            <a:pPr marL="15875" indent="0" algn="just">
              <a:spcBef>
                <a:spcPts val="0"/>
              </a:spcBef>
              <a:buNone/>
              <a:defRPr/>
            </a:pPr>
            <a:endParaRPr lang="en-US" sz="1400" dirty="0"/>
          </a:p>
          <a:p>
            <a:pPr marL="15875" indent="0" algn="just">
              <a:spcBef>
                <a:spcPts val="0"/>
              </a:spcBef>
              <a:buNone/>
              <a:defRPr/>
            </a:pPr>
            <a:r>
              <a:rPr lang="en-US" dirty="0"/>
              <a:t>One person is leader calling the other person who is the applicant</a:t>
            </a:r>
          </a:p>
          <a:p>
            <a:pPr marL="473075" indent="-457200" algn="just">
              <a:spcBef>
                <a:spcPts val="0"/>
              </a:spcBef>
              <a:buFont typeface="Wingdings" panose="05000000000000000000" pitchFamily="2" charset="2"/>
              <a:buChar char="Ø"/>
              <a:defRPr/>
            </a:pPr>
            <a:r>
              <a:rPr lang="en-US" dirty="0"/>
              <a:t>Scenario 1</a:t>
            </a:r>
          </a:p>
          <a:p>
            <a:pPr marL="15875" indent="0" algn="just">
              <a:spcBef>
                <a:spcPts val="0"/>
              </a:spcBef>
              <a:buNone/>
              <a:defRPr/>
            </a:pPr>
            <a:endParaRPr lang="en-US" sz="1800" dirty="0"/>
          </a:p>
          <a:p>
            <a:pPr marL="15875" indent="0" algn="just">
              <a:spcBef>
                <a:spcPts val="0"/>
              </a:spcBef>
              <a:buNone/>
              <a:defRPr/>
            </a:pPr>
            <a:r>
              <a:rPr lang="en-US" dirty="0"/>
              <a:t>Then new people as leader and applicant and do scenario 2</a:t>
            </a:r>
          </a:p>
          <a:p>
            <a:pPr marL="15875" indent="0" algn="just">
              <a:spcBef>
                <a:spcPts val="0"/>
              </a:spcBef>
              <a:buNone/>
              <a:defRPr/>
            </a:pPr>
            <a:endParaRPr lang="en-US" sz="1800" dirty="0"/>
          </a:p>
          <a:p>
            <a:pPr marL="15875" indent="0" algn="just">
              <a:spcBef>
                <a:spcPts val="0"/>
              </a:spcBef>
              <a:buNone/>
              <a:defRPr/>
            </a:pPr>
            <a:r>
              <a:rPr lang="en-US" dirty="0"/>
              <a:t>Report out:</a:t>
            </a:r>
          </a:p>
          <a:p>
            <a:pPr marL="473075" indent="-457200" algn="just">
              <a:spcBef>
                <a:spcPts val="0"/>
              </a:spcBef>
              <a:defRPr/>
            </a:pPr>
            <a:r>
              <a:rPr lang="en-US" sz="2400" i="1" dirty="0"/>
              <a:t>What tactics worked well in the two scenarios?</a:t>
            </a:r>
          </a:p>
          <a:p>
            <a:pPr marL="473075" indent="-457200" algn="just">
              <a:spcBef>
                <a:spcPts val="0"/>
              </a:spcBef>
              <a:defRPr/>
            </a:pPr>
            <a:r>
              <a:rPr lang="en-US" sz="2400" i="1" dirty="0"/>
              <a:t>What did you learn about the pitfalls and how to avoid them? </a:t>
            </a:r>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
        <p:nvSpPr>
          <p:cNvPr id="9" name="Title 1">
            <a:extLst>
              <a:ext uri="{FF2B5EF4-FFF2-40B4-BE49-F238E27FC236}">
                <a16:creationId xmlns:a16="http://schemas.microsoft.com/office/drawing/2014/main" id="{DD0283FA-6189-4B5C-8EC3-B98A64DB3100}"/>
              </a:ext>
            </a:extLst>
          </p:cNvPr>
          <p:cNvSpPr>
            <a:spLocks noGrp="1"/>
          </p:cNvSpPr>
          <p:nvPr>
            <p:ph type="title"/>
          </p:nvPr>
        </p:nvSpPr>
        <p:spPr>
          <a:xfrm>
            <a:off x="338667" y="439267"/>
            <a:ext cx="10750674" cy="1082675"/>
          </a:xfrm>
        </p:spPr>
        <p:txBody>
          <a:bodyPr>
            <a:noAutofit/>
          </a:bodyPr>
          <a:lstStyle/>
          <a:p>
            <a:r>
              <a:rPr lang="en-US" sz="3600" b="1" dirty="0"/>
              <a:t>Second Breakout Session - Screening Applicants</a:t>
            </a:r>
            <a:br>
              <a:rPr lang="en-US" sz="3600" b="1" dirty="0"/>
            </a:br>
            <a:r>
              <a:rPr lang="en-US" sz="3600" b="1" dirty="0"/>
              <a:t>20 minutes</a:t>
            </a:r>
          </a:p>
        </p:txBody>
      </p:sp>
    </p:spTree>
    <p:extLst>
      <p:ext uri="{BB962C8B-B14F-4D97-AF65-F5344CB8AC3E}">
        <p14:creationId xmlns:p14="http://schemas.microsoft.com/office/powerpoint/2010/main" val="2840865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Understand the roles and objectives of a leader in the Mountaineers</a:t>
            </a:r>
          </a:p>
          <a:p>
            <a:r>
              <a:rPr lang="en-US" dirty="0"/>
              <a:t>Understand the expectations and best-practices of organizing and managing a Mountaineers group trip </a:t>
            </a:r>
          </a:p>
          <a:p>
            <a:r>
              <a:rPr lang="en-US" dirty="0"/>
              <a:t>Learn leadership best practices and apply them in scenarios</a:t>
            </a:r>
          </a:p>
          <a:p>
            <a:r>
              <a:rPr lang="en-US" dirty="0"/>
              <a:t>Review next steps to become a Leader for the Mountaineers</a:t>
            </a:r>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1101074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471" y="214779"/>
            <a:ext cx="10515600" cy="1325563"/>
          </a:xfrm>
        </p:spPr>
        <p:txBody>
          <a:bodyPr/>
          <a:lstStyle/>
          <a:p>
            <a:r>
              <a:rPr lang="en-US" b="1" dirty="0"/>
              <a:t>Before the Trip: Ten Essentials</a:t>
            </a:r>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dirty="0"/>
              <a:t>Foothills Branch</a:t>
            </a:r>
          </a:p>
        </p:txBody>
      </p:sp>
      <p:sp>
        <p:nvSpPr>
          <p:cNvPr id="6" name="Content Placeholder 2">
            <a:extLst>
              <a:ext uri="{FF2B5EF4-FFF2-40B4-BE49-F238E27FC236}">
                <a16:creationId xmlns:a16="http://schemas.microsoft.com/office/drawing/2014/main" id="{FD973020-A0A2-4AE3-9C95-9F7B17226DC4}"/>
              </a:ext>
            </a:extLst>
          </p:cNvPr>
          <p:cNvSpPr txBox="1">
            <a:spLocks/>
          </p:cNvSpPr>
          <p:nvPr/>
        </p:nvSpPr>
        <p:spPr>
          <a:xfrm>
            <a:off x="465775" y="1540342"/>
            <a:ext cx="11161058" cy="58576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spcBef>
                <a:spcPts val="1800"/>
              </a:spcBef>
              <a:buSzPct val="110000"/>
            </a:pPr>
            <a:r>
              <a:rPr lang="en-US" altLang="en-US" sz="2400" dirty="0"/>
              <a:t>Role-model responsible planning for and use of the Ten Essentials.  </a:t>
            </a:r>
          </a:p>
          <a:p>
            <a:pPr algn="just">
              <a:spcBef>
                <a:spcPts val="1800"/>
              </a:spcBef>
              <a:buSzPct val="110000"/>
            </a:pPr>
            <a:r>
              <a:rPr lang="en-US" altLang="en-US" sz="2400" dirty="0"/>
              <a:t>Emphasize critical items in description and pre-trip communications – </a:t>
            </a:r>
            <a:r>
              <a:rPr lang="en-US" altLang="en-US" sz="2400" b="1" i="1" dirty="0"/>
              <a:t>and check for the critical items before you leave the meeting place.</a:t>
            </a:r>
          </a:p>
          <a:p>
            <a:pPr algn="just">
              <a:spcBef>
                <a:spcPts val="1800"/>
              </a:spcBef>
              <a:buSzPct val="110000"/>
            </a:pPr>
            <a:r>
              <a:rPr lang="en-US" altLang="en-US" sz="2400" dirty="0"/>
              <a:t>Leaders have the leeway to specify different gear requirements based on the demands of the trip.</a:t>
            </a:r>
          </a:p>
          <a:p>
            <a:pPr algn="just">
              <a:spcBef>
                <a:spcPts val="1800"/>
              </a:spcBef>
              <a:buSzPct val="110000"/>
            </a:pPr>
            <a:r>
              <a:rPr lang="en-US" altLang="en-US" sz="2400" dirty="0"/>
              <a:t>Emphasize what’s critical for safety but don’t be more rigid than the circumstances require.</a:t>
            </a:r>
          </a:p>
          <a:p>
            <a:pPr lvl="1" algn="just">
              <a:spcBef>
                <a:spcPts val="1800"/>
              </a:spcBef>
              <a:buSzPct val="110000"/>
              <a:buFont typeface="Wingdings" panose="05000000000000000000" pitchFamily="2" charset="2"/>
              <a:buChar char="Ø"/>
            </a:pPr>
            <a:r>
              <a:rPr lang="en-US" altLang="en-US" sz="2000" i="1" dirty="0"/>
              <a:t>If someone shows up without a piece of critical gear, can someone else share?  Is it truly essential given the route and conditions?</a:t>
            </a:r>
            <a:endParaRPr lang="en-US" sz="2800" dirty="0"/>
          </a:p>
        </p:txBody>
      </p:sp>
    </p:spTree>
    <p:extLst>
      <p:ext uri="{BB962C8B-B14F-4D97-AF65-F5344CB8AC3E}">
        <p14:creationId xmlns:p14="http://schemas.microsoft.com/office/powerpoint/2010/main" val="118636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216" y="0"/>
            <a:ext cx="10515600" cy="1325563"/>
          </a:xfrm>
        </p:spPr>
        <p:txBody>
          <a:bodyPr>
            <a:normAutofit/>
          </a:bodyPr>
          <a:lstStyle/>
          <a:p>
            <a:r>
              <a:rPr lang="en-US" sz="4000" b="1" dirty="0"/>
              <a:t>At the Trailhead:  Begin Building a Cohesive Group</a:t>
            </a:r>
          </a:p>
        </p:txBody>
      </p:sp>
      <p:sp>
        <p:nvSpPr>
          <p:cNvPr id="3" name="Content Placeholder 2"/>
          <p:cNvSpPr>
            <a:spLocks noGrp="1"/>
          </p:cNvSpPr>
          <p:nvPr>
            <p:ph idx="1"/>
          </p:nvPr>
        </p:nvSpPr>
        <p:spPr>
          <a:xfrm>
            <a:off x="197223" y="1255059"/>
            <a:ext cx="8301319" cy="4549393"/>
          </a:xfrm>
          <a:solidFill>
            <a:schemeClr val="bg1"/>
          </a:solidFill>
        </p:spPr>
        <p:txBody>
          <a:bodyPr>
            <a:normAutofit fontScale="92500" lnSpcReduction="10000"/>
          </a:bodyPr>
          <a:lstStyle/>
          <a:p>
            <a:pPr>
              <a:lnSpc>
                <a:spcPct val="100000"/>
              </a:lnSpc>
              <a:spcBef>
                <a:spcPts val="1800"/>
              </a:spcBef>
              <a:buSzPct val="110000"/>
              <a:buFont typeface="Wingdings 2" panose="05020102010507070707" pitchFamily="18" charset="2"/>
              <a:buChar char="ô"/>
            </a:pPr>
            <a:r>
              <a:rPr lang="en-US" altLang="en-US" sz="2400" b="1" i="1" dirty="0"/>
              <a:t>Be clear about the objectives and style of the trip in your trip description and pre-trip communications.</a:t>
            </a:r>
          </a:p>
          <a:p>
            <a:pPr>
              <a:lnSpc>
                <a:spcPct val="100000"/>
              </a:lnSpc>
              <a:spcBef>
                <a:spcPts val="1800"/>
              </a:spcBef>
              <a:buSzPct val="110000"/>
              <a:buFont typeface="Wingdings 2" panose="05020102010507070707" pitchFamily="18" charset="2"/>
              <a:buChar char="ô"/>
            </a:pPr>
            <a:r>
              <a:rPr lang="en-US" altLang="en-US" sz="2400" b="1" i="1" dirty="0"/>
              <a:t>Set expectations about how Mountaineers groups work beginning with pre-trip communications</a:t>
            </a:r>
          </a:p>
          <a:p>
            <a:pPr lvl="1">
              <a:lnSpc>
                <a:spcPct val="100000"/>
              </a:lnSpc>
              <a:spcBef>
                <a:spcPts val="600"/>
              </a:spcBef>
              <a:buFont typeface="Wingdings" panose="05000000000000000000" pitchFamily="2" charset="2"/>
              <a:buChar char="Ø"/>
            </a:pPr>
            <a:r>
              <a:rPr lang="en-US" altLang="en-US" sz="2000" dirty="0"/>
              <a:t>SUCCESS = having fun together, building community, helping each other succeed - getting everyone back safely </a:t>
            </a:r>
          </a:p>
          <a:p>
            <a:pPr>
              <a:lnSpc>
                <a:spcPct val="100000"/>
              </a:lnSpc>
              <a:spcBef>
                <a:spcPts val="1800"/>
              </a:spcBef>
              <a:buSzPct val="110000"/>
              <a:buFont typeface="Wingdings 2" panose="05020102010507070707" pitchFamily="18" charset="2"/>
              <a:buChar char="ô"/>
            </a:pPr>
            <a:r>
              <a:rPr lang="en-US" altLang="en-US" sz="2400" b="1" i="1" dirty="0"/>
              <a:t>Begin at the trailhead to encourage building of relationships among the group members!</a:t>
            </a:r>
          </a:p>
          <a:p>
            <a:pPr lvl="1">
              <a:lnSpc>
                <a:spcPct val="100000"/>
              </a:lnSpc>
              <a:spcBef>
                <a:spcPts val="600"/>
              </a:spcBef>
              <a:buFont typeface="Wingdings" panose="05000000000000000000" pitchFamily="2" charset="2"/>
              <a:buChar char="Ø"/>
            </a:pPr>
            <a:r>
              <a:rPr lang="en-US" altLang="en-US" sz="2000" dirty="0"/>
              <a:t>Break the ice by sharing special skills, each person’s objectives or reason for wanting to go on this trip</a:t>
            </a:r>
          </a:p>
          <a:p>
            <a:pPr indent="-274320">
              <a:lnSpc>
                <a:spcPct val="100000"/>
              </a:lnSpc>
              <a:spcBef>
                <a:spcPts val="1800"/>
              </a:spcBef>
              <a:buSzPct val="110000"/>
              <a:buFont typeface="Wingdings 2" panose="05020102010507070707" pitchFamily="18" charset="2"/>
              <a:buChar char="ô"/>
            </a:pPr>
            <a:r>
              <a:rPr lang="en-US" altLang="en-US" sz="2400" b="1" i="1" dirty="0"/>
              <a:t>Explain how you’d like them to manage their pace to support each other, then reinforce with reminders and actions along the way</a:t>
            </a:r>
          </a:p>
          <a:p>
            <a:pPr>
              <a:lnSpc>
                <a:spcPct val="120000"/>
              </a:lnSpc>
            </a:pPr>
            <a:endParaRPr lang="en-US" sz="2400" dirty="0"/>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dirty="0"/>
          </a:p>
        </p:txBody>
      </p:sp>
      <p:sp>
        <p:nvSpPr>
          <p:cNvPr id="5" name="Footer Placeholder 4"/>
          <p:cNvSpPr>
            <a:spLocks noGrp="1"/>
          </p:cNvSpPr>
          <p:nvPr>
            <p:ph type="ftr" sz="quarter" idx="11"/>
          </p:nvPr>
        </p:nvSpPr>
        <p:spPr/>
        <p:txBody>
          <a:bodyPr/>
          <a:lstStyle/>
          <a:p>
            <a:r>
              <a:rPr lang="en-US"/>
              <a:t>Foothills Branch</a:t>
            </a:r>
          </a:p>
        </p:txBody>
      </p:sp>
      <p:pic>
        <p:nvPicPr>
          <p:cNvPr id="7" name="Picture 6">
            <a:extLst>
              <a:ext uri="{FF2B5EF4-FFF2-40B4-BE49-F238E27FC236}">
                <a16:creationId xmlns:a16="http://schemas.microsoft.com/office/drawing/2014/main" id="{FC3688D8-BD8B-4F06-B5CC-0906FB980FC1}"/>
              </a:ext>
            </a:extLst>
          </p:cNvPr>
          <p:cNvPicPr>
            <a:picLocks noChangeAspect="1"/>
          </p:cNvPicPr>
          <p:nvPr/>
        </p:nvPicPr>
        <p:blipFill rotWithShape="1">
          <a:blip r:embed="rId3"/>
          <a:srcRect l="22166"/>
          <a:stretch/>
        </p:blipFill>
        <p:spPr>
          <a:xfrm>
            <a:off x="8498543" y="1903749"/>
            <a:ext cx="3693459" cy="3738733"/>
          </a:xfrm>
          <a:prstGeom prst="rect">
            <a:avLst/>
          </a:prstGeom>
        </p:spPr>
      </p:pic>
    </p:spTree>
    <p:extLst>
      <p:ext uri="{BB962C8B-B14F-4D97-AF65-F5344CB8AC3E}">
        <p14:creationId xmlns:p14="http://schemas.microsoft.com/office/powerpoint/2010/main" val="118577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660" y="78254"/>
            <a:ext cx="10515600" cy="1325563"/>
          </a:xfrm>
        </p:spPr>
        <p:txBody>
          <a:bodyPr/>
          <a:lstStyle/>
          <a:p>
            <a:r>
              <a:rPr lang="en-US" b="1" dirty="0"/>
              <a:t>Other key trailhead messages</a:t>
            </a:r>
          </a:p>
        </p:txBody>
      </p:sp>
      <p:sp>
        <p:nvSpPr>
          <p:cNvPr id="3" name="Content Placeholder 2"/>
          <p:cNvSpPr>
            <a:spLocks noGrp="1"/>
          </p:cNvSpPr>
          <p:nvPr>
            <p:ph idx="1"/>
          </p:nvPr>
        </p:nvSpPr>
        <p:spPr>
          <a:xfrm>
            <a:off x="340660" y="1255060"/>
            <a:ext cx="8014446" cy="4874808"/>
          </a:xfrm>
          <a:solidFill>
            <a:schemeClr val="bg1"/>
          </a:solidFill>
        </p:spPr>
        <p:txBody>
          <a:bodyPr>
            <a:normAutofit/>
          </a:bodyPr>
          <a:lstStyle/>
          <a:p>
            <a:pPr marL="0" indent="-457200">
              <a:lnSpc>
                <a:spcPct val="120000"/>
              </a:lnSpc>
              <a:spcBef>
                <a:spcPts val="1200"/>
              </a:spcBef>
              <a:buSzPct val="110000"/>
              <a:buFont typeface="Wingdings 2" panose="05020102010507070707" pitchFamily="18" charset="2"/>
              <a:buChar char="ô"/>
            </a:pPr>
            <a:r>
              <a:rPr lang="en-US" altLang="en-US" dirty="0"/>
              <a:t>Define key supporting roles:</a:t>
            </a:r>
          </a:p>
          <a:p>
            <a:pPr lvl="2">
              <a:lnSpc>
                <a:spcPct val="100000"/>
              </a:lnSpc>
              <a:spcBef>
                <a:spcPts val="600"/>
              </a:spcBef>
              <a:buFont typeface="Wingdings" panose="05000000000000000000" pitchFamily="2" charset="2"/>
              <a:buChar char="Ø"/>
            </a:pPr>
            <a:r>
              <a:rPr lang="en-US" altLang="en-US" i="1" dirty="0"/>
              <a:t>First Aid Leader</a:t>
            </a:r>
          </a:p>
          <a:p>
            <a:pPr lvl="2">
              <a:lnSpc>
                <a:spcPct val="100000"/>
              </a:lnSpc>
              <a:spcBef>
                <a:spcPts val="600"/>
              </a:spcBef>
              <a:buFont typeface="Wingdings" panose="05000000000000000000" pitchFamily="2" charset="2"/>
              <a:buChar char="Ø"/>
            </a:pPr>
            <a:r>
              <a:rPr lang="en-US" altLang="en-US" i="1" dirty="0"/>
              <a:t>Sweep</a:t>
            </a:r>
          </a:p>
          <a:p>
            <a:pPr indent="-457200">
              <a:lnSpc>
                <a:spcPct val="100000"/>
              </a:lnSpc>
              <a:spcBef>
                <a:spcPts val="600"/>
              </a:spcBef>
              <a:buSzPct val="110000"/>
              <a:buFont typeface="Wingdings 2" panose="05020102010507070707" pitchFamily="18" charset="2"/>
              <a:buChar char="ô"/>
            </a:pPr>
            <a:r>
              <a:rPr lang="en-US" altLang="en-US" dirty="0"/>
              <a:t>Encourage communication of safety </a:t>
            </a:r>
          </a:p>
          <a:p>
            <a:pPr marL="0" indent="0">
              <a:lnSpc>
                <a:spcPct val="100000"/>
              </a:lnSpc>
              <a:spcBef>
                <a:spcPts val="0"/>
              </a:spcBef>
              <a:buSzPct val="110000"/>
              <a:buNone/>
            </a:pPr>
            <a:r>
              <a:rPr lang="en-US" altLang="en-US" dirty="0"/>
              <a:t>       concerns, illness or injury as you go along </a:t>
            </a:r>
          </a:p>
          <a:p>
            <a:pPr>
              <a:lnSpc>
                <a:spcPct val="100000"/>
              </a:lnSpc>
              <a:spcBef>
                <a:spcPts val="1800"/>
              </a:spcBef>
              <a:buSzPct val="110000"/>
              <a:buFont typeface="Wingdings 2" panose="05020102010507070707" pitchFamily="18" charset="2"/>
              <a:buChar char="ô"/>
            </a:pPr>
            <a:r>
              <a:rPr lang="en-US" altLang="en-US" dirty="0"/>
              <a:t>  Foster an atmosphere of emotional safety…. </a:t>
            </a:r>
          </a:p>
          <a:p>
            <a:pPr lvl="2">
              <a:spcBef>
                <a:spcPts val="600"/>
              </a:spcBef>
              <a:buFont typeface="Wingdings" panose="05000000000000000000" pitchFamily="2" charset="2"/>
              <a:buChar char="Ø"/>
            </a:pPr>
            <a:r>
              <a:rPr lang="en-US" altLang="en-US" dirty="0"/>
              <a:t>By you as the leader being humble and open with everyone</a:t>
            </a:r>
          </a:p>
          <a:p>
            <a:pPr lvl="2">
              <a:spcBef>
                <a:spcPts val="600"/>
              </a:spcBef>
              <a:buFont typeface="Wingdings" panose="05000000000000000000" pitchFamily="2" charset="2"/>
              <a:buChar char="Ø"/>
            </a:pPr>
            <a:r>
              <a:rPr lang="en-US" altLang="en-US" dirty="0"/>
              <a:t>By treating everyone respectfully</a:t>
            </a:r>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dirty="0"/>
          </a:p>
        </p:txBody>
      </p:sp>
      <p:sp>
        <p:nvSpPr>
          <p:cNvPr id="5" name="Footer Placeholder 4"/>
          <p:cNvSpPr>
            <a:spLocks noGrp="1"/>
          </p:cNvSpPr>
          <p:nvPr>
            <p:ph type="ftr" sz="quarter" idx="11"/>
          </p:nvPr>
        </p:nvSpPr>
        <p:spPr/>
        <p:txBody>
          <a:bodyPr/>
          <a:lstStyle/>
          <a:p>
            <a:r>
              <a:rPr lang="en-US"/>
              <a:t>Foothills Branch</a:t>
            </a:r>
          </a:p>
        </p:txBody>
      </p:sp>
      <p:pic>
        <p:nvPicPr>
          <p:cNvPr id="7" name="Picture 6">
            <a:extLst>
              <a:ext uri="{FF2B5EF4-FFF2-40B4-BE49-F238E27FC236}">
                <a16:creationId xmlns:a16="http://schemas.microsoft.com/office/drawing/2014/main" id="{FC3688D8-BD8B-4F06-B5CC-0906FB980FC1}"/>
              </a:ext>
            </a:extLst>
          </p:cNvPr>
          <p:cNvPicPr>
            <a:picLocks noChangeAspect="1"/>
          </p:cNvPicPr>
          <p:nvPr/>
        </p:nvPicPr>
        <p:blipFill rotWithShape="1">
          <a:blip r:embed="rId3"/>
          <a:srcRect l="22166"/>
          <a:stretch/>
        </p:blipFill>
        <p:spPr>
          <a:xfrm>
            <a:off x="8355106" y="2009766"/>
            <a:ext cx="3693459" cy="3738733"/>
          </a:xfrm>
          <a:prstGeom prst="rect">
            <a:avLst/>
          </a:prstGeom>
        </p:spPr>
      </p:pic>
    </p:spTree>
    <p:extLst>
      <p:ext uri="{BB962C8B-B14F-4D97-AF65-F5344CB8AC3E}">
        <p14:creationId xmlns:p14="http://schemas.microsoft.com/office/powerpoint/2010/main" val="3665193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01" y="0"/>
            <a:ext cx="10515600" cy="1325563"/>
          </a:xfrm>
        </p:spPr>
        <p:txBody>
          <a:bodyPr/>
          <a:lstStyle/>
          <a:p>
            <a:r>
              <a:rPr lang="en-US" b="1" dirty="0"/>
              <a:t>Splitting the Group</a:t>
            </a:r>
          </a:p>
        </p:txBody>
      </p:sp>
      <p:sp>
        <p:nvSpPr>
          <p:cNvPr id="3" name="Content Placeholder 2"/>
          <p:cNvSpPr>
            <a:spLocks noGrp="1"/>
          </p:cNvSpPr>
          <p:nvPr>
            <p:ph idx="1"/>
          </p:nvPr>
        </p:nvSpPr>
        <p:spPr>
          <a:xfrm>
            <a:off x="440201" y="1125415"/>
            <a:ext cx="11311597" cy="4667972"/>
          </a:xfrm>
        </p:spPr>
        <p:txBody>
          <a:bodyPr>
            <a:normAutofit fontScale="77500" lnSpcReduction="20000"/>
          </a:bodyPr>
          <a:lstStyle/>
          <a:p>
            <a:pPr>
              <a:lnSpc>
                <a:spcPct val="120000"/>
              </a:lnSpc>
              <a:spcBef>
                <a:spcPts val="1200"/>
              </a:spcBef>
              <a:defRPr/>
            </a:pPr>
            <a:r>
              <a:rPr lang="en-US" altLang="en-US" dirty="0"/>
              <a:t>The leader has the leeway to allow this as long as you are confident that everyone will             get back safely.</a:t>
            </a:r>
          </a:p>
          <a:p>
            <a:pPr lvl="1">
              <a:lnSpc>
                <a:spcPct val="120000"/>
              </a:lnSpc>
              <a:spcBef>
                <a:spcPts val="1200"/>
              </a:spcBef>
              <a:buFont typeface="Wingdings" panose="05000000000000000000" pitchFamily="2" charset="2"/>
              <a:buChar char="Ø"/>
              <a:defRPr/>
            </a:pPr>
            <a:r>
              <a:rPr lang="en-US" altLang="en-US" i="1" dirty="0"/>
              <a:t>If you turn people entirely over to a co-leader, do they have the training &amp; experience to keep the group safe?  Do they know what you expect?  Do you have a plan for meeting back up?</a:t>
            </a:r>
          </a:p>
          <a:p>
            <a:pPr lvl="1">
              <a:lnSpc>
                <a:spcPct val="120000"/>
              </a:lnSpc>
              <a:spcBef>
                <a:spcPts val="1200"/>
              </a:spcBef>
              <a:buFont typeface="Wingdings" panose="05000000000000000000" pitchFamily="2" charset="2"/>
              <a:buChar char="Ø"/>
              <a:defRPr/>
            </a:pPr>
            <a:r>
              <a:rPr lang="en-US" altLang="en-US" i="1" dirty="0"/>
              <a:t>Most cases of people getting lost come when groups split up.  How will you communicate with the other group?  How will you ensure  the safety of those who are not with you?</a:t>
            </a:r>
          </a:p>
          <a:p>
            <a:pPr lvl="1">
              <a:lnSpc>
                <a:spcPct val="120000"/>
              </a:lnSpc>
              <a:spcBef>
                <a:spcPts val="1200"/>
              </a:spcBef>
              <a:buFont typeface="Wingdings" panose="05000000000000000000" pitchFamily="2" charset="2"/>
              <a:buChar char="Ø"/>
              <a:defRPr/>
            </a:pPr>
            <a:r>
              <a:rPr lang="en-US" altLang="en-US" i="1" dirty="0"/>
              <a:t>Under what circumstances might it be OK to let someone wait alone or go back out alone?</a:t>
            </a:r>
          </a:p>
          <a:p>
            <a:pPr>
              <a:lnSpc>
                <a:spcPct val="120000"/>
              </a:lnSpc>
              <a:spcBef>
                <a:spcPts val="3000"/>
              </a:spcBef>
              <a:defRPr/>
            </a:pPr>
            <a:r>
              <a:rPr lang="en-US" altLang="en-US" dirty="0"/>
              <a:t>Splitting the group can leave slower participants feeling ostracized and can send message that individual goals are more important than the group’s success and enjoyment.</a:t>
            </a:r>
          </a:p>
          <a:p>
            <a:pPr lvl="1">
              <a:lnSpc>
                <a:spcPct val="120000"/>
              </a:lnSpc>
              <a:spcBef>
                <a:spcPts val="1200"/>
              </a:spcBef>
              <a:buFont typeface="Wingdings" panose="05000000000000000000" pitchFamily="2" charset="2"/>
              <a:buChar char="Ø"/>
              <a:defRPr/>
            </a:pPr>
            <a:r>
              <a:rPr lang="en-US" altLang="en-US" i="1" dirty="0"/>
              <a:t>What is the primary objective of your trip?  Communicate ahead of time what you will do in this situation.</a:t>
            </a:r>
          </a:p>
          <a:p>
            <a:pPr lvl="1">
              <a:lnSpc>
                <a:spcPct val="120000"/>
              </a:lnSpc>
              <a:spcBef>
                <a:spcPts val="1200"/>
              </a:spcBef>
              <a:buFont typeface="Wingdings" panose="05000000000000000000" pitchFamily="2" charset="2"/>
              <a:buChar char="Ø"/>
              <a:defRPr/>
            </a:pPr>
            <a:r>
              <a:rPr lang="en-US" altLang="en-US" i="1" dirty="0"/>
              <a:t>Shunning and antagonistic treatment of slower participants is unacceptable behavior.</a:t>
            </a:r>
          </a:p>
          <a:p>
            <a:pPr>
              <a:buClrTx/>
              <a:defRPr/>
            </a:pPr>
            <a:endParaRPr lang="en-US" altLang="en-US" sz="2400" dirty="0"/>
          </a:p>
          <a:p>
            <a:pPr lvl="1">
              <a:defRPr/>
            </a:pPr>
            <a:endParaRPr lang="en-US" altLang="en-US" sz="200" dirty="0"/>
          </a:p>
          <a:p>
            <a:endParaRPr lang="en-US" dirty="0"/>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79934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221" y="80092"/>
            <a:ext cx="10515600" cy="1325563"/>
          </a:xfrm>
        </p:spPr>
        <p:txBody>
          <a:bodyPr/>
          <a:lstStyle/>
          <a:p>
            <a:r>
              <a:rPr lang="en-US" dirty="0"/>
              <a:t>During The Trip</a:t>
            </a:r>
          </a:p>
        </p:txBody>
      </p:sp>
      <p:sp>
        <p:nvSpPr>
          <p:cNvPr id="3" name="Content Placeholder 2"/>
          <p:cNvSpPr>
            <a:spLocks noGrp="1"/>
          </p:cNvSpPr>
          <p:nvPr>
            <p:ph idx="1"/>
          </p:nvPr>
        </p:nvSpPr>
        <p:spPr>
          <a:xfrm>
            <a:off x="372533" y="1260789"/>
            <a:ext cx="10515600" cy="5156510"/>
          </a:xfrm>
        </p:spPr>
        <p:txBody>
          <a:bodyPr>
            <a:normAutofit/>
          </a:bodyPr>
          <a:lstStyle/>
          <a:p>
            <a:pPr marL="457200" indent="-457200" algn="just">
              <a:spcBef>
                <a:spcPts val="1200"/>
              </a:spcBef>
              <a:defRPr/>
            </a:pPr>
            <a:r>
              <a:rPr lang="en-US" altLang="en-US" sz="3200" dirty="0"/>
              <a:t>Manage the pace for safety and morale of </a:t>
            </a:r>
            <a:r>
              <a:rPr lang="en-US" altLang="en-US" sz="3200" u="sng" dirty="0"/>
              <a:t>everyone</a:t>
            </a:r>
            <a:r>
              <a:rPr lang="en-US" altLang="en-US" sz="3200" dirty="0"/>
              <a:t> in the group</a:t>
            </a:r>
          </a:p>
          <a:p>
            <a:pPr lvl="1" algn="just">
              <a:lnSpc>
                <a:spcPct val="100000"/>
              </a:lnSpc>
              <a:spcBef>
                <a:spcPts val="600"/>
              </a:spcBef>
              <a:defRPr/>
            </a:pPr>
            <a:r>
              <a:rPr lang="en-US" altLang="en-US" i="1" dirty="0"/>
              <a:t>Decide based on experience, conditions and trail hazards whether to keep the group together or let them spread out.  </a:t>
            </a:r>
            <a:r>
              <a:rPr lang="en-US" altLang="en-US" b="1" i="1" dirty="0"/>
              <a:t>Never leave someone alone.</a:t>
            </a:r>
          </a:p>
          <a:p>
            <a:pPr lvl="1" algn="just">
              <a:lnSpc>
                <a:spcPct val="100000"/>
              </a:lnSpc>
              <a:spcBef>
                <a:spcPts val="600"/>
              </a:spcBef>
              <a:defRPr/>
            </a:pPr>
            <a:r>
              <a:rPr lang="en-US" altLang="en-US" i="1" dirty="0"/>
              <a:t>At minimum wait at all junctions, significant stream crossings or hazards.</a:t>
            </a:r>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
        <p:nvSpPr>
          <p:cNvPr id="7" name="TextBox 6">
            <a:extLst>
              <a:ext uri="{FF2B5EF4-FFF2-40B4-BE49-F238E27FC236}">
                <a16:creationId xmlns:a16="http://schemas.microsoft.com/office/drawing/2014/main" id="{DBCD8AEC-16F8-4109-9AEE-0C8B286B263E}"/>
              </a:ext>
            </a:extLst>
          </p:cNvPr>
          <p:cNvSpPr txBox="1"/>
          <p:nvPr/>
        </p:nvSpPr>
        <p:spPr>
          <a:xfrm>
            <a:off x="515221" y="3932002"/>
            <a:ext cx="11338112" cy="1661993"/>
          </a:xfrm>
          <a:prstGeom prst="rect">
            <a:avLst/>
          </a:prstGeom>
          <a:solidFill>
            <a:schemeClr val="bg1"/>
          </a:solidFill>
        </p:spPr>
        <p:txBody>
          <a:bodyPr wrap="square">
            <a:spAutoFit/>
          </a:bodyPr>
          <a:lstStyle/>
          <a:p>
            <a:pPr marL="457200" indent="-457200" algn="just">
              <a:spcBef>
                <a:spcPts val="1200"/>
              </a:spcBef>
              <a:buFont typeface="Arial" panose="020B0604020202020204" pitchFamily="34" charset="0"/>
              <a:buChar char="•"/>
              <a:defRPr/>
            </a:pPr>
            <a:r>
              <a:rPr lang="en-US" altLang="en-US" sz="3200" dirty="0"/>
              <a:t>Stay vigilant for participant, weather, or route issues.  </a:t>
            </a:r>
          </a:p>
          <a:p>
            <a:pPr marL="457200" indent="-457200" algn="just">
              <a:spcBef>
                <a:spcPts val="1200"/>
              </a:spcBef>
              <a:buFont typeface="Arial" panose="020B0604020202020204" pitchFamily="34" charset="0"/>
              <a:buChar char="•"/>
              <a:defRPr/>
            </a:pPr>
            <a:r>
              <a:rPr lang="en-US" altLang="en-US" sz="3200" dirty="0"/>
              <a:t>Stop and help struggling participants. </a:t>
            </a:r>
            <a:r>
              <a:rPr lang="en-US" altLang="en-US" sz="2800" b="1" i="1" dirty="0"/>
              <a:t>Don’t go  beyond the capabilities of the weakest  or least skilled members.</a:t>
            </a:r>
          </a:p>
        </p:txBody>
      </p:sp>
    </p:spTree>
    <p:extLst>
      <p:ext uri="{BB962C8B-B14F-4D97-AF65-F5344CB8AC3E}">
        <p14:creationId xmlns:p14="http://schemas.microsoft.com/office/powerpoint/2010/main" val="181248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C2C3FB-F1A4-4730-B1C3-CBDB0F267B3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806435" y="222370"/>
            <a:ext cx="2385567" cy="4496739"/>
          </a:xfrm>
          <a:prstGeom prst="rect">
            <a:avLst/>
          </a:prstGeom>
        </p:spPr>
      </p:pic>
      <p:sp>
        <p:nvSpPr>
          <p:cNvPr id="2" name="Title 1"/>
          <p:cNvSpPr>
            <a:spLocks noGrp="1"/>
          </p:cNvSpPr>
          <p:nvPr>
            <p:ph type="title"/>
          </p:nvPr>
        </p:nvSpPr>
        <p:spPr>
          <a:xfrm>
            <a:off x="533400" y="246062"/>
            <a:ext cx="10515600" cy="1325563"/>
          </a:xfrm>
        </p:spPr>
        <p:txBody>
          <a:bodyPr/>
          <a:lstStyle/>
          <a:p>
            <a:r>
              <a:rPr lang="en-US" b="1" dirty="0"/>
              <a:t>During The Trip (Cont’d)</a:t>
            </a:r>
          </a:p>
        </p:txBody>
      </p:sp>
      <p:sp>
        <p:nvSpPr>
          <p:cNvPr id="3" name="Content Placeholder 2"/>
          <p:cNvSpPr>
            <a:spLocks noGrp="1"/>
          </p:cNvSpPr>
          <p:nvPr>
            <p:ph idx="1"/>
          </p:nvPr>
        </p:nvSpPr>
        <p:spPr>
          <a:xfrm>
            <a:off x="533400" y="1835944"/>
            <a:ext cx="9846733" cy="4351338"/>
          </a:xfrm>
        </p:spPr>
        <p:txBody>
          <a:bodyPr>
            <a:normAutofit/>
          </a:bodyPr>
          <a:lstStyle/>
          <a:p>
            <a:pPr>
              <a:spcBef>
                <a:spcPts val="1200"/>
              </a:spcBef>
              <a:defRPr/>
            </a:pPr>
            <a:r>
              <a:rPr lang="en-US" altLang="en-US" dirty="0"/>
              <a:t>If conditions change or the route proves more difficult than </a:t>
            </a:r>
            <a:r>
              <a:rPr lang="en-US" altLang="en-US" u="sng" dirty="0"/>
              <a:t>the weakest member</a:t>
            </a:r>
            <a:r>
              <a:rPr lang="en-US" altLang="en-US" dirty="0"/>
              <a:t> can complete safely, </a:t>
            </a:r>
            <a:r>
              <a:rPr lang="en-US" altLang="en-US" b="1" i="1" dirty="0"/>
              <a:t>find a safer alternative or turn around. </a:t>
            </a:r>
          </a:p>
          <a:p>
            <a:pPr lvl="1">
              <a:buClrTx/>
              <a:defRPr/>
            </a:pPr>
            <a:r>
              <a:rPr lang="en-US" altLang="en-US" i="1" u="sng" dirty="0"/>
              <a:t>Lead the trip you posted.</a:t>
            </a:r>
            <a:endParaRPr lang="en-US" altLang="en-US" dirty="0"/>
          </a:p>
          <a:p>
            <a:pPr marL="0" indent="0">
              <a:spcBef>
                <a:spcPts val="1800"/>
              </a:spcBef>
              <a:buNone/>
              <a:defRPr/>
            </a:pPr>
            <a:endParaRPr lang="en-US" altLang="en-US" i="1" dirty="0"/>
          </a:p>
          <a:p>
            <a:pPr marL="0" indent="0">
              <a:spcBef>
                <a:spcPts val="1800"/>
              </a:spcBef>
              <a:buNone/>
              <a:defRPr/>
            </a:pPr>
            <a:r>
              <a:rPr lang="en-US" altLang="en-US" i="1" dirty="0"/>
              <a:t>Don’t be afraid to make an unpopular call -YOU are responsible for the group’s SAFE RETURN to the trailhead!</a:t>
            </a:r>
          </a:p>
          <a:p>
            <a:pPr>
              <a:buClrTx/>
              <a:defRPr/>
            </a:pPr>
            <a:endParaRPr lang="en-US" altLang="en-US" sz="2400" dirty="0"/>
          </a:p>
          <a:p>
            <a:pPr lvl="1">
              <a:defRPr/>
            </a:pPr>
            <a:endParaRPr lang="en-US" altLang="en-US" sz="200" dirty="0"/>
          </a:p>
          <a:p>
            <a:endParaRPr lang="en-US" dirty="0"/>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695760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872" y="136523"/>
            <a:ext cx="10670307" cy="1325563"/>
          </a:xfrm>
        </p:spPr>
        <p:txBody>
          <a:bodyPr/>
          <a:lstStyle/>
          <a:p>
            <a:r>
              <a:rPr lang="en-US" b="1" dirty="0"/>
              <a:t>Making decisions in a group setting</a:t>
            </a:r>
          </a:p>
        </p:txBody>
      </p:sp>
      <p:sp>
        <p:nvSpPr>
          <p:cNvPr id="3" name="Content Placeholder 2"/>
          <p:cNvSpPr>
            <a:spLocks noGrp="1"/>
          </p:cNvSpPr>
          <p:nvPr>
            <p:ph idx="1"/>
          </p:nvPr>
        </p:nvSpPr>
        <p:spPr>
          <a:xfrm>
            <a:off x="394872" y="1462086"/>
            <a:ext cx="11441528" cy="4695775"/>
          </a:xfrm>
        </p:spPr>
        <p:txBody>
          <a:bodyPr>
            <a:noAutofit/>
          </a:bodyPr>
          <a:lstStyle/>
          <a:p>
            <a:pPr marL="0" indent="0">
              <a:lnSpc>
                <a:spcPct val="100000"/>
              </a:lnSpc>
              <a:spcBef>
                <a:spcPts val="2400"/>
              </a:spcBef>
              <a:buNone/>
            </a:pPr>
            <a:r>
              <a:rPr lang="en-US" dirty="0"/>
              <a:t>When there really is flexibility for group engagement in a decision, it            can bring the group together and add ownership!</a:t>
            </a:r>
          </a:p>
          <a:p>
            <a:pPr lvl="1">
              <a:lnSpc>
                <a:spcPct val="100000"/>
              </a:lnSpc>
              <a:spcBef>
                <a:spcPts val="600"/>
              </a:spcBef>
              <a:buFont typeface="Wingdings" panose="05000000000000000000" pitchFamily="2" charset="2"/>
              <a:buChar char="Ø"/>
            </a:pPr>
            <a:r>
              <a:rPr lang="en-US" altLang="en-US" dirty="0"/>
              <a:t>Draw out the quiet people.  Watch for the ‘herd mentality’.</a:t>
            </a:r>
          </a:p>
          <a:p>
            <a:pPr lvl="1">
              <a:lnSpc>
                <a:spcPct val="100000"/>
              </a:lnSpc>
              <a:spcBef>
                <a:spcPts val="600"/>
              </a:spcBef>
              <a:buFont typeface="Wingdings" panose="05000000000000000000" pitchFamily="2" charset="2"/>
              <a:buChar char="Ø"/>
            </a:pPr>
            <a:r>
              <a:rPr lang="en-US" altLang="en-US" dirty="0"/>
              <a:t>Anticipate tendency for people to defer to the leader, and to avoid appearing incapable or weak in front of group members.</a:t>
            </a:r>
          </a:p>
          <a:p>
            <a:pPr marL="0" indent="0">
              <a:lnSpc>
                <a:spcPct val="100000"/>
              </a:lnSpc>
              <a:spcBef>
                <a:spcPts val="2400"/>
              </a:spcBef>
              <a:buNone/>
            </a:pPr>
            <a:r>
              <a:rPr lang="en-US" dirty="0"/>
              <a:t>Sometimes the leader needs to make a command decision or use ‘veto power’ for the good of the group. </a:t>
            </a:r>
          </a:p>
          <a:p>
            <a:pPr lvl="1">
              <a:lnSpc>
                <a:spcPct val="100000"/>
              </a:lnSpc>
              <a:spcBef>
                <a:spcPts val="600"/>
              </a:spcBef>
              <a:buFont typeface="Wingdings" panose="05000000000000000000" pitchFamily="2" charset="2"/>
              <a:buChar char="Ø"/>
            </a:pPr>
            <a:r>
              <a:rPr lang="en-US" dirty="0">
                <a:sym typeface="Wingdings" panose="05000000000000000000" pitchFamily="2" charset="2"/>
              </a:rPr>
              <a:t>Get </a:t>
            </a:r>
            <a:r>
              <a:rPr lang="en-US" dirty="0"/>
              <a:t>input if there is time, but if not, e</a:t>
            </a:r>
            <a:r>
              <a:rPr lang="en-US" altLang="en-US" dirty="0"/>
              <a:t>xplain your rationale and relate it to the safety of the group.</a:t>
            </a:r>
          </a:p>
          <a:p>
            <a:pPr lvl="1">
              <a:lnSpc>
                <a:spcPct val="100000"/>
              </a:lnSpc>
              <a:spcBef>
                <a:spcPts val="600"/>
              </a:spcBef>
              <a:buFont typeface="Wingdings" panose="05000000000000000000" pitchFamily="2" charset="2"/>
              <a:buChar char="Ø"/>
            </a:pPr>
            <a:r>
              <a:rPr lang="en-US" altLang="en-US" dirty="0"/>
              <a:t>“Majority rule” doesn’t have to be accepted if you don’t think it’s safe</a:t>
            </a:r>
          </a:p>
          <a:p>
            <a:pPr lvl="1">
              <a:lnSpc>
                <a:spcPct val="100000"/>
              </a:lnSpc>
              <a:spcBef>
                <a:spcPts val="2400"/>
              </a:spcBef>
              <a:buFont typeface="Wingdings" panose="05000000000000000000" pitchFamily="2" charset="2"/>
              <a:buChar char="Ø"/>
            </a:pPr>
            <a:endParaRPr lang="en-US" altLang="en-US" dirty="0"/>
          </a:p>
          <a:p>
            <a:pPr marL="0" indent="0">
              <a:lnSpc>
                <a:spcPct val="100000"/>
              </a:lnSpc>
              <a:spcBef>
                <a:spcPts val="1200"/>
              </a:spcBef>
              <a:buNone/>
            </a:pPr>
            <a:endParaRPr lang="en-US" i="1" dirty="0"/>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219088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579" y="282472"/>
            <a:ext cx="10515600" cy="1325563"/>
          </a:xfrm>
        </p:spPr>
        <p:txBody>
          <a:bodyPr>
            <a:normAutofit/>
          </a:bodyPr>
          <a:lstStyle/>
          <a:p>
            <a:r>
              <a:rPr lang="en-US" sz="3600" b="1" dirty="0"/>
              <a:t>Dealing with a difficult participant and/or unacceptable behavior</a:t>
            </a:r>
          </a:p>
        </p:txBody>
      </p:sp>
      <p:sp>
        <p:nvSpPr>
          <p:cNvPr id="3" name="Content Placeholder 2"/>
          <p:cNvSpPr>
            <a:spLocks noGrp="1"/>
          </p:cNvSpPr>
          <p:nvPr>
            <p:ph idx="1"/>
          </p:nvPr>
        </p:nvSpPr>
        <p:spPr>
          <a:xfrm>
            <a:off x="494129" y="1817601"/>
            <a:ext cx="11203741" cy="4351338"/>
          </a:xfrm>
        </p:spPr>
        <p:txBody>
          <a:bodyPr>
            <a:normAutofit lnSpcReduction="10000"/>
          </a:bodyPr>
          <a:lstStyle/>
          <a:p>
            <a:pPr marL="0" indent="0" algn="just">
              <a:lnSpc>
                <a:spcPct val="100000"/>
              </a:lnSpc>
              <a:spcBef>
                <a:spcPts val="2400"/>
              </a:spcBef>
              <a:buNone/>
            </a:pPr>
            <a:r>
              <a:rPr lang="en-US" sz="2400" b="1" dirty="0"/>
              <a:t>If a group member’s behavior violates outdoor ethics or puts the enjoyment or safety of any other group member at risk, then you need to act promptly to stop that behavior.</a:t>
            </a:r>
          </a:p>
          <a:p>
            <a:pPr lvl="1" algn="just">
              <a:lnSpc>
                <a:spcPct val="100000"/>
              </a:lnSpc>
              <a:spcBef>
                <a:spcPts val="1200"/>
              </a:spcBef>
              <a:buFont typeface="Wingdings" panose="05000000000000000000" pitchFamily="2" charset="2"/>
              <a:buChar char="Ø"/>
            </a:pPr>
            <a:r>
              <a:rPr lang="en-US" sz="2000" i="1" dirty="0"/>
              <a:t>Emotional safety and physical safety are both important!</a:t>
            </a:r>
          </a:p>
          <a:p>
            <a:pPr lvl="1" algn="just">
              <a:lnSpc>
                <a:spcPct val="100000"/>
              </a:lnSpc>
              <a:spcBef>
                <a:spcPts val="1200"/>
              </a:spcBef>
              <a:buFont typeface="Wingdings" panose="05000000000000000000" pitchFamily="2" charset="2"/>
              <a:buChar char="Ø"/>
            </a:pPr>
            <a:r>
              <a:rPr lang="en-US" sz="2000" i="1" dirty="0"/>
              <a:t>Harassment, objectionable language, inappropriate conversations or touching are unacceptable on a Mountaineers activity.</a:t>
            </a:r>
          </a:p>
          <a:p>
            <a:pPr lvl="1" algn="just">
              <a:lnSpc>
                <a:spcPct val="100000"/>
              </a:lnSpc>
              <a:spcBef>
                <a:spcPts val="1200"/>
              </a:spcBef>
              <a:buFont typeface="Wingdings" panose="05000000000000000000" pitchFamily="2" charset="2"/>
              <a:buChar char="Ø"/>
            </a:pPr>
            <a:r>
              <a:rPr lang="en-US" sz="2000" i="1" dirty="0"/>
              <a:t>The Mountaineers have your back when it comes to confronting such behavior!</a:t>
            </a:r>
          </a:p>
          <a:p>
            <a:pPr algn="just">
              <a:lnSpc>
                <a:spcPct val="100000"/>
              </a:lnSpc>
              <a:spcBef>
                <a:spcPts val="1200"/>
              </a:spcBef>
              <a:buFont typeface="Arial" panose="020B0604020202020204" pitchFamily="34" charset="0"/>
              <a:buChar char="•"/>
            </a:pPr>
            <a:r>
              <a:rPr lang="en-US" sz="2400" dirty="0"/>
              <a:t>First confront the behavior with the individual when it happens, firmly but privately and with consideration.</a:t>
            </a:r>
          </a:p>
          <a:p>
            <a:pPr algn="just">
              <a:lnSpc>
                <a:spcPct val="100000"/>
              </a:lnSpc>
              <a:spcBef>
                <a:spcPts val="1200"/>
              </a:spcBef>
              <a:buFont typeface="Arial" panose="020B0604020202020204" pitchFamily="34" charset="0"/>
              <a:buChar char="•"/>
            </a:pPr>
            <a:r>
              <a:rPr lang="en-US" sz="2400" dirty="0"/>
              <a:t>The Mountaineers have a </a:t>
            </a:r>
            <a:r>
              <a:rPr lang="en-US" sz="2400" dirty="0">
                <a:hlinkClick r:id="rId3"/>
              </a:rPr>
              <a:t>problem-behavior reporting and follow up process </a:t>
            </a:r>
            <a:r>
              <a:rPr lang="en-US" sz="2400" dirty="0"/>
              <a:t>for particularly bad or repeat problem behavior.   Find the online report form at </a:t>
            </a:r>
            <a:r>
              <a:rPr lang="en-US" sz="2400" dirty="0">
                <a:hlinkClick r:id="rId4"/>
              </a:rPr>
              <a:t>this link</a:t>
            </a:r>
            <a:r>
              <a:rPr lang="en-US" sz="2400" dirty="0"/>
              <a:t>.</a:t>
            </a:r>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2554851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872" y="282472"/>
            <a:ext cx="10670307" cy="1325563"/>
          </a:xfrm>
        </p:spPr>
        <p:txBody>
          <a:bodyPr>
            <a:normAutofit/>
          </a:bodyPr>
          <a:lstStyle/>
          <a:p>
            <a:r>
              <a:rPr lang="en-US" sz="3600" b="1" dirty="0"/>
              <a:t>Dealing with a difficult participant and/or unacceptable behavior</a:t>
            </a:r>
          </a:p>
        </p:txBody>
      </p:sp>
      <p:sp>
        <p:nvSpPr>
          <p:cNvPr id="3" name="Content Placeholder 2"/>
          <p:cNvSpPr>
            <a:spLocks noGrp="1"/>
          </p:cNvSpPr>
          <p:nvPr>
            <p:ph idx="1"/>
          </p:nvPr>
        </p:nvSpPr>
        <p:spPr>
          <a:xfrm>
            <a:off x="394872" y="1806523"/>
            <a:ext cx="11441528" cy="4351338"/>
          </a:xfrm>
        </p:spPr>
        <p:txBody>
          <a:bodyPr>
            <a:noAutofit/>
          </a:bodyPr>
          <a:lstStyle/>
          <a:p>
            <a:pPr>
              <a:lnSpc>
                <a:spcPct val="100000"/>
              </a:lnSpc>
              <a:spcBef>
                <a:spcPts val="1200"/>
              </a:spcBef>
            </a:pPr>
            <a:r>
              <a:rPr lang="en-US" sz="2400" dirty="0"/>
              <a:t>Don’t put it off!</a:t>
            </a:r>
          </a:p>
          <a:p>
            <a:pPr>
              <a:lnSpc>
                <a:spcPct val="100000"/>
              </a:lnSpc>
              <a:spcBef>
                <a:spcPts val="1200"/>
              </a:spcBef>
            </a:pPr>
            <a:r>
              <a:rPr lang="en-US" sz="2400" dirty="0"/>
              <a:t>Stay calm and manage </a:t>
            </a:r>
            <a:r>
              <a:rPr lang="en-US" sz="2400" u="sng" dirty="0"/>
              <a:t>your</a:t>
            </a:r>
            <a:r>
              <a:rPr lang="en-US" sz="2400" dirty="0"/>
              <a:t> emotional state</a:t>
            </a:r>
          </a:p>
          <a:p>
            <a:pPr>
              <a:lnSpc>
                <a:spcPct val="100000"/>
              </a:lnSpc>
              <a:spcBef>
                <a:spcPts val="1200"/>
              </a:spcBef>
            </a:pPr>
            <a:r>
              <a:rPr lang="en-US" sz="2400" dirty="0"/>
              <a:t>De-escalate - don’t be aggressive or confrontational</a:t>
            </a:r>
          </a:p>
          <a:p>
            <a:pPr>
              <a:lnSpc>
                <a:spcPct val="100000"/>
              </a:lnSpc>
              <a:spcBef>
                <a:spcPts val="1200"/>
              </a:spcBef>
            </a:pPr>
            <a:r>
              <a:rPr lang="en-US" sz="2400" dirty="0"/>
              <a:t>Deal in private – don’t humiliate someone in front of others</a:t>
            </a:r>
          </a:p>
          <a:p>
            <a:pPr>
              <a:lnSpc>
                <a:spcPct val="100000"/>
              </a:lnSpc>
              <a:spcBef>
                <a:spcPts val="1200"/>
              </a:spcBef>
            </a:pPr>
            <a:r>
              <a:rPr lang="en-US" sz="2400" dirty="0"/>
              <a:t>Use active listening to understand their concerns/point of view </a:t>
            </a:r>
          </a:p>
          <a:p>
            <a:pPr>
              <a:lnSpc>
                <a:spcPct val="100000"/>
              </a:lnSpc>
              <a:spcBef>
                <a:spcPts val="1200"/>
              </a:spcBef>
            </a:pPr>
            <a:r>
              <a:rPr lang="en-US" sz="2400" dirty="0"/>
              <a:t>Explain what you observe and why it concerns you – how could it impact the trip and/or the group </a:t>
            </a:r>
          </a:p>
          <a:p>
            <a:pPr>
              <a:lnSpc>
                <a:spcPct val="100000"/>
              </a:lnSpc>
              <a:spcBef>
                <a:spcPts val="1200"/>
              </a:spcBef>
            </a:pPr>
            <a:r>
              <a:rPr lang="en-US" sz="2400" dirty="0"/>
              <a:t>Ask them to help you resolve the situation – but be firm and specific about changes that need to happen</a:t>
            </a:r>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322994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467" y="23402"/>
            <a:ext cx="10710333" cy="1325563"/>
          </a:xfrm>
        </p:spPr>
        <p:txBody>
          <a:bodyPr/>
          <a:lstStyle/>
          <a:p>
            <a:r>
              <a:rPr lang="en-US" b="1" dirty="0"/>
              <a:t>In Case of Emergency</a:t>
            </a:r>
          </a:p>
        </p:txBody>
      </p:sp>
      <p:sp>
        <p:nvSpPr>
          <p:cNvPr id="3" name="Content Placeholder 2"/>
          <p:cNvSpPr>
            <a:spLocks noGrp="1"/>
          </p:cNvSpPr>
          <p:nvPr>
            <p:ph idx="1"/>
          </p:nvPr>
        </p:nvSpPr>
        <p:spPr>
          <a:xfrm>
            <a:off x="643467" y="1348965"/>
            <a:ext cx="10261599" cy="4933950"/>
          </a:xfrm>
        </p:spPr>
        <p:txBody>
          <a:bodyPr>
            <a:normAutofit/>
          </a:bodyPr>
          <a:lstStyle/>
          <a:p>
            <a:pPr marL="0" indent="0">
              <a:lnSpc>
                <a:spcPct val="110000"/>
              </a:lnSpc>
              <a:spcBef>
                <a:spcPts val="1200"/>
              </a:spcBef>
              <a:buNone/>
              <a:defRPr/>
            </a:pPr>
            <a:r>
              <a:rPr lang="en-US" sz="2800" kern="0" dirty="0">
                <a:rtl val="0"/>
              </a:rPr>
              <a:t>We expect our leaders to have basic ‘working competency’ for how to handle common first aid and other emergencies in the field.</a:t>
            </a:r>
          </a:p>
          <a:p>
            <a:pPr>
              <a:spcBef>
                <a:spcPts val="1800"/>
              </a:spcBef>
            </a:pPr>
            <a:r>
              <a:rPr lang="en-US" sz="2400" i="1" dirty="0"/>
              <a:t>Internalize the Seven Steps</a:t>
            </a:r>
          </a:p>
          <a:p>
            <a:pPr>
              <a:spcBef>
                <a:spcPts val="1800"/>
              </a:spcBef>
            </a:pPr>
            <a:r>
              <a:rPr lang="en-US" sz="2400" i="1" dirty="0"/>
              <a:t>Wilderness First Aid badge or equivalent </a:t>
            </a:r>
          </a:p>
          <a:p>
            <a:pPr lvl="1">
              <a:buFont typeface="Wingdings" panose="05000000000000000000" pitchFamily="2" charset="2"/>
              <a:buChar char="Ø"/>
            </a:pPr>
            <a:r>
              <a:rPr lang="en-US" sz="2000" i="1" dirty="0"/>
              <a:t>Foothills offers a 50% subsidy to take the Mountaineers WFA class for leaders who have led at least 3 hikes, backpacks or urban walks for Foothills in a year</a:t>
            </a:r>
          </a:p>
          <a:p>
            <a:pPr lvl="1">
              <a:buFont typeface="Wingdings" panose="05000000000000000000" pitchFamily="2" charset="2"/>
              <a:buChar char="Ø"/>
            </a:pPr>
            <a:r>
              <a:rPr lang="en-US" sz="2000" i="1" dirty="0"/>
              <a:t>and 100% subsidy for leaders who have led 15 days or more of hikes, backpacks or urban walks for Foothills.</a:t>
            </a:r>
          </a:p>
          <a:p>
            <a:pPr lvl="1">
              <a:buFont typeface="Wingdings" panose="05000000000000000000" pitchFamily="2" charset="2"/>
              <a:buChar char="Ø"/>
            </a:pPr>
            <a:r>
              <a:rPr lang="en-US" sz="2000" i="1" dirty="0"/>
              <a:t>New leader?  Need to pay for the class yourself, but can apply for reimbursement if you complete the required trips in the same season you took the class.</a:t>
            </a:r>
          </a:p>
          <a:p>
            <a:pPr marL="457200" lvl="1" indent="0">
              <a:lnSpc>
                <a:spcPct val="110000"/>
              </a:lnSpc>
              <a:spcBef>
                <a:spcPts val="2400"/>
              </a:spcBef>
              <a:buSzPct val="110000"/>
              <a:buNone/>
              <a:defRPr/>
            </a:pPr>
            <a:endParaRPr lang="en-US" sz="2800" b="1" kern="0" dirty="0">
              <a:rtl val="0"/>
            </a:endParaRPr>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3818523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B0858-CFE3-4294-8B3E-42C747C2FAF9}"/>
              </a:ext>
            </a:extLst>
          </p:cNvPr>
          <p:cNvPicPr>
            <a:picLocks noChangeAspect="1"/>
          </p:cNvPicPr>
          <p:nvPr/>
        </p:nvPicPr>
        <p:blipFill rotWithShape="1">
          <a:blip r:embed="rId2"/>
          <a:srcRect r="35839"/>
          <a:stretch/>
        </p:blipFill>
        <p:spPr>
          <a:xfrm>
            <a:off x="7407082" y="209021"/>
            <a:ext cx="4784918" cy="5848086"/>
          </a:xfrm>
          <a:prstGeom prst="rect">
            <a:avLst/>
          </a:prstGeom>
        </p:spPr>
      </p:pic>
      <p:sp>
        <p:nvSpPr>
          <p:cNvPr id="2" name="Title 1"/>
          <p:cNvSpPr>
            <a:spLocks noGrp="1"/>
          </p:cNvSpPr>
          <p:nvPr>
            <p:ph type="title"/>
          </p:nvPr>
        </p:nvSpPr>
        <p:spPr>
          <a:xfrm>
            <a:off x="408516" y="1603376"/>
            <a:ext cx="10515600" cy="2852737"/>
          </a:xfrm>
        </p:spPr>
        <p:txBody>
          <a:bodyPr/>
          <a:lstStyle/>
          <a:p>
            <a:r>
              <a:rPr lang="en-US" dirty="0"/>
              <a:t>Leadership Roles and Expectations</a:t>
            </a:r>
          </a:p>
        </p:txBody>
      </p:sp>
      <p:sp>
        <p:nvSpPr>
          <p:cNvPr id="3" name="Text Placeholder 2"/>
          <p:cNvSpPr>
            <a:spLocks noGrp="1"/>
          </p:cNvSpPr>
          <p:nvPr>
            <p:ph type="body" idx="1"/>
          </p:nvPr>
        </p:nvSpPr>
        <p:spPr>
          <a:xfrm>
            <a:off x="558800" y="4556920"/>
            <a:ext cx="10365316" cy="1500187"/>
          </a:xfrm>
        </p:spPr>
        <p:txBody>
          <a:bodyPr/>
          <a:lstStyle/>
          <a:p>
            <a:r>
              <a:rPr lang="en-US" dirty="0"/>
              <a:t>for Hike, Urban Walk &amp; Backpack Leaders</a:t>
            </a:r>
          </a:p>
        </p:txBody>
      </p:sp>
      <p:sp>
        <p:nvSpPr>
          <p:cNvPr id="4" name="Date Placeholder 3"/>
          <p:cNvSpPr>
            <a:spLocks noGrp="1"/>
          </p:cNvSpPr>
          <p:nvPr>
            <p:ph type="dt" sz="half" idx="10"/>
          </p:nvPr>
        </p:nvSpPr>
        <p:spPr/>
        <p:txBody>
          <a:bodyPr/>
          <a:lstStyle/>
          <a:p>
            <a:fld id="{A02D71C1-FD8B-804F-8396-721077DE4968}"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965563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DDE69-9221-4AFE-95F3-8226DC5E3874}"/>
              </a:ext>
            </a:extLst>
          </p:cNvPr>
          <p:cNvSpPr>
            <a:spLocks noGrp="1"/>
          </p:cNvSpPr>
          <p:nvPr>
            <p:ph type="title"/>
          </p:nvPr>
        </p:nvSpPr>
        <p:spPr>
          <a:xfrm>
            <a:off x="599661" y="-5588"/>
            <a:ext cx="10515600" cy="1325563"/>
          </a:xfrm>
        </p:spPr>
        <p:txBody>
          <a:bodyPr/>
          <a:lstStyle/>
          <a:p>
            <a:r>
              <a:rPr lang="en-US" dirty="0"/>
              <a:t>Reporting safety incidents on your trip</a:t>
            </a:r>
          </a:p>
        </p:txBody>
      </p:sp>
      <p:sp>
        <p:nvSpPr>
          <p:cNvPr id="3" name="Content Placeholder 2">
            <a:extLst>
              <a:ext uri="{FF2B5EF4-FFF2-40B4-BE49-F238E27FC236}">
                <a16:creationId xmlns:a16="http://schemas.microsoft.com/office/drawing/2014/main" id="{13454243-FAC7-497C-A6CB-7B9BE6DAD13C}"/>
              </a:ext>
            </a:extLst>
          </p:cNvPr>
          <p:cNvSpPr>
            <a:spLocks noGrp="1"/>
          </p:cNvSpPr>
          <p:nvPr>
            <p:ph idx="1"/>
          </p:nvPr>
        </p:nvSpPr>
        <p:spPr>
          <a:xfrm>
            <a:off x="599661" y="1129023"/>
            <a:ext cx="10515600" cy="4599954"/>
          </a:xfrm>
        </p:spPr>
        <p:txBody>
          <a:bodyPr>
            <a:noAutofit/>
          </a:bodyPr>
          <a:lstStyle/>
          <a:p>
            <a:pPr marL="0" indent="0">
              <a:buNone/>
            </a:pPr>
            <a:r>
              <a:rPr lang="en-US" dirty="0"/>
              <a:t>What?  </a:t>
            </a:r>
            <a:r>
              <a:rPr lang="en-US" sz="2000" dirty="0"/>
              <a:t>Any significant near-miss or actual injury/illness situation.  Required if outside medical treatment, rescue or hospitalization. </a:t>
            </a:r>
          </a:p>
          <a:p>
            <a:pPr marL="0" indent="0">
              <a:spcBef>
                <a:spcPts val="1800"/>
              </a:spcBef>
              <a:buNone/>
            </a:pPr>
            <a:r>
              <a:rPr lang="en-US" dirty="0"/>
              <a:t>Why?   </a:t>
            </a:r>
          </a:p>
          <a:p>
            <a:r>
              <a:rPr lang="en-US" sz="2000" dirty="0"/>
              <a:t>To learn from others’ experiences! Outdoor activities have inherent risk; we strive to address risk through learning and practice </a:t>
            </a:r>
          </a:p>
          <a:p>
            <a:r>
              <a:rPr lang="en-US" sz="2000" dirty="0"/>
              <a:t>Incident descriptions let us visualize similar situations and learn how to avoid similar outcomes </a:t>
            </a:r>
          </a:p>
          <a:p>
            <a:r>
              <a:rPr lang="en-US" sz="2000" dirty="0"/>
              <a:t>Tracking trends helps us improve communication on reducing risk</a:t>
            </a:r>
          </a:p>
          <a:p>
            <a:pPr marL="0" indent="0">
              <a:spcBef>
                <a:spcPts val="1800"/>
              </a:spcBef>
              <a:buNone/>
            </a:pPr>
            <a:r>
              <a:rPr lang="en-US" dirty="0"/>
              <a:t>When?  </a:t>
            </a:r>
            <a:r>
              <a:rPr lang="en-US" sz="2000" dirty="0"/>
              <a:t>As soon as possible after the trip, while the experience is fresh, but after debriefing with your group.</a:t>
            </a:r>
          </a:p>
          <a:p>
            <a:pPr marL="0" indent="0">
              <a:spcBef>
                <a:spcPts val="1800"/>
              </a:spcBef>
              <a:buNone/>
            </a:pPr>
            <a:r>
              <a:rPr lang="en-US" dirty="0"/>
              <a:t>How?  </a:t>
            </a:r>
            <a:r>
              <a:rPr lang="en-US" sz="2000" dirty="0"/>
              <a:t>When closing your trip, click the button for submitting an incident report</a:t>
            </a:r>
          </a:p>
        </p:txBody>
      </p:sp>
      <p:sp>
        <p:nvSpPr>
          <p:cNvPr id="4" name="Date Placeholder 3">
            <a:extLst>
              <a:ext uri="{FF2B5EF4-FFF2-40B4-BE49-F238E27FC236}">
                <a16:creationId xmlns:a16="http://schemas.microsoft.com/office/drawing/2014/main" id="{5F8A54A6-6CEA-48CE-BC10-2D7BDDED963F}"/>
              </a:ext>
            </a:extLst>
          </p:cNvPr>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a:extLst>
              <a:ext uri="{FF2B5EF4-FFF2-40B4-BE49-F238E27FC236}">
                <a16:creationId xmlns:a16="http://schemas.microsoft.com/office/drawing/2014/main" id="{9ABF3CA5-A0F7-40AB-B7BA-6A1C200713AA}"/>
              </a:ext>
            </a:extLst>
          </p:cNvPr>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330039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96B493-B3AB-4679-A2B6-EE81E56BAD88}"/>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5"/>
          <p:cNvSpPr>
            <a:spLocks noGrp="1"/>
          </p:cNvSpPr>
          <p:nvPr>
            <p:ph type="title"/>
          </p:nvPr>
        </p:nvSpPr>
        <p:spPr>
          <a:xfrm>
            <a:off x="831850" y="1530352"/>
            <a:ext cx="10515600" cy="2852737"/>
          </a:xfrm>
        </p:spPr>
        <p:txBody>
          <a:bodyPr/>
          <a:lstStyle/>
          <a:p>
            <a:r>
              <a:rPr lang="en-US" b="1" dirty="0">
                <a:solidFill>
                  <a:schemeClr val="bg1"/>
                </a:solidFill>
              </a:rPr>
              <a:t>Putting It Into Practice</a:t>
            </a:r>
          </a:p>
        </p:txBody>
      </p:sp>
      <p:sp>
        <p:nvSpPr>
          <p:cNvPr id="7" name="Text Placeholder 6"/>
          <p:cNvSpPr>
            <a:spLocks noGrp="1"/>
          </p:cNvSpPr>
          <p:nvPr>
            <p:ph type="body" idx="1"/>
          </p:nvPr>
        </p:nvSpPr>
        <p:spPr/>
        <p:txBody>
          <a:bodyPr/>
          <a:lstStyle/>
          <a:p>
            <a:r>
              <a:rPr lang="en-US" b="1" dirty="0">
                <a:solidFill>
                  <a:schemeClr val="bg1"/>
                </a:solidFill>
              </a:rPr>
              <a:t>Foothills Hike, Urban Walk &amp; Backpack Leaders</a:t>
            </a:r>
          </a:p>
          <a:p>
            <a:endParaRPr lang="en-US" dirty="0"/>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1259685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666" y="345546"/>
            <a:ext cx="10515600" cy="1325563"/>
          </a:xfrm>
        </p:spPr>
        <p:txBody>
          <a:bodyPr/>
          <a:lstStyle/>
          <a:p>
            <a:r>
              <a:rPr lang="en-US" b="1" dirty="0"/>
              <a:t>Leadership Scenarios</a:t>
            </a:r>
          </a:p>
        </p:txBody>
      </p:sp>
      <p:sp>
        <p:nvSpPr>
          <p:cNvPr id="3" name="Content Placeholder 2"/>
          <p:cNvSpPr>
            <a:spLocks noGrp="1"/>
          </p:cNvSpPr>
          <p:nvPr>
            <p:ph idx="1"/>
          </p:nvPr>
        </p:nvSpPr>
        <p:spPr>
          <a:xfrm>
            <a:off x="465666" y="1687513"/>
            <a:ext cx="10515600" cy="4351338"/>
          </a:xfrm>
        </p:spPr>
        <p:txBody>
          <a:bodyPr>
            <a:normAutofit/>
          </a:bodyPr>
          <a:lstStyle/>
          <a:p>
            <a:pPr marL="0" indent="0" algn="just">
              <a:spcBef>
                <a:spcPts val="1200"/>
              </a:spcBef>
              <a:buNone/>
              <a:defRPr/>
            </a:pPr>
            <a:r>
              <a:rPr lang="en-US" altLang="en-US" sz="3200" b="1" i="1" dirty="0"/>
              <a:t>Injuries or trip problems often result from system failures or leader decisions that can be examined and addressed to prevent recurrence.</a:t>
            </a:r>
          </a:p>
          <a:p>
            <a:pPr algn="just">
              <a:spcBef>
                <a:spcPts val="1200"/>
              </a:spcBef>
              <a:defRPr/>
            </a:pPr>
            <a:r>
              <a:rPr lang="en-US" altLang="en-US" i="1" dirty="0"/>
              <a:t>Let’s explore </a:t>
            </a:r>
            <a:r>
              <a:rPr lang="en-US" altLang="en-US" dirty="0"/>
              <a:t>how to respond to some common ‘judgment’ situations using what you’ve learned today!</a:t>
            </a:r>
          </a:p>
          <a:p>
            <a:pPr marL="0" indent="0" algn="just">
              <a:buNone/>
            </a:pPr>
            <a:endParaRPr lang="en-US" dirty="0"/>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1102011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266" y="0"/>
            <a:ext cx="10515600" cy="1325563"/>
          </a:xfrm>
        </p:spPr>
        <p:txBody>
          <a:bodyPr/>
          <a:lstStyle/>
          <a:p>
            <a:r>
              <a:rPr lang="en-US" b="1" dirty="0"/>
              <a:t>Leadership Scenarios</a:t>
            </a:r>
          </a:p>
        </p:txBody>
      </p:sp>
      <p:sp>
        <p:nvSpPr>
          <p:cNvPr id="3" name="Content Placeholder 2"/>
          <p:cNvSpPr>
            <a:spLocks noGrp="1"/>
          </p:cNvSpPr>
          <p:nvPr>
            <p:ph idx="1"/>
          </p:nvPr>
        </p:nvSpPr>
        <p:spPr>
          <a:xfrm>
            <a:off x="313266" y="1541990"/>
            <a:ext cx="11353801" cy="5316010"/>
          </a:xfrm>
        </p:spPr>
        <p:txBody>
          <a:bodyPr>
            <a:normAutofit/>
          </a:bodyPr>
          <a:lstStyle/>
          <a:p>
            <a:pPr marL="0" indent="0" algn="just">
              <a:lnSpc>
                <a:spcPct val="110000"/>
              </a:lnSpc>
              <a:spcBef>
                <a:spcPts val="0"/>
              </a:spcBef>
              <a:buNone/>
              <a:defRPr/>
            </a:pPr>
            <a:r>
              <a:rPr lang="en-US" altLang="en-US" sz="3200" dirty="0"/>
              <a:t>You will move into a breakout group with 4-5 other students </a:t>
            </a:r>
          </a:p>
          <a:p>
            <a:pPr marL="0" indent="0" algn="just">
              <a:lnSpc>
                <a:spcPct val="110000"/>
              </a:lnSpc>
              <a:spcBef>
                <a:spcPts val="0"/>
              </a:spcBef>
              <a:buNone/>
              <a:defRPr/>
            </a:pPr>
            <a:r>
              <a:rPr lang="en-US" altLang="en-US" sz="3200" dirty="0"/>
              <a:t>and one facilitator.</a:t>
            </a:r>
          </a:p>
          <a:p>
            <a:pPr marL="0" indent="0" algn="just">
              <a:spcBef>
                <a:spcPts val="3000"/>
              </a:spcBef>
              <a:buNone/>
              <a:defRPr/>
            </a:pPr>
            <a:r>
              <a:rPr lang="en-US" altLang="en-US" sz="3200" dirty="0"/>
              <a:t>Each group will be presented 2-3 real-life leadership challenge scenarios, and discuss the considerations and what they think the leader should do.  (10 mins each)</a:t>
            </a:r>
          </a:p>
          <a:p>
            <a:pPr algn="just">
              <a:spcBef>
                <a:spcPts val="1200"/>
              </a:spcBef>
              <a:buFont typeface="Wingdings" panose="05000000000000000000" pitchFamily="2" charset="2"/>
              <a:buChar char="Ø"/>
              <a:defRPr/>
            </a:pPr>
            <a:r>
              <a:rPr lang="en-US" altLang="en-US" sz="2600" i="1" dirty="0"/>
              <a:t>Choose one to report out</a:t>
            </a:r>
          </a:p>
          <a:p>
            <a:pPr algn="just">
              <a:spcBef>
                <a:spcPts val="1200"/>
              </a:spcBef>
              <a:buFont typeface="Wingdings" panose="05000000000000000000" pitchFamily="2" charset="2"/>
              <a:buChar char="Ø"/>
              <a:defRPr/>
            </a:pPr>
            <a:r>
              <a:rPr lang="en-US" altLang="en-US" sz="2600" i="1" dirty="0"/>
              <a:t>Note taker who will share the group’s conclusions with the larger group</a:t>
            </a:r>
          </a:p>
          <a:p>
            <a:pPr algn="just">
              <a:spcBef>
                <a:spcPts val="1200"/>
              </a:spcBef>
              <a:buFont typeface="Wingdings" panose="05000000000000000000" pitchFamily="2" charset="2"/>
              <a:buChar char="Ø"/>
              <a:defRPr/>
            </a:pPr>
            <a:r>
              <a:rPr lang="en-US" altLang="en-US" sz="2600" i="1" dirty="0"/>
              <a:t>Extra scenarios and facilitator’s notes to take home and review</a:t>
            </a:r>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1515077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836" y="111685"/>
            <a:ext cx="10515600" cy="1325563"/>
          </a:xfrm>
        </p:spPr>
        <p:txBody>
          <a:bodyPr/>
          <a:lstStyle/>
          <a:p>
            <a:r>
              <a:rPr lang="en-US" b="1" dirty="0"/>
              <a:t>Wrapping Up </a:t>
            </a:r>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
        <p:nvSpPr>
          <p:cNvPr id="10" name="Content Placeholder 2">
            <a:extLst>
              <a:ext uri="{FF2B5EF4-FFF2-40B4-BE49-F238E27FC236}">
                <a16:creationId xmlns:a16="http://schemas.microsoft.com/office/drawing/2014/main" id="{7AEE85C2-8E33-4254-AA87-24EF69FD1FC1}"/>
              </a:ext>
            </a:extLst>
          </p:cNvPr>
          <p:cNvSpPr txBox="1">
            <a:spLocks/>
          </p:cNvSpPr>
          <p:nvPr/>
        </p:nvSpPr>
        <p:spPr>
          <a:xfrm>
            <a:off x="295837" y="1227909"/>
            <a:ext cx="11555506" cy="47223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lnSpc>
                <a:spcPct val="100000"/>
              </a:lnSpc>
              <a:buNone/>
            </a:pPr>
            <a:r>
              <a:rPr lang="en-US" altLang="en-US" sz="3600" b="1" i="1" u="sng" dirty="0"/>
              <a:t>Board Policies</a:t>
            </a:r>
          </a:p>
          <a:p>
            <a:pPr algn="just">
              <a:lnSpc>
                <a:spcPct val="100000"/>
              </a:lnSpc>
            </a:pPr>
            <a:r>
              <a:rPr lang="en-US" dirty="0"/>
              <a:t>Member privacy</a:t>
            </a:r>
          </a:p>
          <a:p>
            <a:pPr algn="just">
              <a:lnSpc>
                <a:spcPct val="100000"/>
              </a:lnSpc>
            </a:pPr>
            <a:r>
              <a:rPr lang="en-US" dirty="0"/>
              <a:t>Carpooling</a:t>
            </a:r>
          </a:p>
          <a:p>
            <a:pPr algn="just">
              <a:lnSpc>
                <a:spcPct val="100000"/>
              </a:lnSpc>
            </a:pPr>
            <a:r>
              <a:rPr lang="en-US" dirty="0"/>
              <a:t>Youth and family activities</a:t>
            </a:r>
          </a:p>
          <a:p>
            <a:pPr algn="just">
              <a:lnSpc>
                <a:spcPct val="100000"/>
              </a:lnSpc>
            </a:pPr>
            <a:r>
              <a:rPr lang="en-US" dirty="0"/>
              <a:t>Pets</a:t>
            </a:r>
          </a:p>
          <a:p>
            <a:pPr marL="0" indent="0" algn="just">
              <a:lnSpc>
                <a:spcPct val="100000"/>
              </a:lnSpc>
              <a:buNone/>
            </a:pPr>
            <a:endParaRPr lang="en-US" dirty="0"/>
          </a:p>
        </p:txBody>
      </p:sp>
    </p:spTree>
    <p:extLst>
      <p:ext uri="{BB962C8B-B14F-4D97-AF65-F5344CB8AC3E}">
        <p14:creationId xmlns:p14="http://schemas.microsoft.com/office/powerpoint/2010/main" val="2374179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836" y="111685"/>
            <a:ext cx="10515600" cy="1325563"/>
          </a:xfrm>
        </p:spPr>
        <p:txBody>
          <a:bodyPr/>
          <a:lstStyle/>
          <a:p>
            <a:r>
              <a:rPr lang="en-US" b="1" dirty="0"/>
              <a:t>Leader Responsibilities: Privacy</a:t>
            </a:r>
          </a:p>
        </p:txBody>
      </p:sp>
      <p:sp>
        <p:nvSpPr>
          <p:cNvPr id="4" name="Date Placeholder 3"/>
          <p:cNvSpPr>
            <a:spLocks noGrp="1"/>
          </p:cNvSpPr>
          <p:nvPr>
            <p:ph type="dt" sz="half" idx="10"/>
          </p:nvPr>
        </p:nvSpPr>
        <p:spPr/>
        <p:txBody>
          <a:bodyPr/>
          <a:lstStyle/>
          <a:p>
            <a:fld id="{7B0148E6-E165-3D48-BE90-89D22E06E33E}" type="datetime2">
              <a:rPr lang="en-US" smtClean="0"/>
              <a:t>Tuesday, December 6, 2022</a:t>
            </a:fld>
            <a:endParaRPr lang="en-US"/>
          </a:p>
        </p:txBody>
      </p:sp>
      <p:sp>
        <p:nvSpPr>
          <p:cNvPr id="5" name="Footer Placeholder 4"/>
          <p:cNvSpPr>
            <a:spLocks noGrp="1"/>
          </p:cNvSpPr>
          <p:nvPr>
            <p:ph type="ftr" sz="quarter" idx="11"/>
          </p:nvPr>
        </p:nvSpPr>
        <p:spPr/>
        <p:txBody>
          <a:bodyPr/>
          <a:lstStyle/>
          <a:p>
            <a:r>
              <a:rPr lang="en-US"/>
              <a:t>Foothills Branch</a:t>
            </a:r>
          </a:p>
        </p:txBody>
      </p:sp>
      <p:pic>
        <p:nvPicPr>
          <p:cNvPr id="6" name="Picture 5">
            <a:extLst>
              <a:ext uri="{FF2B5EF4-FFF2-40B4-BE49-F238E27FC236}">
                <a16:creationId xmlns:a16="http://schemas.microsoft.com/office/drawing/2014/main" id="{B9B01D3C-164C-46CB-9E70-0D24CF637951}"/>
              </a:ext>
            </a:extLst>
          </p:cNvPr>
          <p:cNvPicPr>
            <a:picLocks noChangeAspect="1"/>
          </p:cNvPicPr>
          <p:nvPr/>
        </p:nvPicPr>
        <p:blipFill>
          <a:blip r:embed="rId2"/>
          <a:stretch>
            <a:fillRect/>
          </a:stretch>
        </p:blipFill>
        <p:spPr>
          <a:xfrm>
            <a:off x="8972747" y="20579"/>
            <a:ext cx="3028950" cy="1857841"/>
          </a:xfrm>
          <a:prstGeom prst="rect">
            <a:avLst/>
          </a:prstGeom>
        </p:spPr>
      </p:pic>
      <p:sp>
        <p:nvSpPr>
          <p:cNvPr id="10" name="Content Placeholder 2">
            <a:extLst>
              <a:ext uri="{FF2B5EF4-FFF2-40B4-BE49-F238E27FC236}">
                <a16:creationId xmlns:a16="http://schemas.microsoft.com/office/drawing/2014/main" id="{7AEE85C2-8E33-4254-AA87-24EF69FD1FC1}"/>
              </a:ext>
            </a:extLst>
          </p:cNvPr>
          <p:cNvSpPr txBox="1">
            <a:spLocks/>
          </p:cNvSpPr>
          <p:nvPr/>
        </p:nvSpPr>
        <p:spPr>
          <a:xfrm>
            <a:off x="516835" y="1842930"/>
            <a:ext cx="11334507" cy="410729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lnSpc>
                <a:spcPct val="100000"/>
              </a:lnSpc>
              <a:buNone/>
            </a:pPr>
            <a:r>
              <a:rPr lang="en-US" altLang="en-US" sz="3600" b="1" i="1" u="sng" dirty="0"/>
              <a:t>Trip leaders </a:t>
            </a:r>
            <a:r>
              <a:rPr lang="en-US" altLang="en-US" sz="3600" dirty="0"/>
              <a:t>can see all the profile data of people on their rosters, even for those who have private profiles.</a:t>
            </a:r>
          </a:p>
          <a:p>
            <a:pPr lvl="1" algn="just">
              <a:lnSpc>
                <a:spcPct val="120000"/>
              </a:lnSpc>
              <a:spcBef>
                <a:spcPts val="1200"/>
              </a:spcBef>
              <a:buFont typeface="Wingdings" panose="05000000000000000000" pitchFamily="2" charset="2"/>
              <a:buChar char="Ø"/>
            </a:pPr>
            <a:r>
              <a:rPr lang="en-US" altLang="en-US" sz="3100" dirty="0"/>
              <a:t>Leaders may extract and use even private participant profile data for planning and safety purposes relative to their trip or seminar.</a:t>
            </a:r>
          </a:p>
          <a:p>
            <a:pPr lvl="1" algn="just">
              <a:lnSpc>
                <a:spcPct val="120000"/>
              </a:lnSpc>
              <a:spcBef>
                <a:spcPts val="1200"/>
              </a:spcBef>
              <a:buFont typeface="Wingdings" panose="05000000000000000000" pitchFamily="2" charset="2"/>
              <a:buChar char="Ø"/>
            </a:pPr>
            <a:r>
              <a:rPr lang="en-US" altLang="en-US" sz="3100" dirty="0"/>
              <a:t>However, </a:t>
            </a:r>
            <a:r>
              <a:rPr lang="en-US" altLang="en-US" sz="3200" dirty="0"/>
              <a:t>the data of a person with a private profile </a:t>
            </a:r>
            <a:r>
              <a:rPr lang="en-US" altLang="en-US" sz="3200" i="1" u="sng" dirty="0"/>
              <a:t>cannot be shared with other members</a:t>
            </a:r>
            <a:r>
              <a:rPr lang="en-US" altLang="en-US" sz="3200" dirty="0"/>
              <a:t>.</a:t>
            </a:r>
            <a:endParaRPr lang="en-US" altLang="en-US" sz="3100" dirty="0"/>
          </a:p>
          <a:p>
            <a:pPr lvl="1" algn="just">
              <a:lnSpc>
                <a:spcPct val="120000"/>
              </a:lnSpc>
              <a:spcBef>
                <a:spcPts val="1200"/>
              </a:spcBef>
              <a:buFont typeface="Wingdings" panose="05000000000000000000" pitchFamily="2" charset="2"/>
              <a:buChar char="Ø"/>
            </a:pPr>
            <a:r>
              <a:rPr lang="en-US" altLang="en-US" sz="3100" dirty="0"/>
              <a:t>Ask for permission before sharing even email addresses with other participants.</a:t>
            </a:r>
          </a:p>
          <a:p>
            <a:pPr lvl="1" algn="just">
              <a:lnSpc>
                <a:spcPct val="120000"/>
              </a:lnSpc>
              <a:spcBef>
                <a:spcPts val="1200"/>
              </a:spcBef>
              <a:buFont typeface="Wingdings" panose="05000000000000000000" pitchFamily="2" charset="2"/>
              <a:buChar char="Ø"/>
            </a:pPr>
            <a:endParaRPr lang="en-US" altLang="en-US" dirty="0"/>
          </a:p>
          <a:p>
            <a:r>
              <a:rPr lang="en-US" sz="3600" dirty="0">
                <a:hlinkClick r:id="rId3"/>
              </a:rPr>
              <a:t>Privacy policy explained</a:t>
            </a:r>
            <a:endParaRPr lang="en-US" sz="3600" dirty="0"/>
          </a:p>
        </p:txBody>
      </p:sp>
    </p:spTree>
    <p:extLst>
      <p:ext uri="{BB962C8B-B14F-4D97-AF65-F5344CB8AC3E}">
        <p14:creationId xmlns:p14="http://schemas.microsoft.com/office/powerpoint/2010/main" val="772377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586" y="36267"/>
            <a:ext cx="10515600" cy="1325563"/>
          </a:xfrm>
        </p:spPr>
        <p:txBody>
          <a:bodyPr/>
          <a:lstStyle/>
          <a:p>
            <a:r>
              <a:rPr lang="en-US" b="1" dirty="0"/>
              <a:t>Leader Responsibilities: Carpooling</a:t>
            </a:r>
          </a:p>
        </p:txBody>
      </p:sp>
      <p:sp>
        <p:nvSpPr>
          <p:cNvPr id="3" name="Content Placeholder 2"/>
          <p:cNvSpPr>
            <a:spLocks noGrp="1"/>
          </p:cNvSpPr>
          <p:nvPr>
            <p:ph idx="1"/>
          </p:nvPr>
        </p:nvSpPr>
        <p:spPr>
          <a:xfrm>
            <a:off x="479612" y="1325217"/>
            <a:ext cx="8492110" cy="4896289"/>
          </a:xfrm>
        </p:spPr>
        <p:txBody>
          <a:bodyPr>
            <a:normAutofit fontScale="85000" lnSpcReduction="20000"/>
          </a:bodyPr>
          <a:lstStyle/>
          <a:p>
            <a:pPr>
              <a:lnSpc>
                <a:spcPct val="120000"/>
              </a:lnSpc>
            </a:pPr>
            <a:r>
              <a:rPr lang="en-US" altLang="en-US" dirty="0"/>
              <a:t>Mountaineers trips start at the trailhead – our insurance does not allow leaders or staff to </a:t>
            </a:r>
            <a:r>
              <a:rPr lang="en-US" altLang="en-US" i="1" dirty="0"/>
              <a:t>assign or require</a:t>
            </a:r>
            <a:r>
              <a:rPr lang="en-US" altLang="en-US" dirty="0"/>
              <a:t> carpools. </a:t>
            </a:r>
          </a:p>
          <a:p>
            <a:pPr>
              <a:lnSpc>
                <a:spcPct val="120000"/>
              </a:lnSpc>
            </a:pPr>
            <a:r>
              <a:rPr lang="en-US" altLang="en-US" dirty="0"/>
              <a:t>Carpool drivers are free to require masks, self-test, vaccination, or not, as they wish, but need to let all riders know in advance.</a:t>
            </a:r>
          </a:p>
          <a:p>
            <a:pPr>
              <a:lnSpc>
                <a:spcPct val="120000"/>
              </a:lnSpc>
              <a:spcBef>
                <a:spcPts val="1800"/>
              </a:spcBef>
            </a:pPr>
            <a:r>
              <a:rPr lang="en-US" altLang="en-US" dirty="0"/>
              <a:t>Leaders CAN</a:t>
            </a:r>
            <a:r>
              <a:rPr lang="en-US" altLang="en-US" i="1" dirty="0"/>
              <a:t> encourage </a:t>
            </a:r>
            <a:r>
              <a:rPr lang="en-US" altLang="en-US" dirty="0"/>
              <a:t>carpooling, and </a:t>
            </a:r>
            <a:r>
              <a:rPr lang="en-US" altLang="en-US" i="1" dirty="0"/>
              <a:t>facilitate</a:t>
            </a:r>
            <a:r>
              <a:rPr lang="en-US" altLang="en-US" dirty="0"/>
              <a:t> by sharing contact info (if authorized by hiker </a:t>
            </a:r>
            <a:r>
              <a:rPr lang="mr-IN" altLang="en-US" dirty="0"/>
              <a:t>–</a:t>
            </a:r>
            <a:r>
              <a:rPr lang="en-US" altLang="en-US" dirty="0"/>
              <a:t> check &amp; respect privacy settings on profile)</a:t>
            </a:r>
          </a:p>
          <a:p>
            <a:pPr>
              <a:lnSpc>
                <a:spcPct val="120000"/>
              </a:lnSpc>
              <a:spcBef>
                <a:spcPts val="1800"/>
              </a:spcBef>
            </a:pPr>
            <a:r>
              <a:rPr lang="en-US" altLang="en-US" dirty="0"/>
              <a:t>Willing drivers are a </a:t>
            </a:r>
            <a:r>
              <a:rPr lang="en-US" altLang="en-US" b="1" i="1" u="sng" dirty="0"/>
              <a:t>precious</a:t>
            </a:r>
            <a:r>
              <a:rPr lang="en-US" altLang="en-US" b="1" i="1" dirty="0"/>
              <a:t> </a:t>
            </a:r>
            <a:r>
              <a:rPr lang="en-US" altLang="en-US" dirty="0"/>
              <a:t>resource.  </a:t>
            </a:r>
          </a:p>
          <a:p>
            <a:pPr lvl="1">
              <a:lnSpc>
                <a:spcPct val="120000"/>
              </a:lnSpc>
              <a:spcBef>
                <a:spcPts val="1200"/>
              </a:spcBef>
            </a:pPr>
            <a:r>
              <a:rPr lang="en-US" altLang="en-US" dirty="0"/>
              <a:t>Remind people that it’s an important courtesy to reimburse their driver.  You can suggest a reimbursement rate </a:t>
            </a:r>
          </a:p>
          <a:p>
            <a:pPr lvl="1">
              <a:lnSpc>
                <a:spcPct val="120000"/>
              </a:lnSpc>
              <a:spcBef>
                <a:spcPts val="1200"/>
              </a:spcBef>
            </a:pPr>
            <a:r>
              <a:rPr lang="en-US" altLang="en-US" dirty="0"/>
              <a:t>Tell hikers the round-trip mileage to trailhead</a:t>
            </a:r>
            <a:endParaRPr lang="en-US" dirty="0"/>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dirty="0"/>
              <a:t>Foothills Branch</a:t>
            </a:r>
          </a:p>
        </p:txBody>
      </p:sp>
      <p:pic>
        <p:nvPicPr>
          <p:cNvPr id="7" name="Picture 6">
            <a:extLst>
              <a:ext uri="{FF2B5EF4-FFF2-40B4-BE49-F238E27FC236}">
                <a16:creationId xmlns:a16="http://schemas.microsoft.com/office/drawing/2014/main" id="{ADE32D6B-6921-43D9-9298-ED85EDBAB54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185461" y="2072245"/>
            <a:ext cx="2857500" cy="3914775"/>
          </a:xfrm>
          <a:prstGeom prst="rect">
            <a:avLst/>
          </a:prstGeom>
        </p:spPr>
      </p:pic>
    </p:spTree>
    <p:extLst>
      <p:ext uri="{BB962C8B-B14F-4D97-AF65-F5344CB8AC3E}">
        <p14:creationId xmlns:p14="http://schemas.microsoft.com/office/powerpoint/2010/main" val="181280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836" y="111685"/>
            <a:ext cx="10515600" cy="1325563"/>
          </a:xfrm>
        </p:spPr>
        <p:txBody>
          <a:bodyPr/>
          <a:lstStyle/>
          <a:p>
            <a:r>
              <a:rPr lang="en-US" b="1" dirty="0"/>
              <a:t>Leader Responsibilities:  Youth</a:t>
            </a:r>
          </a:p>
        </p:txBody>
      </p:sp>
      <p:sp>
        <p:nvSpPr>
          <p:cNvPr id="3" name="Content Placeholder 2"/>
          <p:cNvSpPr>
            <a:spLocks noGrp="1"/>
          </p:cNvSpPr>
          <p:nvPr>
            <p:ph idx="1"/>
          </p:nvPr>
        </p:nvSpPr>
        <p:spPr>
          <a:xfrm>
            <a:off x="3737112" y="1843366"/>
            <a:ext cx="8269357" cy="3062119"/>
          </a:xfrm>
        </p:spPr>
        <p:txBody>
          <a:bodyPr>
            <a:normAutofit lnSpcReduction="10000"/>
          </a:bodyPr>
          <a:lstStyle/>
          <a:p>
            <a:pPr algn="just">
              <a:lnSpc>
                <a:spcPct val="120000"/>
              </a:lnSpc>
            </a:pPr>
            <a:r>
              <a:rPr lang="en-US" altLang="en-US" sz="2400" dirty="0"/>
              <a:t>Special requirements for leader training and supervision for anyone under 18 (applies even with their parents on the trip)</a:t>
            </a:r>
          </a:p>
          <a:p>
            <a:pPr>
              <a:lnSpc>
                <a:spcPct val="120000"/>
              </a:lnSpc>
              <a:spcBef>
                <a:spcPts val="1800"/>
              </a:spcBef>
            </a:pPr>
            <a:r>
              <a:rPr lang="en-US" altLang="en-US" sz="2400" dirty="0">
                <a:hlinkClick r:id="rId2"/>
              </a:rPr>
              <a:t>https://www.mountaineers.org/youth/volunteer-with-youth</a:t>
            </a:r>
            <a:endParaRPr lang="en-US" altLang="en-US" sz="2400" dirty="0"/>
          </a:p>
          <a:p>
            <a:pPr>
              <a:lnSpc>
                <a:spcPct val="120000"/>
              </a:lnSpc>
              <a:spcBef>
                <a:spcPts val="1800"/>
              </a:spcBef>
            </a:pPr>
            <a:r>
              <a:rPr lang="en-US" altLang="en-US" sz="2400" dirty="0"/>
              <a:t>Seattle now has a Youth Committee that will certify aspiring youth &amp; family hike and backpack leaders including youth-specific first aid and navigation training</a:t>
            </a:r>
            <a:endParaRPr lang="en-US" sz="2400" dirty="0"/>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pic>
        <p:nvPicPr>
          <p:cNvPr id="11" name="Picture 10">
            <a:extLst>
              <a:ext uri="{FF2B5EF4-FFF2-40B4-BE49-F238E27FC236}">
                <a16:creationId xmlns:a16="http://schemas.microsoft.com/office/drawing/2014/main" id="{1D36E332-1F97-486C-8437-7DCAD257A3B1}"/>
              </a:ext>
            </a:extLst>
          </p:cNvPr>
          <p:cNvPicPr>
            <a:picLocks noChangeAspect="1"/>
          </p:cNvPicPr>
          <p:nvPr/>
        </p:nvPicPr>
        <p:blipFill rotWithShape="1">
          <a:blip r:embed="rId3"/>
          <a:srcRect l="12905" r="11037"/>
          <a:stretch/>
        </p:blipFill>
        <p:spPr>
          <a:xfrm>
            <a:off x="295836" y="1897084"/>
            <a:ext cx="3329146" cy="2910740"/>
          </a:xfrm>
          <a:prstGeom prst="rect">
            <a:avLst/>
          </a:prstGeom>
        </p:spPr>
      </p:pic>
    </p:spTree>
    <p:extLst>
      <p:ext uri="{BB962C8B-B14F-4D97-AF65-F5344CB8AC3E}">
        <p14:creationId xmlns:p14="http://schemas.microsoft.com/office/powerpoint/2010/main" val="1117946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8769AA-8EC4-4389-9CB6-76940FCC226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321826" y="3544309"/>
            <a:ext cx="4114800" cy="2743199"/>
          </a:xfrm>
          <a:prstGeom prst="rect">
            <a:avLst/>
          </a:prstGeom>
        </p:spPr>
      </p:pic>
      <p:sp>
        <p:nvSpPr>
          <p:cNvPr id="2" name="Title 1"/>
          <p:cNvSpPr>
            <a:spLocks noGrp="1"/>
          </p:cNvSpPr>
          <p:nvPr>
            <p:ph type="title"/>
          </p:nvPr>
        </p:nvSpPr>
        <p:spPr>
          <a:xfrm>
            <a:off x="295836" y="111685"/>
            <a:ext cx="10515600" cy="1325563"/>
          </a:xfrm>
        </p:spPr>
        <p:txBody>
          <a:bodyPr/>
          <a:lstStyle/>
          <a:p>
            <a:r>
              <a:rPr lang="en-US" b="1" dirty="0"/>
              <a:t>Leader Responsibilities: </a:t>
            </a:r>
            <a:r>
              <a:rPr lang="en-US" altLang="en-US" sz="4400" dirty="0"/>
              <a:t>Hikes with dogs:</a:t>
            </a:r>
            <a:endParaRPr lang="en-US" b="1" dirty="0"/>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
        <p:nvSpPr>
          <p:cNvPr id="9" name="Content Placeholder 2">
            <a:extLst>
              <a:ext uri="{FF2B5EF4-FFF2-40B4-BE49-F238E27FC236}">
                <a16:creationId xmlns:a16="http://schemas.microsoft.com/office/drawing/2014/main" id="{8001F3F8-F45B-426B-A06C-152B420E2D32}"/>
              </a:ext>
            </a:extLst>
          </p:cNvPr>
          <p:cNvSpPr txBox="1">
            <a:spLocks/>
          </p:cNvSpPr>
          <p:nvPr/>
        </p:nvSpPr>
        <p:spPr>
          <a:xfrm>
            <a:off x="0" y="1786703"/>
            <a:ext cx="11860696" cy="367319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lnSpc>
                <a:spcPct val="120000"/>
              </a:lnSpc>
              <a:spcBef>
                <a:spcPts val="300"/>
              </a:spcBef>
            </a:pPr>
            <a:r>
              <a:rPr lang="en-US" altLang="en-US" sz="2600" dirty="0"/>
              <a:t>Establish in advance as part of trip posting – don’t ‘spring’ it on the other participants after they’ve registered.</a:t>
            </a:r>
          </a:p>
          <a:p>
            <a:pPr lvl="1">
              <a:lnSpc>
                <a:spcPct val="120000"/>
              </a:lnSpc>
              <a:spcBef>
                <a:spcPts val="1200"/>
              </a:spcBef>
            </a:pPr>
            <a:r>
              <a:rPr lang="en-US" altLang="en-US" sz="2600" dirty="0"/>
              <a:t>Service animals must be allowed to accompany a participant, and you can’t ask for medical proof.  Communicate the situation to the other participants in advance so that they can opt out if they wish.</a:t>
            </a:r>
          </a:p>
          <a:p>
            <a:pPr lvl="1" algn="just">
              <a:lnSpc>
                <a:spcPct val="120000"/>
              </a:lnSpc>
              <a:spcBef>
                <a:spcPts val="1200"/>
              </a:spcBef>
            </a:pPr>
            <a:r>
              <a:rPr lang="en-US" altLang="en-US" sz="2600" dirty="0"/>
              <a:t>Follow posted trail rules!!  </a:t>
            </a:r>
          </a:p>
          <a:p>
            <a:pPr lvl="1" algn="just">
              <a:lnSpc>
                <a:spcPct val="120000"/>
              </a:lnSpc>
              <a:spcBef>
                <a:spcPts val="1200"/>
              </a:spcBef>
            </a:pPr>
            <a:r>
              <a:rPr lang="en-US" altLang="en-US" sz="2600" dirty="0"/>
              <a:t>Don’t bring dogs in active wildlife areas</a:t>
            </a:r>
          </a:p>
          <a:p>
            <a:pPr lvl="1" algn="just">
              <a:lnSpc>
                <a:spcPct val="120000"/>
              </a:lnSpc>
              <a:spcBef>
                <a:spcPts val="1200"/>
              </a:spcBef>
            </a:pPr>
            <a:r>
              <a:rPr lang="en-US" altLang="en-US" sz="2600" dirty="0"/>
              <a:t>Be sensitive to dogs in camps with other people</a:t>
            </a:r>
          </a:p>
          <a:p>
            <a:endParaRPr lang="en-US" dirty="0"/>
          </a:p>
        </p:txBody>
      </p:sp>
    </p:spTree>
    <p:extLst>
      <p:ext uri="{BB962C8B-B14F-4D97-AF65-F5344CB8AC3E}">
        <p14:creationId xmlns:p14="http://schemas.microsoft.com/office/powerpoint/2010/main" val="532748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C2FD8B-5A79-43FD-93CC-672CCC556E9A}"/>
              </a:ext>
            </a:extLst>
          </p:cNvPr>
          <p:cNvPicPr>
            <a:picLocks noChangeAspect="1"/>
          </p:cNvPicPr>
          <p:nvPr/>
        </p:nvPicPr>
        <p:blipFill>
          <a:blip r:embed="rId2"/>
          <a:stretch>
            <a:fillRect/>
          </a:stretch>
        </p:blipFill>
        <p:spPr>
          <a:xfrm>
            <a:off x="13252" y="0"/>
            <a:ext cx="12165496" cy="6858000"/>
          </a:xfrm>
          <a:prstGeom prst="rect">
            <a:avLst/>
          </a:prstGeom>
        </p:spPr>
      </p:pic>
      <p:sp>
        <p:nvSpPr>
          <p:cNvPr id="6" name="Title 5"/>
          <p:cNvSpPr>
            <a:spLocks noGrp="1"/>
          </p:cNvSpPr>
          <p:nvPr>
            <p:ph type="title"/>
          </p:nvPr>
        </p:nvSpPr>
        <p:spPr>
          <a:xfrm>
            <a:off x="831850" y="-56620"/>
            <a:ext cx="10515600" cy="2852737"/>
          </a:xfrm>
        </p:spPr>
        <p:txBody>
          <a:bodyPr/>
          <a:lstStyle/>
          <a:p>
            <a:r>
              <a:rPr lang="en-US" b="1" dirty="0">
                <a:solidFill>
                  <a:schemeClr val="bg1"/>
                </a:solidFill>
              </a:rPr>
              <a:t>Wrap-up - Next Steps</a:t>
            </a:r>
          </a:p>
        </p:txBody>
      </p:sp>
      <p:sp>
        <p:nvSpPr>
          <p:cNvPr id="7" name="Text Placeholder 6"/>
          <p:cNvSpPr>
            <a:spLocks noGrp="1"/>
          </p:cNvSpPr>
          <p:nvPr>
            <p:ph type="body" idx="1"/>
          </p:nvPr>
        </p:nvSpPr>
        <p:spPr/>
        <p:txBody>
          <a:bodyPr/>
          <a:lstStyle/>
          <a:p>
            <a:r>
              <a:rPr lang="en-US" b="1" dirty="0">
                <a:solidFill>
                  <a:schemeClr val="bg1"/>
                </a:solidFill>
              </a:rPr>
              <a:t>Foothills Hike, Urban Walk &amp; Backpack Leaders</a:t>
            </a:r>
          </a:p>
          <a:p>
            <a:endParaRPr lang="en-US" dirty="0">
              <a:solidFill>
                <a:schemeClr val="bg1"/>
              </a:solidFill>
            </a:endParaRPr>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1550731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333" y="546231"/>
            <a:ext cx="10515600" cy="1325563"/>
          </a:xfrm>
        </p:spPr>
        <p:txBody>
          <a:bodyPr/>
          <a:lstStyle/>
          <a:p>
            <a:r>
              <a:rPr lang="en-US" dirty="0"/>
              <a:t>Why Lead?</a:t>
            </a:r>
          </a:p>
        </p:txBody>
      </p:sp>
      <p:sp>
        <p:nvSpPr>
          <p:cNvPr id="3" name="Content Placeholder 2"/>
          <p:cNvSpPr>
            <a:spLocks noGrp="1"/>
          </p:cNvSpPr>
          <p:nvPr>
            <p:ph idx="1"/>
          </p:nvPr>
        </p:nvSpPr>
        <p:spPr>
          <a:xfrm>
            <a:off x="5584907" y="1841763"/>
            <a:ext cx="6327695" cy="4351338"/>
          </a:xfrm>
        </p:spPr>
        <p:txBody>
          <a:bodyPr>
            <a:normAutofit fontScale="92500" lnSpcReduction="20000"/>
          </a:bodyPr>
          <a:lstStyle/>
          <a:p>
            <a:pPr algn="just"/>
            <a:r>
              <a:rPr lang="en-US" dirty="0"/>
              <a:t>Choose the where, when and pace for trips</a:t>
            </a:r>
          </a:p>
          <a:p>
            <a:pPr algn="just"/>
            <a:r>
              <a:rPr lang="en-US" dirty="0"/>
              <a:t>Gain experience with group and people leadership that will carry over into other aspects of your life</a:t>
            </a:r>
          </a:p>
          <a:p>
            <a:pPr algn="just"/>
            <a:r>
              <a:rPr lang="en-US" dirty="0"/>
              <a:t>“Pay it forward” </a:t>
            </a:r>
          </a:p>
          <a:p>
            <a:pPr algn="just"/>
            <a:endParaRPr lang="en-US" dirty="0"/>
          </a:p>
          <a:p>
            <a:pPr marL="0" indent="0" algn="just">
              <a:buNone/>
            </a:pPr>
            <a:r>
              <a:rPr lang="en-US" sz="3200" b="1" i="1" dirty="0"/>
              <a:t>Above all, Leadership is a shift from a focus on individual success to a focus on group success.  </a:t>
            </a:r>
          </a:p>
          <a:p>
            <a:pPr algn="just">
              <a:buFont typeface="Wingdings" panose="05000000000000000000" pitchFamily="2" charset="2"/>
              <a:buChar char="Ø"/>
            </a:pPr>
            <a:r>
              <a:rPr lang="en-US" sz="3000" i="1" dirty="0"/>
              <a:t>Leaders should love helping people achieve their goals and learn new things. </a:t>
            </a:r>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pic>
        <p:nvPicPr>
          <p:cNvPr id="7" name="Picture 6">
            <a:extLst>
              <a:ext uri="{FF2B5EF4-FFF2-40B4-BE49-F238E27FC236}">
                <a16:creationId xmlns:a16="http://schemas.microsoft.com/office/drawing/2014/main" id="{DDAC5CEF-03D8-4779-8C64-DE2398CB92A7}"/>
              </a:ext>
            </a:extLst>
          </p:cNvPr>
          <p:cNvPicPr>
            <a:picLocks noChangeAspect="1"/>
          </p:cNvPicPr>
          <p:nvPr/>
        </p:nvPicPr>
        <p:blipFill rotWithShape="1">
          <a:blip r:embed="rId3"/>
          <a:srcRect l="14583" r="19861"/>
          <a:stretch/>
        </p:blipFill>
        <p:spPr>
          <a:xfrm>
            <a:off x="0" y="1032934"/>
            <a:ext cx="5398477" cy="4632168"/>
          </a:xfrm>
          <a:prstGeom prst="rect">
            <a:avLst/>
          </a:prstGeom>
        </p:spPr>
      </p:pic>
    </p:spTree>
    <p:extLst>
      <p:ext uri="{BB962C8B-B14F-4D97-AF65-F5344CB8AC3E}">
        <p14:creationId xmlns:p14="http://schemas.microsoft.com/office/powerpoint/2010/main" val="96771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9467" y="156338"/>
            <a:ext cx="10634133" cy="1325563"/>
          </a:xfrm>
        </p:spPr>
        <p:txBody>
          <a:bodyPr>
            <a:normAutofit/>
          </a:bodyPr>
          <a:lstStyle/>
          <a:p>
            <a:r>
              <a:rPr lang="en-US" sz="3600" b="1" dirty="0"/>
              <a:t>Steps to certify as a hike, urban walk or backpack leader for The Mountaineers</a:t>
            </a:r>
          </a:p>
        </p:txBody>
      </p:sp>
      <p:sp>
        <p:nvSpPr>
          <p:cNvPr id="4" name="Date Placeholder 3"/>
          <p:cNvSpPr>
            <a:spLocks noGrp="1"/>
          </p:cNvSpPr>
          <p:nvPr>
            <p:ph type="dt" sz="half" idx="10"/>
          </p:nvPr>
        </p:nvSpPr>
        <p:spPr/>
        <p:txBody>
          <a:bodyPr/>
          <a:lstStyle/>
          <a:p>
            <a:fld id="{A02D71C1-FD8B-804F-8396-721077DE4968}"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dirty="0"/>
              <a:t>Foothills Branch</a:t>
            </a:r>
          </a:p>
        </p:txBody>
      </p:sp>
      <p:sp>
        <p:nvSpPr>
          <p:cNvPr id="7" name="Content Placeholder 6"/>
          <p:cNvSpPr>
            <a:spLocks noGrp="1"/>
          </p:cNvSpPr>
          <p:nvPr>
            <p:ph idx="1"/>
          </p:nvPr>
        </p:nvSpPr>
        <p:spPr>
          <a:xfrm>
            <a:off x="389467" y="1654180"/>
            <a:ext cx="11413066" cy="5520267"/>
          </a:xfrm>
          <a:noFill/>
        </p:spPr>
        <p:txBody>
          <a:bodyPr>
            <a:normAutofit/>
          </a:bodyPr>
          <a:lstStyle/>
          <a:p>
            <a:pPr algn="just">
              <a:lnSpc>
                <a:spcPct val="120000"/>
              </a:lnSpc>
              <a:spcBef>
                <a:spcPts val="1200"/>
              </a:spcBef>
              <a:defRPr/>
            </a:pPr>
            <a:r>
              <a:rPr lang="en-US" altLang="en-US" sz="2400" dirty="0"/>
              <a:t>New Leader seminar.</a:t>
            </a:r>
          </a:p>
          <a:p>
            <a:pPr algn="just">
              <a:lnSpc>
                <a:spcPct val="120000"/>
              </a:lnSpc>
              <a:spcBef>
                <a:spcPts val="1200"/>
              </a:spcBef>
              <a:defRPr/>
            </a:pPr>
            <a:r>
              <a:rPr lang="en-US" altLang="en-US" sz="2400" dirty="0"/>
              <a:t>Recent experience on 2-3 Mountaineers hikes, urban walks or backpacks as a participant.  (Aspiring youth leaders should get this experience with a youth group.)</a:t>
            </a:r>
          </a:p>
          <a:p>
            <a:pPr algn="just">
              <a:lnSpc>
                <a:spcPct val="100000"/>
              </a:lnSpc>
              <a:spcBef>
                <a:spcPts val="1200"/>
              </a:spcBef>
              <a:defRPr/>
            </a:pPr>
            <a:r>
              <a:rPr lang="en-US" altLang="en-US" sz="2400" dirty="0"/>
              <a:t>First Aid, Safety and Navigation training:</a:t>
            </a:r>
          </a:p>
          <a:p>
            <a:pPr lvl="1" algn="just">
              <a:lnSpc>
                <a:spcPct val="100000"/>
              </a:lnSpc>
              <a:spcBef>
                <a:spcPts val="1800"/>
              </a:spcBef>
              <a:defRPr/>
            </a:pPr>
            <a:r>
              <a:rPr lang="en-US" altLang="en-US" sz="2000" b="1" i="1" u="sng" dirty="0"/>
              <a:t>To certify as an adult hike or backpack leader</a:t>
            </a:r>
            <a:r>
              <a:rPr lang="en-US" altLang="en-US" sz="2000" i="1" dirty="0"/>
              <a:t>, need Wilderness First Aid and Wilderness Navigation/Staying Found or equivalent. </a:t>
            </a:r>
          </a:p>
          <a:p>
            <a:pPr lvl="1" algn="just">
              <a:lnSpc>
                <a:spcPct val="100000"/>
              </a:lnSpc>
              <a:spcBef>
                <a:spcPts val="1800"/>
              </a:spcBef>
              <a:defRPr/>
            </a:pPr>
            <a:r>
              <a:rPr lang="en-US" altLang="en-US" sz="2000" b="1" i="1" u="sng" dirty="0"/>
              <a:t>To certify as an Urban Walk leader,</a:t>
            </a:r>
            <a:r>
              <a:rPr lang="en-US" altLang="en-US" sz="2000" i="1" dirty="0"/>
              <a:t> need at least </a:t>
            </a:r>
            <a:r>
              <a:rPr lang="en-US" sz="2000" i="1" dirty="0"/>
              <a:t>Red Cross First Aid/CPR and Map and Compass course or equivalent, plus completion of the Urban Walk Safety seminar (pedestrian safety).</a:t>
            </a:r>
          </a:p>
          <a:p>
            <a:pPr algn="just">
              <a:spcBef>
                <a:spcPts val="1200"/>
              </a:spcBef>
              <a:defRPr/>
            </a:pPr>
            <a:endParaRPr lang="en-US" altLang="en-US" sz="1800" dirty="0"/>
          </a:p>
          <a:p>
            <a:pPr algn="just">
              <a:spcBef>
                <a:spcPts val="1200"/>
              </a:spcBef>
              <a:defRPr/>
            </a:pPr>
            <a:endParaRPr lang="en-US" altLang="en-US" sz="1600" dirty="0"/>
          </a:p>
        </p:txBody>
      </p:sp>
    </p:spTree>
    <p:extLst>
      <p:ext uri="{BB962C8B-B14F-4D97-AF65-F5344CB8AC3E}">
        <p14:creationId xmlns:p14="http://schemas.microsoft.com/office/powerpoint/2010/main" val="2660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9467" y="167746"/>
            <a:ext cx="10634133" cy="1154617"/>
          </a:xfrm>
        </p:spPr>
        <p:txBody>
          <a:bodyPr>
            <a:normAutofit/>
          </a:bodyPr>
          <a:lstStyle/>
          <a:p>
            <a:r>
              <a:rPr lang="en-US" sz="3600" dirty="0"/>
              <a:t>Steps to certify as a hike, urban walk or backpack leader for The Mountaineers</a:t>
            </a:r>
          </a:p>
        </p:txBody>
      </p:sp>
      <p:sp>
        <p:nvSpPr>
          <p:cNvPr id="4" name="Date Placeholder 3"/>
          <p:cNvSpPr>
            <a:spLocks noGrp="1"/>
          </p:cNvSpPr>
          <p:nvPr>
            <p:ph type="dt" sz="half" idx="10"/>
          </p:nvPr>
        </p:nvSpPr>
        <p:spPr/>
        <p:txBody>
          <a:bodyPr/>
          <a:lstStyle/>
          <a:p>
            <a:fld id="{A02D71C1-FD8B-804F-8396-721077DE4968}"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dirty="0"/>
              <a:t>Foothills Branch</a:t>
            </a:r>
          </a:p>
        </p:txBody>
      </p:sp>
      <p:sp>
        <p:nvSpPr>
          <p:cNvPr id="7" name="Content Placeholder 6"/>
          <p:cNvSpPr>
            <a:spLocks noGrp="1"/>
          </p:cNvSpPr>
          <p:nvPr>
            <p:ph idx="1"/>
          </p:nvPr>
        </p:nvSpPr>
        <p:spPr>
          <a:xfrm>
            <a:off x="363937" y="1322363"/>
            <a:ext cx="11413066" cy="5133972"/>
          </a:xfrm>
          <a:noFill/>
        </p:spPr>
        <p:txBody>
          <a:bodyPr>
            <a:normAutofit fontScale="85000" lnSpcReduction="10000"/>
          </a:bodyPr>
          <a:lstStyle/>
          <a:p>
            <a:pPr algn="just">
              <a:spcBef>
                <a:spcPts val="1200"/>
              </a:spcBef>
              <a:defRPr/>
            </a:pPr>
            <a:endParaRPr lang="en-US" altLang="en-US" sz="1100" dirty="0"/>
          </a:p>
          <a:p>
            <a:pPr algn="just">
              <a:lnSpc>
                <a:spcPct val="120000"/>
              </a:lnSpc>
              <a:spcBef>
                <a:spcPts val="0"/>
              </a:spcBef>
              <a:defRPr/>
            </a:pPr>
            <a:r>
              <a:rPr lang="en-US" altLang="en-US" sz="2400" dirty="0"/>
              <a:t>Submit application (goes to the activity chair of the specified committee).</a:t>
            </a:r>
          </a:p>
          <a:p>
            <a:pPr lvl="1" algn="just">
              <a:lnSpc>
                <a:spcPct val="120000"/>
              </a:lnSpc>
              <a:spcBef>
                <a:spcPts val="0"/>
              </a:spcBef>
              <a:buFont typeface="Wingdings" panose="05000000000000000000" pitchFamily="2" charset="2"/>
              <a:buChar char="Ø"/>
              <a:defRPr/>
            </a:pPr>
            <a:r>
              <a:rPr lang="en-US" altLang="en-US" sz="2000" i="1" dirty="0"/>
              <a:t>You can lead for any Mountaineers branch, regardless of your ‘home branch’. </a:t>
            </a:r>
          </a:p>
          <a:p>
            <a:pPr algn="just">
              <a:lnSpc>
                <a:spcPct val="120000"/>
              </a:lnSpc>
              <a:spcBef>
                <a:spcPts val="1800"/>
              </a:spcBef>
              <a:defRPr/>
            </a:pPr>
            <a:r>
              <a:rPr lang="en-US" altLang="en-US" sz="2400" dirty="0"/>
              <a:t>Request provisional leader status from that committee – then organize, post and lead a Mountaineers hike or backpack with an experienced Mountaineers leader as a mentor.  </a:t>
            </a:r>
          </a:p>
          <a:p>
            <a:pPr algn="just">
              <a:lnSpc>
                <a:spcPct val="100000"/>
              </a:lnSpc>
              <a:spcBef>
                <a:spcPts val="1800"/>
              </a:spcBef>
              <a:defRPr/>
            </a:pPr>
            <a:r>
              <a:rPr lang="en-US" altLang="en-US" sz="2400" dirty="0"/>
              <a:t>The mentor will complete and submit a mentor evaluation form. With favorable evaluation, committee will grant you full leader standing &amp; badge.</a:t>
            </a:r>
          </a:p>
          <a:p>
            <a:pPr algn="just">
              <a:lnSpc>
                <a:spcPct val="100000"/>
              </a:lnSpc>
              <a:spcBef>
                <a:spcPts val="1800"/>
              </a:spcBef>
              <a:defRPr/>
            </a:pPr>
            <a:r>
              <a:rPr lang="en-US" altLang="en-US" sz="2400" dirty="0"/>
              <a:t>Progressions:</a:t>
            </a:r>
          </a:p>
          <a:p>
            <a:pPr lvl="1" algn="just">
              <a:lnSpc>
                <a:spcPct val="100000"/>
              </a:lnSpc>
              <a:spcBef>
                <a:spcPts val="1200"/>
              </a:spcBef>
              <a:defRPr/>
            </a:pPr>
            <a:r>
              <a:rPr lang="en-US" altLang="en-US" sz="2000" dirty="0"/>
              <a:t>Urban Walk leaders must gain the additional first aid and navigation training and lead a mentored backcountry hike before leading a backcountry hike.  </a:t>
            </a:r>
          </a:p>
          <a:p>
            <a:pPr lvl="1" algn="just">
              <a:lnSpc>
                <a:spcPct val="100000"/>
              </a:lnSpc>
              <a:spcBef>
                <a:spcPts val="1200"/>
              </a:spcBef>
              <a:defRPr/>
            </a:pPr>
            <a:r>
              <a:rPr lang="en-US" altLang="en-US" sz="2000" dirty="0"/>
              <a:t>Hike or backpack leaders who want to lead Urban Walks are encouraged to complete pedestrian safety training.</a:t>
            </a:r>
          </a:p>
          <a:p>
            <a:pPr lvl="1" algn="just">
              <a:lnSpc>
                <a:spcPct val="100000"/>
              </a:lnSpc>
              <a:spcBef>
                <a:spcPts val="1200"/>
              </a:spcBef>
              <a:defRPr/>
            </a:pPr>
            <a:r>
              <a:rPr lang="en-US" altLang="en-US" sz="2000" dirty="0"/>
              <a:t>Hike leaders must lead mentored backpack to certify as a backpack leader.</a:t>
            </a:r>
          </a:p>
          <a:p>
            <a:pPr lvl="1" algn="just">
              <a:lnSpc>
                <a:spcPct val="100000"/>
              </a:lnSpc>
              <a:spcBef>
                <a:spcPts val="1200"/>
              </a:spcBef>
              <a:defRPr/>
            </a:pPr>
            <a:r>
              <a:rPr lang="en-US" altLang="en-US" sz="2000" dirty="0"/>
              <a:t>Scramble or climb leaders still must complete the full certification process to become a hike or backpack leader.</a:t>
            </a:r>
          </a:p>
        </p:txBody>
      </p:sp>
    </p:spTree>
    <p:extLst>
      <p:ext uri="{BB962C8B-B14F-4D97-AF65-F5344CB8AC3E}">
        <p14:creationId xmlns:p14="http://schemas.microsoft.com/office/powerpoint/2010/main" val="164680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9467" y="167746"/>
            <a:ext cx="10964333" cy="1325563"/>
          </a:xfrm>
        </p:spPr>
        <p:txBody>
          <a:bodyPr/>
          <a:lstStyle/>
          <a:p>
            <a:r>
              <a:rPr lang="en-US" dirty="0"/>
              <a:t>Next Steps</a:t>
            </a:r>
          </a:p>
        </p:txBody>
      </p:sp>
      <p:sp>
        <p:nvSpPr>
          <p:cNvPr id="7" name="Content Placeholder 6"/>
          <p:cNvSpPr>
            <a:spLocks noGrp="1"/>
          </p:cNvSpPr>
          <p:nvPr>
            <p:ph idx="1"/>
          </p:nvPr>
        </p:nvSpPr>
        <p:spPr>
          <a:xfrm>
            <a:off x="389467" y="1320799"/>
            <a:ext cx="11413066" cy="5155142"/>
          </a:xfrm>
        </p:spPr>
        <p:txBody>
          <a:bodyPr>
            <a:normAutofit/>
          </a:bodyPr>
          <a:lstStyle/>
          <a:p>
            <a:pPr algn="just">
              <a:spcBef>
                <a:spcPts val="1200"/>
              </a:spcBef>
              <a:defRPr/>
            </a:pPr>
            <a:r>
              <a:rPr lang="en-US" altLang="en-US" sz="2400" dirty="0"/>
              <a:t>Review all the class reference materials</a:t>
            </a:r>
          </a:p>
          <a:p>
            <a:pPr algn="just">
              <a:spcBef>
                <a:spcPts val="1800"/>
              </a:spcBef>
              <a:defRPr/>
            </a:pPr>
            <a:r>
              <a:rPr lang="en-US" altLang="en-US" sz="2400" dirty="0"/>
              <a:t>Get enrolled for any pre-requisites you don’t already have</a:t>
            </a:r>
          </a:p>
          <a:p>
            <a:pPr algn="just">
              <a:spcBef>
                <a:spcPts val="1800"/>
              </a:spcBef>
              <a:defRPr/>
            </a:pPr>
            <a:r>
              <a:rPr lang="en-US" altLang="en-US" sz="2400" dirty="0"/>
              <a:t>Submit application form – I’ll send this to you after this class.  </a:t>
            </a:r>
          </a:p>
          <a:p>
            <a:pPr lvl="1" algn="just">
              <a:spcBef>
                <a:spcPts val="600"/>
              </a:spcBef>
              <a:buFont typeface="Wingdings" panose="05000000000000000000" pitchFamily="2" charset="2"/>
              <a:buChar char="Ø"/>
              <a:defRPr/>
            </a:pPr>
            <a:r>
              <a:rPr lang="en-US" altLang="en-US" sz="2000" i="1" dirty="0"/>
              <a:t>The committee will prompt you to complete any needed requirements, and to help you organize your mentored lead.</a:t>
            </a:r>
          </a:p>
          <a:p>
            <a:pPr algn="just">
              <a:spcBef>
                <a:spcPts val="1800"/>
              </a:spcBef>
              <a:defRPr/>
            </a:pPr>
            <a:r>
              <a:rPr lang="en-US" altLang="en-US" sz="2400" dirty="0"/>
              <a:t>Review instructions for posting an activity on the Mountaineers website and managing an activity roster – under “Volunteer” </a:t>
            </a:r>
            <a:r>
              <a:rPr lang="en-US" altLang="en-US" sz="2400" dirty="0">
                <a:sym typeface="Wingdings" panose="05000000000000000000" pitchFamily="2" charset="2"/>
              </a:rPr>
              <a:t></a:t>
            </a:r>
            <a:r>
              <a:rPr lang="en-US" altLang="en-US" sz="2400" dirty="0"/>
              <a:t> “Schedule and Manage”.  Great video training can be found there.</a:t>
            </a:r>
          </a:p>
        </p:txBody>
      </p:sp>
      <p:sp>
        <p:nvSpPr>
          <p:cNvPr id="4" name="Date Placeholder 3"/>
          <p:cNvSpPr>
            <a:spLocks noGrp="1"/>
          </p:cNvSpPr>
          <p:nvPr>
            <p:ph type="dt" sz="half" idx="10"/>
          </p:nvPr>
        </p:nvSpPr>
        <p:spPr/>
        <p:txBody>
          <a:bodyPr/>
          <a:lstStyle/>
          <a:p>
            <a:fld id="{A02D71C1-FD8B-804F-8396-721077DE4968}"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2963236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Shape 66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12192000" cy="686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Shape 667"/>
          <p:cNvSpPr>
            <a:spLocks noGrp="1"/>
          </p:cNvSpPr>
          <p:nvPr>
            <p:ph type="body" idx="1"/>
          </p:nvPr>
        </p:nvSpPr>
        <p:spPr>
          <a:xfrm>
            <a:off x="1981200" y="1600203"/>
            <a:ext cx="8229600" cy="4525963"/>
          </a:xfrm>
        </p:spPr>
        <p:txBody>
          <a:bodyPr vert="horz" lIns="91425" tIns="45700" rIns="91425" bIns="45700" rtlCol="0">
            <a:normAutofit/>
          </a:bodyPr>
          <a:lstStyle/>
          <a:p>
            <a:pPr marL="0" indent="0" algn="ctr">
              <a:spcBef>
                <a:spcPct val="0"/>
              </a:spcBef>
              <a:buClr>
                <a:srgbClr val="FFFFFF"/>
              </a:buClr>
              <a:buSzPct val="25000"/>
              <a:buNone/>
            </a:pPr>
            <a:r>
              <a:rPr lang="en-US" altLang="en-US" sz="5400" b="1">
                <a:solidFill>
                  <a:srgbClr val="FFFFFF"/>
                </a:solidFill>
                <a:latin typeface="Calibri" panose="020F0502020204030204" pitchFamily="34" charset="0"/>
                <a:cs typeface="Calibri" panose="020F0502020204030204" pitchFamily="34" charset="0"/>
                <a:sym typeface="Calibri" panose="020F0502020204030204" pitchFamily="34" charset="0"/>
              </a:rPr>
              <a:t>QUESTIONS?</a:t>
            </a:r>
          </a:p>
        </p:txBody>
      </p:sp>
    </p:spTree>
    <p:extLst>
      <p:ext uri="{BB962C8B-B14F-4D97-AF65-F5344CB8AC3E}">
        <p14:creationId xmlns:p14="http://schemas.microsoft.com/office/powerpoint/2010/main" val="1982853443"/>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599" y="656695"/>
            <a:ext cx="10515600" cy="1325563"/>
          </a:xfrm>
        </p:spPr>
        <p:txBody>
          <a:bodyPr/>
          <a:lstStyle/>
          <a:p>
            <a:r>
              <a:rPr lang="en-US" b="1" dirty="0"/>
              <a:t>Role of the Leader</a:t>
            </a:r>
          </a:p>
        </p:txBody>
      </p:sp>
      <p:sp>
        <p:nvSpPr>
          <p:cNvPr id="3" name="Content Placeholder 2"/>
          <p:cNvSpPr>
            <a:spLocks noGrp="1"/>
          </p:cNvSpPr>
          <p:nvPr>
            <p:ph idx="1"/>
          </p:nvPr>
        </p:nvSpPr>
        <p:spPr>
          <a:xfrm>
            <a:off x="482599" y="2056463"/>
            <a:ext cx="11510837" cy="4144842"/>
          </a:xfrm>
        </p:spPr>
        <p:txBody>
          <a:bodyPr>
            <a:normAutofit lnSpcReduction="10000"/>
          </a:bodyPr>
          <a:lstStyle/>
          <a:p>
            <a:r>
              <a:rPr lang="en-US" dirty="0"/>
              <a:t>Plan, organize, and execute activities</a:t>
            </a:r>
          </a:p>
          <a:p>
            <a:r>
              <a:rPr lang="en-US" dirty="0"/>
              <a:t>Ensure your participants are </a:t>
            </a:r>
            <a:r>
              <a:rPr lang="en-US" i="1" u="sng" dirty="0"/>
              <a:t>capable and prepared to succeed </a:t>
            </a:r>
            <a:r>
              <a:rPr lang="en-US" dirty="0"/>
              <a:t>on the </a:t>
            </a:r>
            <a:r>
              <a:rPr lang="en-US" i="1" u="sng" dirty="0"/>
              <a:t>posted itinerary</a:t>
            </a:r>
          </a:p>
          <a:p>
            <a:r>
              <a:rPr lang="en-US" u="sng" dirty="0"/>
              <a:t>Authority</a:t>
            </a:r>
            <a:r>
              <a:rPr lang="en-US" dirty="0"/>
              <a:t> and </a:t>
            </a:r>
            <a:r>
              <a:rPr lang="en-US" u="sng" dirty="0"/>
              <a:t>accountability</a:t>
            </a:r>
            <a:r>
              <a:rPr lang="en-US" dirty="0"/>
              <a:t> for the </a:t>
            </a:r>
            <a:r>
              <a:rPr lang="en-US" b="1" dirty="0"/>
              <a:t>SAFE RETURN </a:t>
            </a:r>
            <a:r>
              <a:rPr lang="en-US" dirty="0"/>
              <a:t>of your group to the trailhead. </a:t>
            </a:r>
          </a:p>
          <a:p>
            <a:r>
              <a:rPr lang="en-US" dirty="0"/>
              <a:t>Help everyone enjoy the trip and build their outdoor community </a:t>
            </a:r>
          </a:p>
          <a:p>
            <a:r>
              <a:rPr lang="en-US" dirty="0"/>
              <a:t>Teach and role-model courteous and “leave no trace” trail behavior</a:t>
            </a:r>
          </a:p>
          <a:p>
            <a:r>
              <a:rPr lang="en-US" dirty="0"/>
              <a:t>Leave your participants and others you meet on the trail feeling great about their experience.</a:t>
            </a:r>
          </a:p>
          <a:p>
            <a:endParaRPr lang="en-US" sz="700" u="sng" dirty="0"/>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pic>
        <p:nvPicPr>
          <p:cNvPr id="7" name="Picture 6">
            <a:extLst>
              <a:ext uri="{FF2B5EF4-FFF2-40B4-BE49-F238E27FC236}">
                <a16:creationId xmlns:a16="http://schemas.microsoft.com/office/drawing/2014/main" id="{ABBBA67B-6843-4911-B22B-585D7AC6139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6000"/>
                    </a14:imgEffect>
                  </a14:imgLayer>
                </a14:imgProps>
              </a:ext>
            </a:extLst>
          </a:blip>
          <a:stretch>
            <a:fillRect/>
          </a:stretch>
        </p:blipFill>
        <p:spPr>
          <a:xfrm>
            <a:off x="7994469" y="3"/>
            <a:ext cx="3998970" cy="2383324"/>
          </a:xfrm>
          <a:prstGeom prst="rect">
            <a:avLst/>
          </a:prstGeom>
        </p:spPr>
      </p:pic>
    </p:spTree>
    <p:extLst>
      <p:ext uri="{BB962C8B-B14F-4D97-AF65-F5344CB8AC3E}">
        <p14:creationId xmlns:p14="http://schemas.microsoft.com/office/powerpoint/2010/main" val="69433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812" y="279399"/>
            <a:ext cx="10515600" cy="803275"/>
          </a:xfrm>
        </p:spPr>
        <p:txBody>
          <a:bodyPr/>
          <a:lstStyle/>
          <a:p>
            <a:r>
              <a:rPr lang="en-US" b="1" dirty="0"/>
              <a:t>Requirements for Leaders</a:t>
            </a:r>
          </a:p>
        </p:txBody>
      </p:sp>
      <p:sp>
        <p:nvSpPr>
          <p:cNvPr id="3" name="Content Placeholder 2"/>
          <p:cNvSpPr>
            <a:spLocks noGrp="1"/>
          </p:cNvSpPr>
          <p:nvPr>
            <p:ph idx="1"/>
          </p:nvPr>
        </p:nvSpPr>
        <p:spPr>
          <a:xfrm>
            <a:off x="555812" y="1132421"/>
            <a:ext cx="11399121" cy="5257799"/>
          </a:xfrm>
        </p:spPr>
        <p:txBody>
          <a:bodyPr>
            <a:normAutofit fontScale="77500" lnSpcReduction="20000"/>
          </a:bodyPr>
          <a:lstStyle/>
          <a:p>
            <a:pPr>
              <a:lnSpc>
                <a:spcPct val="120000"/>
              </a:lnSpc>
            </a:pPr>
            <a:r>
              <a:rPr lang="en-US" sz="3300" dirty="0"/>
              <a:t>Current member, at least 18 years old</a:t>
            </a:r>
          </a:p>
          <a:p>
            <a:pPr>
              <a:lnSpc>
                <a:spcPct val="120000"/>
              </a:lnSpc>
            </a:pPr>
            <a:r>
              <a:rPr lang="en-US" sz="3300" dirty="0"/>
              <a:t>Caring, service-focused, respectful, empathetic, safety-oriented</a:t>
            </a:r>
          </a:p>
          <a:p>
            <a:pPr>
              <a:lnSpc>
                <a:spcPct val="120000"/>
              </a:lnSpc>
            </a:pPr>
            <a:r>
              <a:rPr lang="en-US" sz="3300" dirty="0"/>
              <a:t>Have participated in 3 Mountaineers hikes/urban walks/backpacks in the recent past</a:t>
            </a:r>
          </a:p>
          <a:p>
            <a:pPr>
              <a:lnSpc>
                <a:spcPct val="120000"/>
              </a:lnSpc>
            </a:pPr>
            <a:r>
              <a:rPr lang="en-US" sz="3300" dirty="0"/>
              <a:t>Must demonstrate </a:t>
            </a:r>
            <a:r>
              <a:rPr lang="en-US" sz="3300" u="sng" dirty="0"/>
              <a:t>working competence</a:t>
            </a:r>
            <a:r>
              <a:rPr lang="en-US" sz="3300" dirty="0"/>
              <a:t> in:</a:t>
            </a:r>
          </a:p>
          <a:p>
            <a:pPr lvl="1">
              <a:spcBef>
                <a:spcPts val="1200"/>
              </a:spcBef>
            </a:pPr>
            <a:r>
              <a:rPr lang="en-US" sz="2600" i="1" dirty="0"/>
              <a:t>Group Leadership: trip planning, group leadership and communication</a:t>
            </a:r>
          </a:p>
          <a:p>
            <a:pPr lvl="1">
              <a:spcBef>
                <a:spcPts val="1200"/>
              </a:spcBef>
            </a:pPr>
            <a:r>
              <a:rPr lang="en-US" sz="2600" i="1" dirty="0"/>
              <a:t>Technical Skills: Hiking and/or backpacking skills including gear, ten essentials, trail and camp skills appropriate for the activity</a:t>
            </a:r>
          </a:p>
          <a:p>
            <a:pPr lvl="1">
              <a:spcBef>
                <a:spcPts val="1200"/>
              </a:spcBef>
            </a:pPr>
            <a:r>
              <a:rPr lang="en-US" sz="2600" i="1" dirty="0"/>
              <a:t>Navigation: Route finding, use of maps, and tools to ‘stay found’</a:t>
            </a:r>
          </a:p>
          <a:p>
            <a:pPr lvl="1">
              <a:spcBef>
                <a:spcPts val="1200"/>
              </a:spcBef>
            </a:pPr>
            <a:r>
              <a:rPr lang="en-US" sz="2600" i="1" dirty="0"/>
              <a:t>Safety: Identify and mitigate or avoid common hazards</a:t>
            </a:r>
          </a:p>
          <a:p>
            <a:pPr lvl="1">
              <a:spcBef>
                <a:spcPts val="1200"/>
              </a:spcBef>
            </a:pPr>
            <a:r>
              <a:rPr lang="en-US" sz="2600" i="1" dirty="0"/>
              <a:t>First Aid and Emergency Preparedness: Ability to handle common on-trail first-aid and emergency situations</a:t>
            </a:r>
          </a:p>
          <a:p>
            <a:pPr lvl="1">
              <a:spcBef>
                <a:spcPts val="1200"/>
              </a:spcBef>
            </a:pPr>
            <a:r>
              <a:rPr lang="en-US" sz="2600" i="1" dirty="0"/>
              <a:t>Knowledge of Standards and Policies: Mountaineers and land management agencies</a:t>
            </a:r>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230147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074" y="144992"/>
            <a:ext cx="10804193" cy="1325563"/>
          </a:xfrm>
        </p:spPr>
        <p:txBody>
          <a:bodyPr/>
          <a:lstStyle/>
          <a:p>
            <a:r>
              <a:rPr lang="en-US" b="1" dirty="0"/>
              <a:t>Requirements for Leaders (2)</a:t>
            </a:r>
          </a:p>
        </p:txBody>
      </p:sp>
      <p:sp>
        <p:nvSpPr>
          <p:cNvPr id="3" name="Content Placeholder 2"/>
          <p:cNvSpPr>
            <a:spLocks noGrp="1"/>
          </p:cNvSpPr>
          <p:nvPr>
            <p:ph idx="1"/>
          </p:nvPr>
        </p:nvSpPr>
        <p:spPr>
          <a:xfrm>
            <a:off x="431073" y="1473200"/>
            <a:ext cx="11377749" cy="5239808"/>
          </a:xfrm>
        </p:spPr>
        <p:txBody>
          <a:bodyPr>
            <a:normAutofit/>
          </a:bodyPr>
          <a:lstStyle/>
          <a:p>
            <a:pPr marL="0" indent="0">
              <a:lnSpc>
                <a:spcPct val="110000"/>
              </a:lnSpc>
              <a:buNone/>
            </a:pPr>
            <a:r>
              <a:rPr lang="en-US" sz="3200" dirty="0"/>
              <a:t>Can show </a:t>
            </a:r>
            <a:r>
              <a:rPr lang="en-US" sz="3200" u="sng" dirty="0"/>
              <a:t>working competence</a:t>
            </a:r>
            <a:r>
              <a:rPr lang="en-US" sz="3200" dirty="0"/>
              <a:t> through:</a:t>
            </a:r>
          </a:p>
          <a:p>
            <a:pPr lvl="1">
              <a:lnSpc>
                <a:spcPct val="110000"/>
              </a:lnSpc>
            </a:pPr>
            <a:r>
              <a:rPr lang="en-US" sz="2000" dirty="0"/>
              <a:t>Application (required)</a:t>
            </a:r>
          </a:p>
          <a:p>
            <a:pPr lvl="1">
              <a:lnSpc>
                <a:spcPct val="110000"/>
              </a:lnSpc>
            </a:pPr>
            <a:r>
              <a:rPr lang="en-US" sz="2000" dirty="0"/>
              <a:t>Completion of this seminar and a mentored trip (required in most cases)</a:t>
            </a:r>
          </a:p>
          <a:p>
            <a:pPr lvl="1">
              <a:lnSpc>
                <a:spcPct val="110000"/>
              </a:lnSpc>
            </a:pPr>
            <a:r>
              <a:rPr lang="en-US" sz="2000" dirty="0"/>
              <a:t>Other Mountaineers leader badges or demonstrated leadership experience with other organizations</a:t>
            </a:r>
          </a:p>
          <a:p>
            <a:pPr lvl="1">
              <a:lnSpc>
                <a:spcPct val="110000"/>
              </a:lnSpc>
            </a:pPr>
            <a:r>
              <a:rPr lang="en-US" sz="2000" dirty="0"/>
              <a:t>Course completion/certifications </a:t>
            </a:r>
          </a:p>
          <a:p>
            <a:pPr lvl="2">
              <a:lnSpc>
                <a:spcPct val="110000"/>
              </a:lnSpc>
              <a:buFont typeface="Wingdings" panose="05000000000000000000" pitchFamily="2" charset="2"/>
              <a:buChar char="Ø"/>
            </a:pPr>
            <a:r>
              <a:rPr lang="en-US" sz="1800" dirty="0"/>
              <a:t>Wilderness First Aid and Off-Trail or On-Trail Navigation or equivalent are required for backcountry hike and backpack leaders</a:t>
            </a:r>
          </a:p>
          <a:p>
            <a:pPr lvl="2">
              <a:lnSpc>
                <a:spcPct val="110000"/>
              </a:lnSpc>
              <a:buFont typeface="Wingdings" panose="05000000000000000000" pitchFamily="2" charset="2"/>
              <a:buChar char="Ø"/>
            </a:pPr>
            <a:r>
              <a:rPr lang="en-US" sz="1800" dirty="0"/>
              <a:t>Red Cross First Aid/CPR and Map and Compass plus a pedestrian safety seminar are required for Urban Walk leaders</a:t>
            </a:r>
          </a:p>
          <a:p>
            <a:pPr marL="0" indent="0">
              <a:lnSpc>
                <a:spcPct val="110000"/>
              </a:lnSpc>
              <a:buNone/>
            </a:pPr>
            <a:r>
              <a:rPr lang="en-US" dirty="0"/>
              <a:t>More about next steps at the end of the seminar</a:t>
            </a:r>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154590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Legal Considerations</a:t>
            </a:r>
          </a:p>
        </p:txBody>
      </p:sp>
      <p:sp>
        <p:nvSpPr>
          <p:cNvPr id="3" name="Content Placeholder 2"/>
          <p:cNvSpPr>
            <a:spLocks noGrp="1"/>
          </p:cNvSpPr>
          <p:nvPr>
            <p:ph idx="1"/>
          </p:nvPr>
        </p:nvSpPr>
        <p:spPr>
          <a:xfrm>
            <a:off x="652182" y="2001837"/>
            <a:ext cx="11082618" cy="4351338"/>
          </a:xfrm>
        </p:spPr>
        <p:txBody>
          <a:bodyPr/>
          <a:lstStyle/>
          <a:p>
            <a:pPr algn="just"/>
            <a:r>
              <a:rPr lang="en-US" altLang="en-US" dirty="0"/>
              <a:t>Even as volunteers, we have a legal </a:t>
            </a:r>
            <a:r>
              <a:rPr lang="en-US" altLang="en-US" b="1" dirty="0"/>
              <a:t>DUTY OF CARE</a:t>
            </a:r>
            <a:r>
              <a:rPr lang="en-US" altLang="en-US" dirty="0"/>
              <a:t> to follow the </a:t>
            </a:r>
            <a:r>
              <a:rPr lang="en-US" altLang="en-US" b="1" dirty="0"/>
              <a:t>STANDARD OF PRACTICE </a:t>
            </a:r>
            <a:r>
              <a:rPr lang="en-US" altLang="en-US" dirty="0"/>
              <a:t>in our industry to keep participants safe and deliver what we promise.</a:t>
            </a:r>
          </a:p>
          <a:p>
            <a:pPr algn="just">
              <a:spcBef>
                <a:spcPts val="1800"/>
              </a:spcBef>
            </a:pPr>
            <a:r>
              <a:rPr lang="en-US" altLang="en-US" b="1" i="1" dirty="0"/>
              <a:t>Volunteers are protected from individual liability </a:t>
            </a:r>
            <a:r>
              <a:rPr lang="en-US" altLang="en-US" dirty="0"/>
              <a:t>by Federal and state statutes and Mountaineers insurance as long as they are not ‘grossly negligent’ – but the club CAN be sued based on your actions (or lack of)</a:t>
            </a:r>
          </a:p>
          <a:p>
            <a:pPr marL="0" indent="0" algn="just">
              <a:spcBef>
                <a:spcPts val="1800"/>
              </a:spcBef>
              <a:buNone/>
            </a:pPr>
            <a:r>
              <a:rPr lang="en-US" altLang="en-US" dirty="0"/>
              <a:t>SO…</a:t>
            </a:r>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979234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939" y="182564"/>
            <a:ext cx="10515600" cy="1325563"/>
          </a:xfrm>
        </p:spPr>
        <p:txBody>
          <a:bodyPr/>
          <a:lstStyle/>
          <a:p>
            <a:r>
              <a:rPr lang="en-US" b="1" dirty="0"/>
              <a:t>Managing Risk and Liability</a:t>
            </a:r>
          </a:p>
        </p:txBody>
      </p:sp>
      <p:sp>
        <p:nvSpPr>
          <p:cNvPr id="3" name="Content Placeholder 2"/>
          <p:cNvSpPr>
            <a:spLocks noGrp="1"/>
          </p:cNvSpPr>
          <p:nvPr>
            <p:ph idx="1"/>
          </p:nvPr>
        </p:nvSpPr>
        <p:spPr>
          <a:xfrm>
            <a:off x="437126" y="1508127"/>
            <a:ext cx="11317747" cy="5030787"/>
          </a:xfrm>
        </p:spPr>
        <p:txBody>
          <a:bodyPr>
            <a:normAutofit/>
          </a:bodyPr>
          <a:lstStyle/>
          <a:p>
            <a:pPr algn="just"/>
            <a:r>
              <a:rPr lang="en-US" altLang="en-US" dirty="0"/>
              <a:t>Don’t lead until you have the basic competencies to do so safely.</a:t>
            </a:r>
          </a:p>
          <a:p>
            <a:pPr algn="just">
              <a:spcBef>
                <a:spcPts val="1800"/>
              </a:spcBef>
            </a:pPr>
            <a:r>
              <a:rPr lang="en-US" altLang="en-US" dirty="0"/>
              <a:t>Communicate the hazards in writing to participants before the trip, at the trailhead,  and along the way.</a:t>
            </a:r>
          </a:p>
          <a:p>
            <a:pPr algn="just">
              <a:spcBef>
                <a:spcPts val="1800"/>
              </a:spcBef>
            </a:pPr>
            <a:r>
              <a:rPr lang="en-US" altLang="en-US" dirty="0"/>
              <a:t>Ensure that your participants are prepared, capable, and understand their responsibility to take care of themselves and others.</a:t>
            </a:r>
          </a:p>
          <a:p>
            <a:pPr algn="just">
              <a:spcBef>
                <a:spcPts val="1800"/>
              </a:spcBef>
            </a:pPr>
            <a:r>
              <a:rPr lang="en-US" altLang="en-US" dirty="0"/>
              <a:t>Follow the Mountaineers activity standards for the activity you’re leading.</a:t>
            </a:r>
          </a:p>
          <a:p>
            <a:pPr algn="just">
              <a:spcBef>
                <a:spcPts val="1800"/>
              </a:spcBef>
            </a:pPr>
            <a:r>
              <a:rPr lang="en-US" altLang="en-US" dirty="0"/>
              <a:t>Understand the ‘Seven Steps of Emergency Response’ and lead to the best of your ability in an emergency.  </a:t>
            </a:r>
          </a:p>
          <a:p>
            <a:pPr algn="just">
              <a:spcBef>
                <a:spcPts val="1800"/>
              </a:spcBef>
            </a:pPr>
            <a:r>
              <a:rPr lang="en-US" altLang="en-US" b="1" i="1" dirty="0"/>
              <a:t>Bring your participants home safely.</a:t>
            </a:r>
          </a:p>
          <a:p>
            <a:pPr algn="just"/>
            <a:endParaRPr lang="en-US" altLang="en-US" dirty="0"/>
          </a:p>
        </p:txBody>
      </p:sp>
      <p:sp>
        <p:nvSpPr>
          <p:cNvPr id="4" name="Date Placeholder 3"/>
          <p:cNvSpPr>
            <a:spLocks noGrp="1"/>
          </p:cNvSpPr>
          <p:nvPr>
            <p:ph type="dt" sz="half" idx="10"/>
          </p:nvPr>
        </p:nvSpPr>
        <p:spPr/>
        <p:txBody>
          <a:bodyPr/>
          <a:lstStyle/>
          <a:p>
            <a:fld id="{7B0148E6-E165-3D48-BE90-89D22E06E33E}" type="datetime2">
              <a:rPr lang="en-US" smtClean="0"/>
              <a:t>Monday, December 5, 2022</a:t>
            </a:fld>
            <a:endParaRPr lang="en-US"/>
          </a:p>
        </p:txBody>
      </p:sp>
      <p:sp>
        <p:nvSpPr>
          <p:cNvPr id="5" name="Footer Placeholder 4"/>
          <p:cNvSpPr>
            <a:spLocks noGrp="1"/>
          </p:cNvSpPr>
          <p:nvPr>
            <p:ph type="ftr" sz="quarter" idx="11"/>
          </p:nvPr>
        </p:nvSpPr>
        <p:spPr/>
        <p:txBody>
          <a:bodyPr/>
          <a:lstStyle/>
          <a:p>
            <a:r>
              <a:rPr lang="en-US"/>
              <a:t>Foothills Branch</a:t>
            </a:r>
          </a:p>
        </p:txBody>
      </p:sp>
    </p:spTree>
    <p:extLst>
      <p:ext uri="{BB962C8B-B14F-4D97-AF65-F5344CB8AC3E}">
        <p14:creationId xmlns:p14="http://schemas.microsoft.com/office/powerpoint/2010/main" val="9410497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26066</TotalTime>
  <Words>4772</Words>
  <Application>Microsoft Office PowerPoint</Application>
  <PresentationFormat>Widescreen</PresentationFormat>
  <Paragraphs>450</Paragraphs>
  <Slides>43</Slides>
  <Notes>21</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Benton Modern RE</vt:lpstr>
      <vt:lpstr>Calibri</vt:lpstr>
      <vt:lpstr>Calibri Light</vt:lpstr>
      <vt:lpstr>Wingdings</vt:lpstr>
      <vt:lpstr>Wingdings 2</vt:lpstr>
      <vt:lpstr>Office Theme</vt:lpstr>
      <vt:lpstr>New Hike-Urban Walk-Backpack Leader Workshop</vt:lpstr>
      <vt:lpstr>Objectives</vt:lpstr>
      <vt:lpstr>Leadership Roles and Expectations</vt:lpstr>
      <vt:lpstr>Why Lead?</vt:lpstr>
      <vt:lpstr>Role of the Leader</vt:lpstr>
      <vt:lpstr>Requirements for Leaders</vt:lpstr>
      <vt:lpstr>Requirements for Leaders (2)</vt:lpstr>
      <vt:lpstr>Legal Considerations</vt:lpstr>
      <vt:lpstr>Managing Risk and Liability</vt:lpstr>
      <vt:lpstr>Running a Trip</vt:lpstr>
      <vt:lpstr>Mountaineers Activity Definitions</vt:lpstr>
      <vt:lpstr>Mountaineers Activity Definitions</vt:lpstr>
      <vt:lpstr>Mountaineer’s Hike and Backpack Ratings</vt:lpstr>
      <vt:lpstr>Leader Checklists</vt:lpstr>
      <vt:lpstr>Mountaineers Covid-19 Policies and Guidelines for Outdoor Activities </vt:lpstr>
      <vt:lpstr>Before the trip:  Trip Planning </vt:lpstr>
      <vt:lpstr>Before the trip:  Screening Applicants</vt:lpstr>
      <vt:lpstr>Before the trip:  Screening Applicants</vt:lpstr>
      <vt:lpstr>Second Breakout Session - Screening Applicants 20 minutes</vt:lpstr>
      <vt:lpstr>Before the Trip: Ten Essentials</vt:lpstr>
      <vt:lpstr>At the Trailhead:  Begin Building a Cohesive Group</vt:lpstr>
      <vt:lpstr>Other key trailhead messages</vt:lpstr>
      <vt:lpstr>Splitting the Group</vt:lpstr>
      <vt:lpstr>During The Trip</vt:lpstr>
      <vt:lpstr>During The Trip (Cont’d)</vt:lpstr>
      <vt:lpstr>Making decisions in a group setting</vt:lpstr>
      <vt:lpstr>Dealing with a difficult participant and/or unacceptable behavior</vt:lpstr>
      <vt:lpstr>Dealing with a difficult participant and/or unacceptable behavior</vt:lpstr>
      <vt:lpstr>In Case of Emergency</vt:lpstr>
      <vt:lpstr>Reporting safety incidents on your trip</vt:lpstr>
      <vt:lpstr>Putting It Into Practice</vt:lpstr>
      <vt:lpstr>Leadership Scenarios</vt:lpstr>
      <vt:lpstr>Leadership Scenarios</vt:lpstr>
      <vt:lpstr>Wrapping Up </vt:lpstr>
      <vt:lpstr>Leader Responsibilities: Privacy</vt:lpstr>
      <vt:lpstr>Leader Responsibilities: Carpooling</vt:lpstr>
      <vt:lpstr>Leader Responsibilities:  Youth</vt:lpstr>
      <vt:lpstr>Leader Responsibilities: Hikes with dogs:</vt:lpstr>
      <vt:lpstr>Wrap-up - Next Steps</vt:lpstr>
      <vt:lpstr>Steps to certify as a hike, urban walk or backpack leader for The Mountaineers</vt:lpstr>
      <vt:lpstr>Steps to certify as a hike, urban walk or backpack leader for The Mountaineers</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Foothills Leadership</dc:title>
  <dc:creator>Richard Bell</dc:creator>
  <cp:lastModifiedBy>Cheryl Talbert</cp:lastModifiedBy>
  <cp:revision>174</cp:revision>
  <cp:lastPrinted>2022-12-05T19:41:55Z</cp:lastPrinted>
  <dcterms:created xsi:type="dcterms:W3CDTF">2017-09-19T23:47:41Z</dcterms:created>
  <dcterms:modified xsi:type="dcterms:W3CDTF">2022-12-06T18:02:57Z</dcterms:modified>
</cp:coreProperties>
</file>