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4" r:id="rId3"/>
    <p:sldId id="265" r:id="rId4"/>
    <p:sldId id="266" r:id="rId5"/>
    <p:sldId id="267" r:id="rId6"/>
    <p:sldId id="269" r:id="rId7"/>
    <p:sldId id="270" r:id="rId8"/>
    <p:sldId id="288" r:id="rId9"/>
    <p:sldId id="262" r:id="rId10"/>
    <p:sldId id="263" r:id="rId11"/>
    <p:sldId id="286" r:id="rId12"/>
    <p:sldId id="289" r:id="rId13"/>
    <p:sldId id="275" r:id="rId14"/>
    <p:sldId id="280" r:id="rId15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6" autoAdjust="0"/>
    <p:restoredTop sz="69177" autoAdjust="0"/>
  </p:normalViewPr>
  <p:slideViewPr>
    <p:cSldViewPr snapToGrid="0">
      <p:cViewPr varScale="1">
        <p:scale>
          <a:sx n="72" d="100"/>
          <a:sy n="72" d="100"/>
        </p:scale>
        <p:origin x="5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FC29-9947-4BF7-A0CB-82221275DE1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2386-0CBA-4FE2-9E20-9F39FC8B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4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4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9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E5AD-B48C-4BB9-86EA-426DA15201C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27F8-0E37-49FA-BAA7-E3CF5CC6D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A1AE-C3CE-4BFE-A067-8D45DC5FE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F86-1142-44C0-8E4D-5C12DDD72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371600"/>
            <a:ext cx="477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477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Tacoma Mountaineers Navigation</a:t>
            </a:r>
          </a:p>
        </p:txBody>
      </p:sp>
    </p:spTree>
    <p:extLst>
      <p:ext uri="{BB962C8B-B14F-4D97-AF65-F5344CB8AC3E}">
        <p14:creationId xmlns:p14="http://schemas.microsoft.com/office/powerpoint/2010/main" val="197278570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7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781-A80F-4246-8617-1F88CB5D2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0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12A-FD4C-470B-835E-2C4005AEE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AF34-7365-4A57-8C9A-C99108420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9D3-C8E6-479B-A4FE-9BE54B871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3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8E0-45FC-4CE5-9607-F8BCC9024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946-0F5B-4FC0-A728-34F084060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C083-062F-4A96-975A-640BECFE4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7" y="640080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numCol="1" spcCol="9144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E624-7E00-4A21-8EAB-6280E5A6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760720"/>
            <a:ext cx="7450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systems and UTM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earth is broken up into  pieces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Datum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371601"/>
            <a:ext cx="4704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 datum compute to different coordinates. This difference is called “datum shift</a:t>
            </a:r>
            <a:r>
              <a:rPr lang="en-US" dirty="0"/>
              <a:t>.” </a:t>
            </a:r>
            <a:r>
              <a:rPr lang="en-US" dirty="0" smtClean="0"/>
              <a:t>10T 0598428E 5187029N is shown in the two datum, about 215m </a:t>
            </a:r>
            <a:r>
              <a:rPr lang="en-US" dirty="0"/>
              <a:t>apart. 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FD6B2C54-909E-45A5-B83E-5DBE15EBC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60" y="1376999"/>
            <a:ext cx="5029200" cy="3829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4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UTM Coordinates for Camp Muir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60" y="1302215"/>
            <a:ext cx="5375344" cy="453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Draw horizontals above and below Muir on the UTM ticks. Draw verticals left and right </a:t>
            </a:r>
            <a:r>
              <a:rPr lang="en-US" sz="2400" dirty="0"/>
              <a:t>of </a:t>
            </a:r>
            <a:r>
              <a:rPr lang="en-US" sz="2400" dirty="0" smtClean="0"/>
              <a:t>Muir</a:t>
            </a:r>
            <a:r>
              <a:rPr lang="en-US" sz="2400" dirty="0"/>
              <a:t> on the UTM ticks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Work from the box corner below and to the left, or southwest, of Muir.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Estimate easting from 596000, say three-quarters? Call that 596750E.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Estimate northing from 5187000, say half? Call that 5187450N.</a:t>
            </a:r>
          </a:p>
          <a:p>
            <a:pPr marL="0" indent="0">
              <a:buNone/>
            </a:pPr>
            <a:r>
              <a:rPr lang="en-US" sz="2400" dirty="0" smtClean="0"/>
              <a:t>Muir’s </a:t>
            </a:r>
            <a:r>
              <a:rPr lang="en-US" sz="2400" dirty="0"/>
              <a:t>at </a:t>
            </a:r>
            <a:r>
              <a:rPr lang="en-US" sz="2400" dirty="0" smtClean="0"/>
              <a:t>10T 596750E 5187450N.</a:t>
            </a:r>
            <a:endParaRPr lang="en-US" sz="240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6290E472-E9DB-4937-969A-88A74C5E3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7339" y="5525973"/>
            <a:ext cx="65594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600" dirty="0">
                <a:solidFill>
                  <a:prstClr val="black"/>
                </a:solidFill>
              </a:rPr>
              <a:t>96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0304" y="5511108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600" dirty="0">
                <a:solidFill>
                  <a:prstClr val="black"/>
                </a:solidFill>
              </a:rPr>
              <a:t>97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7346" y="4722981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51</a:t>
            </a:r>
            <a:r>
              <a:rPr lang="en-US" sz="1600" dirty="0">
                <a:solidFill>
                  <a:prstClr val="black"/>
                </a:solidFill>
              </a:rPr>
              <a:t>87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0415" y="3039421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51</a:t>
            </a:r>
            <a:r>
              <a:rPr lang="en-US" sz="1600" dirty="0">
                <a:solidFill>
                  <a:prstClr val="black"/>
                </a:solidFill>
              </a:rPr>
              <a:t>88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63040"/>
            <a:ext cx="4084016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88153" y="4772326"/>
            <a:ext cx="2743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225313" y="4732751"/>
            <a:ext cx="1267692" cy="12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493005" y="4148871"/>
            <a:ext cx="0" cy="7606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52304" y="1615995"/>
            <a:ext cx="1777445" cy="328416"/>
          </a:xfrm>
          <a:custGeom>
            <a:avLst/>
            <a:gdLst>
              <a:gd name="connsiteX0" fmla="*/ 0 w 1766454"/>
              <a:gd name="connsiteY0" fmla="*/ 0 h 363682"/>
              <a:gd name="connsiteX1" fmla="*/ 1049482 w 1766454"/>
              <a:gd name="connsiteY1" fmla="*/ 62345 h 363682"/>
              <a:gd name="connsiteX2" fmla="*/ 1766454 w 1766454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454" h="363682">
                <a:moveTo>
                  <a:pt x="0" y="0"/>
                </a:moveTo>
                <a:cubicBezTo>
                  <a:pt x="377536" y="865"/>
                  <a:pt x="755073" y="1731"/>
                  <a:pt x="1049482" y="62345"/>
                </a:cubicBezTo>
                <a:cubicBezTo>
                  <a:pt x="1343891" y="122959"/>
                  <a:pt x="1555172" y="243320"/>
                  <a:pt x="1766454" y="363682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400799" y="1615995"/>
            <a:ext cx="1340427" cy="1574014"/>
          </a:xfrm>
          <a:custGeom>
            <a:avLst/>
            <a:gdLst>
              <a:gd name="connsiteX0" fmla="*/ 0 w 1766454"/>
              <a:gd name="connsiteY0" fmla="*/ 0 h 363682"/>
              <a:gd name="connsiteX1" fmla="*/ 1049482 w 1766454"/>
              <a:gd name="connsiteY1" fmla="*/ 62345 h 363682"/>
              <a:gd name="connsiteX2" fmla="*/ 1766454 w 1766454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6454" h="363682">
                <a:moveTo>
                  <a:pt x="0" y="0"/>
                </a:moveTo>
                <a:cubicBezTo>
                  <a:pt x="377536" y="865"/>
                  <a:pt x="755073" y="1731"/>
                  <a:pt x="1049482" y="62345"/>
                </a:cubicBezTo>
                <a:cubicBezTo>
                  <a:pt x="1343891" y="122959"/>
                  <a:pt x="1555172" y="243320"/>
                  <a:pt x="1766454" y="363682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817658" y="4844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18357" y="4359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61121" y="4279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6959" y="1313492"/>
            <a:ext cx="5147195" cy="26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What is the UTM for the “B” in Beehive?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From the SW corner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Estimate easting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Estimate northing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endParaRPr lang="en-US" sz="2800" kern="0" dirty="0" smtClean="0">
              <a:solidFill>
                <a:prstClr val="black"/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56026B62-3208-4E72-BD3B-CE54543B6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1417638"/>
            <a:ext cx="4084674" cy="41151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101364" y="297656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51</a:t>
            </a:r>
            <a:r>
              <a:rPr lang="en-US" sz="1600" dirty="0">
                <a:solidFill>
                  <a:prstClr val="black"/>
                </a:solidFill>
              </a:rPr>
              <a:t>88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01364" y="4656432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51</a:t>
            </a:r>
            <a:r>
              <a:rPr lang="en-US" sz="1600" dirty="0" smtClean="0">
                <a:solidFill>
                  <a:prstClr val="black"/>
                </a:solidFill>
              </a:rPr>
              <a:t>87</a:t>
            </a:r>
            <a:r>
              <a:rPr lang="en-US" sz="1000" dirty="0" smtClean="0">
                <a:solidFill>
                  <a:prstClr val="black"/>
                </a:solidFill>
              </a:rPr>
              <a:t>000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54439" y="5480840"/>
            <a:ext cx="65594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600" dirty="0">
                <a:solidFill>
                  <a:prstClr val="black"/>
                </a:solidFill>
              </a:rPr>
              <a:t>96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223618" y="5480840"/>
            <a:ext cx="65594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5</a:t>
            </a:r>
            <a:r>
              <a:rPr lang="en-US" sz="1600" dirty="0" smtClean="0">
                <a:solidFill>
                  <a:prstClr val="black"/>
                </a:solidFill>
              </a:rPr>
              <a:t>97</a:t>
            </a:r>
            <a:r>
              <a:rPr lang="en-US" sz="1000" dirty="0" smtClean="0">
                <a:solidFill>
                  <a:prstClr val="black"/>
                </a:solidFill>
              </a:rPr>
              <a:t>000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27400" y="4696007"/>
            <a:ext cx="2743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64560" y="4652381"/>
            <a:ext cx="584376" cy="5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448936" y="3571371"/>
            <a:ext cx="1128" cy="12617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56905" y="47685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5649" y="43246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4777" y="360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6959" y="4283049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10T 0596320E 5187800N</a:t>
            </a:r>
          </a:p>
        </p:txBody>
      </p:sp>
    </p:spTree>
    <p:extLst>
      <p:ext uri="{BB962C8B-B14F-4D97-AF65-F5344CB8AC3E}">
        <p14:creationId xmlns:p14="http://schemas.microsoft.com/office/powerpoint/2010/main" val="3510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6959" y="1313492"/>
            <a:ext cx="5147195" cy="451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Where is </a:t>
            </a:r>
            <a:r>
              <a:rPr lang="en-US" sz="2800" dirty="0"/>
              <a:t>10T 0596500E </a:t>
            </a:r>
            <a:r>
              <a:rPr lang="en-US" sz="2800" dirty="0" smtClean="0"/>
              <a:t>5187500N</a:t>
            </a:r>
            <a:r>
              <a:rPr lang="en-US" sz="2800" kern="0" dirty="0" smtClean="0">
                <a:solidFill>
                  <a:prstClr val="black"/>
                </a:solidFill>
              </a:rPr>
              <a:t>?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/>
              <a:t>From the SW corner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/>
              <a:t>Estimate easting halfway between </a:t>
            </a:r>
            <a:r>
              <a:rPr lang="en-US" sz="2000" kern="0" dirty="0" smtClean="0"/>
              <a:t>05</a:t>
            </a:r>
            <a:r>
              <a:rPr lang="en-US" sz="2800" kern="0" dirty="0" smtClean="0"/>
              <a:t>96 and </a:t>
            </a:r>
            <a:r>
              <a:rPr lang="en-US" sz="2000" kern="0" dirty="0" smtClean="0"/>
              <a:t>05</a:t>
            </a:r>
            <a:r>
              <a:rPr lang="en-US" sz="2800" kern="0" dirty="0" smtClean="0"/>
              <a:t>97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+mj-lt"/>
              <a:buAutoNum type="arabicPeriod"/>
              <a:defRPr/>
            </a:pPr>
            <a:r>
              <a:rPr lang="en-US" sz="2800" kern="0" dirty="0" smtClean="0"/>
              <a:t>Estimate northing halfway </a:t>
            </a:r>
            <a:r>
              <a:rPr lang="en-US" sz="2800" kern="0" dirty="0"/>
              <a:t>between </a:t>
            </a:r>
            <a:r>
              <a:rPr lang="en-US" sz="2000" kern="0" dirty="0" smtClean="0"/>
              <a:t>51</a:t>
            </a:r>
            <a:r>
              <a:rPr lang="en-US" sz="2800" kern="0" dirty="0" smtClean="0"/>
              <a:t>87 </a:t>
            </a:r>
            <a:r>
              <a:rPr lang="en-US" sz="2800" kern="0" dirty="0"/>
              <a:t>and </a:t>
            </a:r>
            <a:r>
              <a:rPr lang="en-US" sz="2000" kern="0" dirty="0" smtClean="0"/>
              <a:t>51</a:t>
            </a:r>
            <a:r>
              <a:rPr lang="en-US" sz="2800" kern="0" dirty="0" smtClean="0"/>
              <a:t>88</a:t>
            </a:r>
            <a:endParaRPr lang="en-US" sz="2800" kern="0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56026B62-3208-4E72-BD3B-CE54543B6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1417638"/>
            <a:ext cx="4084674" cy="41151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101364" y="297656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51</a:t>
            </a:r>
            <a:r>
              <a:rPr lang="en-US" sz="1600" dirty="0">
                <a:solidFill>
                  <a:prstClr val="black"/>
                </a:solidFill>
              </a:rPr>
              <a:t>88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01364" y="4656432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51</a:t>
            </a:r>
            <a:r>
              <a:rPr lang="en-US" sz="1600" dirty="0" smtClean="0">
                <a:solidFill>
                  <a:prstClr val="black"/>
                </a:solidFill>
              </a:rPr>
              <a:t>87</a:t>
            </a:r>
            <a:r>
              <a:rPr lang="en-US" sz="1000" dirty="0" smtClean="0">
                <a:solidFill>
                  <a:prstClr val="black"/>
                </a:solidFill>
              </a:rPr>
              <a:t>000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54439" y="5480840"/>
            <a:ext cx="65594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600" dirty="0">
                <a:solidFill>
                  <a:prstClr val="black"/>
                </a:solidFill>
              </a:rPr>
              <a:t>96</a:t>
            </a:r>
            <a:r>
              <a:rPr lang="en-US" sz="1000" dirty="0">
                <a:solidFill>
                  <a:prstClr val="black"/>
                </a:solidFill>
              </a:rPr>
              <a:t>000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223618" y="5480840"/>
            <a:ext cx="65594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5</a:t>
            </a:r>
            <a:r>
              <a:rPr lang="en-US" sz="1600" dirty="0" smtClean="0">
                <a:solidFill>
                  <a:prstClr val="black"/>
                </a:solidFill>
              </a:rPr>
              <a:t>97</a:t>
            </a:r>
            <a:r>
              <a:rPr lang="en-US" sz="1000" dirty="0" smtClean="0">
                <a:solidFill>
                  <a:prstClr val="black"/>
                </a:solidFill>
              </a:rPr>
              <a:t>000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40099" y="4708706"/>
            <a:ext cx="274320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902660" y="4656432"/>
            <a:ext cx="822960" cy="1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8741863" y="4010432"/>
            <a:ext cx="4564" cy="8229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56905" y="47685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16550" y="4326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711598" y="418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C046-59FE-401B-A80C-447D35549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595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way to identify and name any point on the earth.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There are several systems, but we care about two:</a:t>
            </a:r>
          </a:p>
          <a:p>
            <a:r>
              <a:rPr lang="en-US" sz="3200" dirty="0" smtClean="0"/>
              <a:t>Latitude and Longitude</a:t>
            </a:r>
          </a:p>
          <a:p>
            <a:r>
              <a:rPr lang="en-US" sz="3200" dirty="0" smtClean="0"/>
              <a:t>Universal Transverse Mercator or UTM</a:t>
            </a:r>
            <a:endParaRPr lang="en-US" sz="3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1BCBCF9B-CB04-4CCD-910F-9B782C6AA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/ Longitude</a:t>
            </a:r>
            <a:endParaRPr lang="en-US" dirty="0"/>
          </a:p>
        </p:txBody>
      </p:sp>
      <p:pic>
        <p:nvPicPr>
          <p:cNvPr id="4" name="Content Placeholder 3" descr="LatLon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981200" y="1371600"/>
            <a:ext cx="8229600" cy="4287622"/>
          </a:xfr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5638800" y="4696511"/>
            <a:ext cx="95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BACC6">
                    <a:lumMod val="10000"/>
                  </a:srgbClr>
                </a:solidFill>
              </a:rPr>
              <a:t>Parallels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172471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BACC6">
                    <a:lumMod val="10000"/>
                  </a:srgbClr>
                </a:solidFill>
              </a:rPr>
              <a:t>Meridians</a:t>
            </a:r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 bwMode="auto">
          <a:xfrm flipH="1" flipV="1">
            <a:off x="5181600" y="4467911"/>
            <a:ext cx="457200" cy="413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5" idx="1"/>
          </p:cNvCxnSpPr>
          <p:nvPr/>
        </p:nvCxnSpPr>
        <p:spPr bwMode="auto">
          <a:xfrm flipH="1" flipV="1">
            <a:off x="5410200" y="4163111"/>
            <a:ext cx="228600" cy="718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>
            <a:off x="6689832" y="1909377"/>
            <a:ext cx="853968" cy="10345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3"/>
          </p:cNvCxnSpPr>
          <p:nvPr/>
        </p:nvCxnSpPr>
        <p:spPr bwMode="auto">
          <a:xfrm>
            <a:off x="6689832" y="1909377"/>
            <a:ext cx="853968" cy="1567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BA19073C-673E-4656-9688-9CA80AA5C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/ 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80" y="1371601"/>
            <a:ext cx="9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Expressed in:</a:t>
            </a:r>
          </a:p>
          <a:p>
            <a:r>
              <a:rPr lang="en-US" dirty="0" smtClean="0"/>
              <a:t>Degrees °</a:t>
            </a:r>
          </a:p>
          <a:p>
            <a:r>
              <a:rPr lang="en-US" dirty="0" smtClean="0"/>
              <a:t>Minutes </a:t>
            </a:r>
            <a:r>
              <a:rPr lang="en-US" dirty="0"/>
              <a:t>'</a:t>
            </a:r>
            <a:r>
              <a:rPr lang="en-US" dirty="0" smtClean="0"/>
              <a:t> (60 minutes in a degree)</a:t>
            </a:r>
          </a:p>
          <a:p>
            <a:r>
              <a:rPr lang="en-US" dirty="0"/>
              <a:t>Seconds " </a:t>
            </a:r>
            <a:r>
              <a:rPr lang="en-US" dirty="0" smtClean="0"/>
              <a:t>(60 seconds in a minute)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Also sometimes shown as decimal degrees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46.75° </a:t>
            </a:r>
            <a:r>
              <a:rPr lang="en-US" dirty="0"/>
              <a:t>= 46°45'</a:t>
            </a:r>
            <a:endParaRPr lang="en-US" dirty="0" smtClean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D4F1A449-E16E-4A5F-BC56-7D6F4520B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/ Longitude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3A069ACB-F0EC-4284-84ED-8D0395BFD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0080" y="1371600"/>
            <a:ext cx="10972800" cy="6925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latitude and longitude on your map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89967" y="3644403"/>
            <a:ext cx="3755472" cy="1953121"/>
            <a:chOff x="980833" y="2032719"/>
            <a:chExt cx="3755472" cy="1953121"/>
          </a:xfrm>
        </p:grpSpPr>
        <p:grpSp>
          <p:nvGrpSpPr>
            <p:cNvPr id="17" name="Group 16"/>
            <p:cNvGrpSpPr/>
            <p:nvPr/>
          </p:nvGrpSpPr>
          <p:grpSpPr>
            <a:xfrm>
              <a:off x="1985275" y="2032719"/>
              <a:ext cx="2751030" cy="1953121"/>
              <a:chOff x="2155415" y="2357622"/>
              <a:chExt cx="2751030" cy="19531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415" y="2357622"/>
                <a:ext cx="2751030" cy="1812720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2470068" y="3348842"/>
                <a:ext cx="2149433" cy="9619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80833" y="3016480"/>
              <a:ext cx="10044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SW</a:t>
              </a:r>
            </a:p>
            <a:p>
              <a:pPr algn="r"/>
              <a:r>
                <a:rPr lang="en-US" sz="2400" dirty="0" smtClean="0"/>
                <a:t>corner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02455" y="3993003"/>
            <a:ext cx="3170345" cy="1464120"/>
            <a:chOff x="4053811" y="3903827"/>
            <a:chExt cx="3170345" cy="1464120"/>
          </a:xfrm>
        </p:grpSpPr>
        <p:grpSp>
          <p:nvGrpSpPr>
            <p:cNvPr id="22" name="Group 21"/>
            <p:cNvGrpSpPr/>
            <p:nvPr/>
          </p:nvGrpSpPr>
          <p:grpSpPr>
            <a:xfrm>
              <a:off x="4967844" y="3903827"/>
              <a:ext cx="2256312" cy="1464120"/>
              <a:chOff x="7564582" y="2357622"/>
              <a:chExt cx="2256312" cy="14641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28140" r="16916"/>
              <a:stretch/>
            </p:blipFill>
            <p:spPr>
              <a:xfrm>
                <a:off x="7564582" y="2357622"/>
                <a:ext cx="2256312" cy="1464120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>
              <a:xfrm>
                <a:off x="8098971" y="2755075"/>
                <a:ext cx="1353787" cy="76892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053811" y="4362322"/>
              <a:ext cx="9140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South</a:t>
              </a:r>
            </a:p>
            <a:p>
              <a:pPr algn="r"/>
              <a:r>
                <a:rPr lang="en-US" sz="2400" dirty="0" smtClean="0"/>
                <a:t>edge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" y="2066148"/>
            <a:ext cx="3970468" cy="1882440"/>
            <a:chOff x="6866497" y="2021387"/>
            <a:chExt cx="3970468" cy="1882440"/>
          </a:xfrm>
        </p:grpSpPr>
        <p:grpSp>
          <p:nvGrpSpPr>
            <p:cNvPr id="21" name="Group 20"/>
            <p:cNvGrpSpPr/>
            <p:nvPr/>
          </p:nvGrpSpPr>
          <p:grpSpPr>
            <a:xfrm>
              <a:off x="7687235" y="2021387"/>
              <a:ext cx="3149730" cy="1882440"/>
              <a:chOff x="6408989" y="4207780"/>
              <a:chExt cx="3149730" cy="188244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8989" y="4207780"/>
                <a:ext cx="3149730" cy="1882440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6757060" y="4761726"/>
                <a:ext cx="1341911" cy="689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866497" y="2547108"/>
              <a:ext cx="8207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West</a:t>
              </a:r>
            </a:p>
            <a:p>
              <a:pPr algn="r"/>
              <a:r>
                <a:rPr lang="en-US" sz="2400" dirty="0" smtClean="0"/>
                <a:t>edge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78835" y="2133621"/>
            <a:ext cx="541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that only the corners show degrees. </a:t>
            </a:r>
          </a:p>
          <a:p>
            <a:r>
              <a:rPr lang="en-US" sz="2400" dirty="0" smtClean="0"/>
              <a:t>The edges show minutes and seconds.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3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Transverse Mercator (UTM)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CE25C555-3740-4973-BC10-7266573FF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54480" y="1371600"/>
            <a:ext cx="9144000" cy="4572000"/>
            <a:chOff x="2642638" y="1523048"/>
            <a:chExt cx="9144000" cy="4572000"/>
          </a:xfrm>
        </p:grpSpPr>
        <p:pic>
          <p:nvPicPr>
            <p:cNvPr id="423938" name="Picture 2" descr="http://upload.wikimedia.org/wikipedia/commons/e/ed/Utm-zone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42638" y="1523048"/>
              <a:ext cx="9144000" cy="4572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005263" y="2571750"/>
              <a:ext cx="185737" cy="2428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Transverse Mercator (UTM)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1"/>
            <a:ext cx="9489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Expressed in:</a:t>
            </a:r>
          </a:p>
          <a:p>
            <a:r>
              <a:rPr lang="en-US" dirty="0" smtClean="0"/>
              <a:t>Zone (a rectangle, e.g. 10T contains Olympia)</a:t>
            </a:r>
          </a:p>
          <a:p>
            <a:r>
              <a:rPr lang="en-US" dirty="0" smtClean="0"/>
              <a:t>Easting (meters, increases toward the east or right)</a:t>
            </a:r>
          </a:p>
          <a:p>
            <a:r>
              <a:rPr lang="en-US" dirty="0" smtClean="0"/>
              <a:t>Northing (meters, increase toward the north or up)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Lacey Comm. Center is </a:t>
            </a:r>
            <a:r>
              <a:rPr lang="en-US" dirty="0" smtClean="0"/>
              <a:t>at </a:t>
            </a:r>
            <a:r>
              <a:rPr lang="en-US" dirty="0"/>
              <a:t>10T 0515678E 5209579N</a:t>
            </a:r>
            <a:endParaRPr lang="en-US" dirty="0"/>
          </a:p>
          <a:p>
            <a:pPr marL="400050" lvl="1" indent="0">
              <a:buNone/>
            </a:pPr>
            <a:r>
              <a:rPr lang="en-US" sz="3200" dirty="0"/>
              <a:t>Or zone 10T, </a:t>
            </a:r>
            <a:r>
              <a:rPr lang="en-US" sz="3200" dirty="0" smtClean="0"/>
              <a:t>0515678 east </a:t>
            </a:r>
            <a:r>
              <a:rPr lang="en-US" sz="3200" dirty="0"/>
              <a:t>by </a:t>
            </a:r>
            <a:r>
              <a:rPr lang="en-US" sz="3200" dirty="0" smtClean="0"/>
              <a:t>5209579 north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5137BBC2-AE97-45C8-BFAC-1EBB1052F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Transverse Mercator (UTM)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71601"/>
            <a:ext cx="10972800" cy="6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UTM on your map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5137BBC2-AE97-45C8-BFAC-1EBB1052F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0880" y="2207530"/>
            <a:ext cx="8302876" cy="1311489"/>
            <a:chOff x="690880" y="2207530"/>
            <a:chExt cx="8302876" cy="1311489"/>
          </a:xfrm>
        </p:grpSpPr>
        <p:grpSp>
          <p:nvGrpSpPr>
            <p:cNvPr id="20" name="Group 19"/>
            <p:cNvGrpSpPr/>
            <p:nvPr/>
          </p:nvGrpSpPr>
          <p:grpSpPr>
            <a:xfrm>
              <a:off x="690880" y="2207530"/>
              <a:ext cx="8302876" cy="1311489"/>
              <a:chOff x="690880" y="2093620"/>
              <a:chExt cx="8302876" cy="131148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90880" y="2093620"/>
                <a:ext cx="3907260" cy="1311489"/>
                <a:chOff x="3723735" y="2764911"/>
                <a:chExt cx="3907260" cy="1311489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1005" y="2781600"/>
                  <a:ext cx="3069990" cy="129480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723735" y="2764911"/>
                  <a:ext cx="82073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2400" dirty="0" smtClean="0"/>
                    <a:t>West</a:t>
                  </a:r>
                </a:p>
                <a:p>
                  <a:pPr algn="r"/>
                  <a:r>
                    <a:rPr lang="en-US" sz="2400" dirty="0" smtClean="0"/>
                    <a:t>edge</a:t>
                  </a:r>
                  <a:endParaRPr lang="en-US" sz="2400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614672" y="2116039"/>
                <a:ext cx="4379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51</a:t>
                </a:r>
                <a:r>
                  <a:rPr lang="en-US" sz="2400" dirty="0" smtClean="0"/>
                  <a:t>79 = 5179000 northing (meters)</a:t>
                </a:r>
                <a:endParaRPr lang="en-US" sz="2400" dirty="0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1860331" y="2417379"/>
              <a:ext cx="819807" cy="504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76860" y="3881424"/>
            <a:ext cx="6365967" cy="1135440"/>
            <a:chOff x="1576860" y="3881424"/>
            <a:chExt cx="6365967" cy="1135440"/>
          </a:xfrm>
        </p:grpSpPr>
        <p:grpSp>
          <p:nvGrpSpPr>
            <p:cNvPr id="22" name="Group 21"/>
            <p:cNvGrpSpPr/>
            <p:nvPr/>
          </p:nvGrpSpPr>
          <p:grpSpPr>
            <a:xfrm>
              <a:off x="1576860" y="3881424"/>
              <a:ext cx="6365967" cy="1135440"/>
              <a:chOff x="1576860" y="3767514"/>
              <a:chExt cx="6365967" cy="113544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76860" y="3767514"/>
                <a:ext cx="3037812" cy="1135440"/>
                <a:chOff x="367158" y="2476757"/>
                <a:chExt cx="3037812" cy="113544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1600" y="2476757"/>
                  <a:ext cx="2033370" cy="113544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67158" y="2628978"/>
                  <a:ext cx="10044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2400" dirty="0" smtClean="0"/>
                    <a:t>SW</a:t>
                  </a:r>
                </a:p>
                <a:p>
                  <a:pPr algn="r"/>
                  <a:r>
                    <a:rPr lang="en-US" sz="2400" dirty="0" smtClean="0"/>
                    <a:t>corner</a:t>
                  </a:r>
                  <a:endParaRPr lang="en-US" sz="2400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4614672" y="3767514"/>
                <a:ext cx="33281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51</a:t>
                </a:r>
                <a:r>
                  <a:rPr lang="en-US" sz="2400" dirty="0" smtClean="0"/>
                  <a:t>78</a:t>
                </a:r>
                <a:r>
                  <a:rPr lang="en-US" dirty="0" smtClean="0"/>
                  <a:t> </a:t>
                </a:r>
                <a:r>
                  <a:rPr lang="en-US" sz="2400" dirty="0" smtClean="0"/>
                  <a:t>= 5178000 northing</a:t>
                </a:r>
                <a:endParaRPr lang="en-US" sz="2400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337848" y="4196894"/>
              <a:ext cx="819807" cy="504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36672" y="3088257"/>
            <a:ext cx="3201352" cy="1776385"/>
            <a:chOff x="8036672" y="3088257"/>
            <a:chExt cx="3201352" cy="1776385"/>
          </a:xfrm>
        </p:grpSpPr>
        <p:grpSp>
          <p:nvGrpSpPr>
            <p:cNvPr id="23" name="Group 22"/>
            <p:cNvGrpSpPr/>
            <p:nvPr/>
          </p:nvGrpSpPr>
          <p:grpSpPr>
            <a:xfrm>
              <a:off x="8036672" y="3088257"/>
              <a:ext cx="3201352" cy="1776385"/>
              <a:chOff x="7927027" y="3223920"/>
              <a:chExt cx="3201352" cy="177638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927027" y="3223920"/>
                <a:ext cx="2588573" cy="1314720"/>
                <a:chOff x="5721817" y="4540549"/>
                <a:chExt cx="2588573" cy="13147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5850" y="4540549"/>
                  <a:ext cx="1674540" cy="131472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721817" y="4540549"/>
                  <a:ext cx="91403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2400" dirty="0" smtClean="0"/>
                    <a:t>South</a:t>
                  </a:r>
                </a:p>
                <a:p>
                  <a:pPr algn="r"/>
                  <a:r>
                    <a:rPr lang="en-US" sz="2400" dirty="0" smtClean="0"/>
                    <a:t>edge</a:t>
                  </a:r>
                  <a:endParaRPr lang="en-US" sz="2400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8092227" y="4538640"/>
                <a:ext cx="3036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r>
                  <a:rPr lang="en-US" sz="2400" dirty="0" smtClean="0"/>
                  <a:t>96</a:t>
                </a:r>
                <a:r>
                  <a:rPr lang="en-US" dirty="0" smtClean="0"/>
                  <a:t> </a:t>
                </a:r>
                <a:r>
                  <a:rPr lang="en-US" sz="2400" dirty="0" smtClean="0"/>
                  <a:t>= 0596000 easting</a:t>
                </a:r>
                <a:endParaRPr lang="en-US" sz="2400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9310044" y="3436815"/>
              <a:ext cx="819807" cy="504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6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Datum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3716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Map datum is a model </a:t>
            </a:r>
            <a:r>
              <a:rPr lang="en-US" dirty="0"/>
              <a:t>of the shape of the earth for computing </a:t>
            </a:r>
            <a:r>
              <a:rPr lang="en-US" dirty="0" smtClean="0"/>
              <a:t>positions. Two common datum are:</a:t>
            </a:r>
          </a:p>
          <a:p>
            <a:r>
              <a:rPr lang="en-US" dirty="0" smtClean="0"/>
              <a:t>WGS84</a:t>
            </a:r>
          </a:p>
          <a:p>
            <a:r>
              <a:rPr lang="en-US" dirty="0" smtClean="0"/>
              <a:t>NAD27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Know your datum! 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00800"/>
            <a:ext cx="914400" cy="274320"/>
          </a:xfrm>
        </p:spPr>
        <p:txBody>
          <a:bodyPr/>
          <a:lstStyle/>
          <a:p>
            <a:pPr algn="r"/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18288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00800"/>
            <a:ext cx="457200" cy="274320"/>
          </a:xfrm>
        </p:spPr>
        <p:txBody>
          <a:bodyPr/>
          <a:lstStyle/>
          <a:p>
            <a:fld id="{9D2E591B-770C-4D14-A584-E1B760A8C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7919" y="4348480"/>
            <a:ext cx="7336081" cy="1282074"/>
            <a:chOff x="3077919" y="4348480"/>
            <a:chExt cx="7336081" cy="12820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7919" y="4425394"/>
              <a:ext cx="7336081" cy="120516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6654800" y="4348480"/>
              <a:ext cx="1219200" cy="4876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2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yMountaineersNavig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491</Words>
  <Application>Microsoft Office PowerPoint</Application>
  <PresentationFormat>Widescreen</PresentationFormat>
  <Paragraphs>144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OlyMountaineersNavigationTemplate</vt:lpstr>
      <vt:lpstr>Coordinate systems and UTM</vt:lpstr>
      <vt:lpstr>Coordinate System</vt:lpstr>
      <vt:lpstr>Latitude / Longitude</vt:lpstr>
      <vt:lpstr>Latitude / Longitude</vt:lpstr>
      <vt:lpstr>Latitude / Longitude</vt:lpstr>
      <vt:lpstr>Universal Transverse Mercator (UTM)</vt:lpstr>
      <vt:lpstr>Universal Transverse Mercator (UTM)</vt:lpstr>
      <vt:lpstr>Universal Transverse Mercator (UTM)</vt:lpstr>
      <vt:lpstr>Map Datum</vt:lpstr>
      <vt:lpstr>Datum Shift</vt:lpstr>
      <vt:lpstr>UTM Coordinates for Camp Muir</vt:lpstr>
      <vt:lpstr>Your Turn!</vt:lpstr>
      <vt:lpstr>One More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Tonight’s Schedule</dc:title>
  <dc:creator>Mike Kretzler</dc:creator>
  <cp:lastModifiedBy>Mike Kretzler</cp:lastModifiedBy>
  <cp:revision>49</cp:revision>
  <cp:lastPrinted>2015-04-16T02:51:56Z</cp:lastPrinted>
  <dcterms:created xsi:type="dcterms:W3CDTF">2014-03-25T04:10:49Z</dcterms:created>
  <dcterms:modified xsi:type="dcterms:W3CDTF">2019-03-30T22:05:45Z</dcterms:modified>
</cp:coreProperties>
</file>