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7" r:id="rId2"/>
    <p:sldId id="256" r:id="rId3"/>
    <p:sldId id="277" r:id="rId4"/>
    <p:sldId id="262" r:id="rId5"/>
    <p:sldId id="263" r:id="rId6"/>
    <p:sldId id="264" r:id="rId7"/>
    <p:sldId id="269" r:id="rId8"/>
    <p:sldId id="265" r:id="rId9"/>
    <p:sldId id="266" r:id="rId10"/>
    <p:sldId id="274" r:id="rId11"/>
    <p:sldId id="268" r:id="rId12"/>
    <p:sldId id="273" r:id="rId13"/>
    <p:sldId id="267" r:id="rId14"/>
    <p:sldId id="272" r:id="rId15"/>
    <p:sldId id="276" r:id="rId16"/>
    <p:sldId id="270" r:id="rId17"/>
    <p:sldId id="275"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60CE8-59F6-4B0E-BE09-ACC9B4F9A112}"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4C06C-6B3B-4BA0-B3CA-807281A88704}" type="slidenum">
              <a:rPr lang="en-US" smtClean="0"/>
              <a:t>‹#›</a:t>
            </a:fld>
            <a:endParaRPr lang="en-US"/>
          </a:p>
        </p:txBody>
      </p:sp>
    </p:spTree>
    <p:extLst>
      <p:ext uri="{BB962C8B-B14F-4D97-AF65-F5344CB8AC3E}">
        <p14:creationId xmlns:p14="http://schemas.microsoft.com/office/powerpoint/2010/main" val="31116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well discuss, kayaks, </a:t>
            </a:r>
            <a:r>
              <a:rPr lang="en-US" dirty="0" err="1"/>
              <a:t>sprayskirts</a:t>
            </a:r>
            <a:r>
              <a:rPr lang="en-US" dirty="0"/>
              <a:t>, PFDs, paddles, bilge pumps, paddle floats. We will go over their use and what to look for in them. </a:t>
            </a:r>
          </a:p>
        </p:txBody>
      </p:sp>
      <p:sp>
        <p:nvSpPr>
          <p:cNvPr id="4" name="Slide Number Placeholder 3"/>
          <p:cNvSpPr>
            <a:spLocks noGrp="1"/>
          </p:cNvSpPr>
          <p:nvPr>
            <p:ph type="sldNum" sz="quarter" idx="10"/>
          </p:nvPr>
        </p:nvSpPr>
        <p:spPr/>
        <p:txBody>
          <a:bodyPr/>
          <a:lstStyle/>
          <a:p>
            <a:fld id="{8A84C06C-6B3B-4BA0-B3CA-807281A88704}" type="slidenum">
              <a:rPr lang="en-US" smtClean="0"/>
              <a:t>1</a:t>
            </a:fld>
            <a:endParaRPr lang="en-US"/>
          </a:p>
        </p:txBody>
      </p:sp>
    </p:spTree>
    <p:extLst>
      <p:ext uri="{BB962C8B-B14F-4D97-AF65-F5344CB8AC3E}">
        <p14:creationId xmlns:p14="http://schemas.microsoft.com/office/powerpoint/2010/main" val="381812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starting in this sport it is easy to get overwhelmed by the amount and price of gear. Remember, you will use this gear over several years and the initial investment will pay off over time. </a:t>
            </a:r>
          </a:p>
        </p:txBody>
      </p:sp>
      <p:sp>
        <p:nvSpPr>
          <p:cNvPr id="4" name="Slide Number Placeholder 3"/>
          <p:cNvSpPr>
            <a:spLocks noGrp="1"/>
          </p:cNvSpPr>
          <p:nvPr>
            <p:ph type="sldNum" sz="quarter" idx="10"/>
          </p:nvPr>
        </p:nvSpPr>
        <p:spPr/>
        <p:txBody>
          <a:bodyPr/>
          <a:lstStyle/>
          <a:p>
            <a:fld id="{8A84C06C-6B3B-4BA0-B3CA-807281A88704}" type="slidenum">
              <a:rPr lang="en-US" smtClean="0"/>
              <a:t>2</a:t>
            </a:fld>
            <a:endParaRPr lang="en-US"/>
          </a:p>
        </p:txBody>
      </p:sp>
    </p:spTree>
    <p:extLst>
      <p:ext uri="{BB962C8B-B14F-4D97-AF65-F5344CB8AC3E}">
        <p14:creationId xmlns:p14="http://schemas.microsoft.com/office/powerpoint/2010/main" val="218662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paddle float is used to act as a stabilizing outrigger when mounted on the blade of a paddle and then one places the other blade under the </a:t>
            </a:r>
            <a:r>
              <a:rPr lang="en-US" dirty="0" err="1"/>
              <a:t>decklines</a:t>
            </a:r>
            <a:r>
              <a:rPr lang="en-US" dirty="0"/>
              <a:t> to temporarily secure the paddle and paddle float so a </a:t>
            </a:r>
            <a:r>
              <a:rPr lang="en-US" dirty="0" err="1"/>
              <a:t>kayakler</a:t>
            </a:r>
            <a:r>
              <a:rPr lang="en-US" dirty="0"/>
              <a:t> alone can e-enter their cockpit, then use the bilge pump to bail out the cockpit. There are foam paddle floats, they are bulky and tend to offer less support. IMPORTANT: When using, apply to paddle BEFORE  inflating. </a:t>
            </a:r>
          </a:p>
        </p:txBody>
      </p:sp>
      <p:sp>
        <p:nvSpPr>
          <p:cNvPr id="4" name="Slide Number Placeholder 3"/>
          <p:cNvSpPr>
            <a:spLocks noGrp="1"/>
          </p:cNvSpPr>
          <p:nvPr>
            <p:ph type="sldNum" sz="quarter" idx="10"/>
          </p:nvPr>
        </p:nvSpPr>
        <p:spPr/>
        <p:txBody>
          <a:bodyPr/>
          <a:lstStyle/>
          <a:p>
            <a:fld id="{8A84C06C-6B3B-4BA0-B3CA-807281A88704}" type="slidenum">
              <a:rPr lang="en-US" smtClean="0"/>
              <a:t>20</a:t>
            </a:fld>
            <a:endParaRPr lang="en-US"/>
          </a:p>
        </p:txBody>
      </p:sp>
    </p:spTree>
    <p:extLst>
      <p:ext uri="{BB962C8B-B14F-4D97-AF65-F5344CB8AC3E}">
        <p14:creationId xmlns:p14="http://schemas.microsoft.com/office/powerpoint/2010/main" val="321010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Float should have a means of easily attaching to the paddle shaft above the blade to prevent inadvertently kicking float off paddle.  It is wise prior to using this stuff in the water to practice applying on land and placing paddle under deck lines.</a:t>
            </a:r>
          </a:p>
        </p:txBody>
      </p:sp>
      <p:sp>
        <p:nvSpPr>
          <p:cNvPr id="4" name="Slide Number Placeholder 3"/>
          <p:cNvSpPr>
            <a:spLocks noGrp="1"/>
          </p:cNvSpPr>
          <p:nvPr>
            <p:ph type="sldNum" sz="quarter" idx="10"/>
          </p:nvPr>
        </p:nvSpPr>
        <p:spPr/>
        <p:txBody>
          <a:bodyPr/>
          <a:lstStyle/>
          <a:p>
            <a:fld id="{8A84C06C-6B3B-4BA0-B3CA-807281A88704}" type="slidenum">
              <a:rPr lang="en-US" smtClean="0"/>
              <a:t>22</a:t>
            </a:fld>
            <a:endParaRPr lang="en-US"/>
          </a:p>
        </p:txBody>
      </p:sp>
    </p:spTree>
    <p:extLst>
      <p:ext uri="{BB962C8B-B14F-4D97-AF65-F5344CB8AC3E}">
        <p14:creationId xmlns:p14="http://schemas.microsoft.com/office/powerpoint/2010/main" val="2566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outrigger set up, I am preparing to scramble into the cockpit here first , then shown twisting around to sit while leaning on the paddle float.</a:t>
            </a:r>
          </a:p>
        </p:txBody>
      </p:sp>
      <p:sp>
        <p:nvSpPr>
          <p:cNvPr id="4" name="Slide Number Placeholder 3"/>
          <p:cNvSpPr>
            <a:spLocks noGrp="1"/>
          </p:cNvSpPr>
          <p:nvPr>
            <p:ph type="sldNum" sz="quarter" idx="10"/>
          </p:nvPr>
        </p:nvSpPr>
        <p:spPr/>
        <p:txBody>
          <a:bodyPr/>
          <a:lstStyle/>
          <a:p>
            <a:fld id="{8A84C06C-6B3B-4BA0-B3CA-807281A88704}" type="slidenum">
              <a:rPr lang="en-US" smtClean="0"/>
              <a:t>23</a:t>
            </a:fld>
            <a:endParaRPr lang="en-US"/>
          </a:p>
        </p:txBody>
      </p:sp>
    </p:spTree>
    <p:extLst>
      <p:ext uri="{BB962C8B-B14F-4D97-AF65-F5344CB8AC3E}">
        <p14:creationId xmlns:p14="http://schemas.microsoft.com/office/powerpoint/2010/main" val="12381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4/17/2018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http://www.boatsafe.com/nauticalknowhow/boating/pfd1.gif" TargetMode="External"/><Relationship Id="rId7" Type="http://schemas.openxmlformats.org/officeDocument/2006/relationships/image" Target="http://www.boatsafe.com/nauticalknowhow/boating/pfd4.gif" TargetMode="External"/><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18.gif"/><Relationship Id="rId11" Type="http://schemas.openxmlformats.org/officeDocument/2006/relationships/image" Target="http://www.boatsafe.com/nauticalknowhow/boating/pfd3.gif" TargetMode="External"/><Relationship Id="rId5" Type="http://schemas.openxmlformats.org/officeDocument/2006/relationships/image" Target="http://www.boatsafe.com/nauticalknowhow/boating/pfd2.gif" TargetMode="External"/><Relationship Id="rId10" Type="http://schemas.openxmlformats.org/officeDocument/2006/relationships/image" Target="../media/image20.gif"/><Relationship Id="rId4" Type="http://schemas.openxmlformats.org/officeDocument/2006/relationships/image" Target="../media/image17.gif"/><Relationship Id="rId9" Type="http://schemas.openxmlformats.org/officeDocument/2006/relationships/image" Target="http://www.boatsafe.com/nauticalknowhow/boating/pfd5.g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553" y="665271"/>
            <a:ext cx="5845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9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4984" y="594802"/>
            <a:ext cx="10135548" cy="5699465"/>
          </a:xfrm>
          <a:prstGeom prst="rect">
            <a:avLst/>
          </a:prstGeom>
        </p:spPr>
      </p:pic>
    </p:spTree>
    <p:extLst>
      <p:ext uri="{BB962C8B-B14F-4D97-AF65-F5344CB8AC3E}">
        <p14:creationId xmlns:p14="http://schemas.microsoft.com/office/powerpoint/2010/main" val="348223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075" y="344116"/>
            <a:ext cx="7852599" cy="584775"/>
          </a:xfrm>
          <a:prstGeom prst="rect">
            <a:avLst/>
          </a:prstGeom>
        </p:spPr>
        <p:txBody>
          <a:bodyPr wrap="none">
            <a:spAutoFit/>
          </a:bodyPr>
          <a:lstStyle/>
          <a:p>
            <a:r>
              <a:rPr lang="en-US" sz="3200" dirty="0"/>
              <a:t>PERSONAL FLOATATION DEVICE (PFD)</a:t>
            </a:r>
          </a:p>
        </p:txBody>
      </p:sp>
      <p:pic>
        <p:nvPicPr>
          <p:cNvPr id="3" name="Picture 6" descr="pfd1.gif (4884 byte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0110" y="1530927"/>
            <a:ext cx="1590186" cy="16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6589" y="3419249"/>
            <a:ext cx="877228" cy="369332"/>
          </a:xfrm>
          <a:prstGeom prst="rect">
            <a:avLst/>
          </a:prstGeom>
        </p:spPr>
        <p:txBody>
          <a:bodyPr wrap="none">
            <a:spAutoFit/>
          </a:bodyPr>
          <a:lstStyle/>
          <a:p>
            <a:r>
              <a:rPr lang="en-US" dirty="0"/>
              <a:t>Type 1</a:t>
            </a:r>
          </a:p>
        </p:txBody>
      </p:sp>
      <p:pic>
        <p:nvPicPr>
          <p:cNvPr id="5" name="Picture 5" descr="pfd2.gif (4409 byte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13527" y="1371598"/>
            <a:ext cx="1622619" cy="181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98550" y="3419249"/>
            <a:ext cx="877228" cy="369332"/>
          </a:xfrm>
          <a:prstGeom prst="rect">
            <a:avLst/>
          </a:prstGeom>
        </p:spPr>
        <p:txBody>
          <a:bodyPr wrap="none">
            <a:spAutoFit/>
          </a:bodyPr>
          <a:lstStyle/>
          <a:p>
            <a:r>
              <a:rPr lang="en-US" dirty="0"/>
              <a:t>Type 2</a:t>
            </a:r>
          </a:p>
        </p:txBody>
      </p:sp>
      <p:pic>
        <p:nvPicPr>
          <p:cNvPr id="7" name="Picture 24" descr="pfd4.gif (5283 byte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005782" y="1451635"/>
            <a:ext cx="1923095" cy="181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458477" y="3419249"/>
            <a:ext cx="877228" cy="369332"/>
          </a:xfrm>
          <a:prstGeom prst="rect">
            <a:avLst/>
          </a:prstGeom>
        </p:spPr>
        <p:txBody>
          <a:bodyPr wrap="none">
            <a:spAutoFit/>
          </a:bodyPr>
          <a:lstStyle/>
          <a:p>
            <a:r>
              <a:rPr lang="en-US" dirty="0"/>
              <a:t>Type 4</a:t>
            </a:r>
          </a:p>
        </p:txBody>
      </p:sp>
      <p:pic>
        <p:nvPicPr>
          <p:cNvPr id="9" name="Picture 23" descr="pfd5.gif (4960 bytes)"/>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9448800" y="1451635"/>
            <a:ext cx="2157064" cy="21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989241" y="3812454"/>
            <a:ext cx="877228" cy="369332"/>
          </a:xfrm>
          <a:prstGeom prst="rect">
            <a:avLst/>
          </a:prstGeom>
        </p:spPr>
        <p:txBody>
          <a:bodyPr wrap="none">
            <a:spAutoFit/>
          </a:bodyPr>
          <a:lstStyle/>
          <a:p>
            <a:r>
              <a:rPr lang="en-US" dirty="0"/>
              <a:t>Type 5</a:t>
            </a:r>
          </a:p>
        </p:txBody>
      </p:sp>
      <p:pic>
        <p:nvPicPr>
          <p:cNvPr id="11" name="Picture 4" descr="pfd3.gif (10068 bytes)"/>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029042" y="2219344"/>
            <a:ext cx="2804533" cy="313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100946" y="5673544"/>
            <a:ext cx="1209963" cy="369332"/>
          </a:xfrm>
          <a:prstGeom prst="rect">
            <a:avLst/>
          </a:prstGeom>
        </p:spPr>
        <p:txBody>
          <a:bodyPr wrap="square">
            <a:spAutoFit/>
          </a:bodyPr>
          <a:lstStyle/>
          <a:p>
            <a:r>
              <a:rPr lang="en-US" dirty="0"/>
              <a:t>Type 3</a:t>
            </a:r>
          </a:p>
        </p:txBody>
      </p:sp>
    </p:spTree>
    <p:extLst>
      <p:ext uri="{BB962C8B-B14F-4D97-AF65-F5344CB8AC3E}">
        <p14:creationId xmlns:p14="http://schemas.microsoft.com/office/powerpoint/2010/main" val="44063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386" y="459057"/>
            <a:ext cx="9765142" cy="5489337"/>
          </a:xfrm>
          <a:prstGeom prst="rect">
            <a:avLst/>
          </a:prstGeom>
        </p:spPr>
      </p:pic>
    </p:spTree>
    <p:extLst>
      <p:ext uri="{BB962C8B-B14F-4D97-AF65-F5344CB8AC3E}">
        <p14:creationId xmlns:p14="http://schemas.microsoft.com/office/powerpoint/2010/main" val="39336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7163" y="329592"/>
            <a:ext cx="6096000" cy="5952399"/>
          </a:xfrm>
          <a:prstGeom prst="rect">
            <a:avLst/>
          </a:prstGeom>
        </p:spPr>
        <p:txBody>
          <a:bodyPr>
            <a:spAutoFit/>
          </a:bodyPr>
          <a:lstStyle/>
          <a:p>
            <a:pPr>
              <a:lnSpc>
                <a:spcPct val="80000"/>
              </a:lnSpc>
              <a:defRPr/>
            </a:pPr>
            <a:r>
              <a:rPr lang="en-US" sz="2800" dirty="0"/>
              <a:t>Type III </a:t>
            </a:r>
          </a:p>
          <a:p>
            <a:pPr>
              <a:lnSpc>
                <a:spcPct val="80000"/>
              </a:lnSpc>
              <a:defRPr/>
            </a:pPr>
            <a:endParaRPr lang="en-US" sz="2800" dirty="0"/>
          </a:p>
          <a:p>
            <a:pPr>
              <a:lnSpc>
                <a:spcPct val="80000"/>
              </a:lnSpc>
              <a:defRPr/>
            </a:pPr>
            <a:r>
              <a:rPr lang="en-US" sz="2800" dirty="0"/>
              <a:t> most applicable to sea kayaking</a:t>
            </a:r>
          </a:p>
          <a:p>
            <a:pPr>
              <a:lnSpc>
                <a:spcPct val="80000"/>
              </a:lnSpc>
              <a:defRPr/>
            </a:pPr>
            <a:endParaRPr lang="en-US" sz="2800" dirty="0"/>
          </a:p>
          <a:p>
            <a:pPr>
              <a:lnSpc>
                <a:spcPct val="80000"/>
              </a:lnSpc>
              <a:defRPr/>
            </a:pPr>
            <a:r>
              <a:rPr lang="en-US" sz="2800" dirty="0"/>
              <a:t>Fit low and tight – shouldn’t ride up around ears</a:t>
            </a:r>
          </a:p>
          <a:p>
            <a:pPr>
              <a:lnSpc>
                <a:spcPct val="80000"/>
              </a:lnSpc>
              <a:defRPr/>
            </a:pPr>
            <a:r>
              <a:rPr lang="en-US" sz="2800" dirty="0"/>
              <a:t>Unrestricted arm movement</a:t>
            </a:r>
          </a:p>
          <a:p>
            <a:pPr>
              <a:lnSpc>
                <a:spcPct val="80000"/>
              </a:lnSpc>
              <a:defRPr/>
            </a:pPr>
            <a:endParaRPr lang="en-US" sz="2800" dirty="0"/>
          </a:p>
          <a:p>
            <a:pPr>
              <a:lnSpc>
                <a:spcPct val="80000"/>
              </a:lnSpc>
              <a:defRPr/>
            </a:pPr>
            <a:r>
              <a:rPr lang="en-US" sz="2800" dirty="0"/>
              <a:t>Will:</a:t>
            </a:r>
          </a:p>
          <a:p>
            <a:pPr lvl="1">
              <a:lnSpc>
                <a:spcPct val="80000"/>
              </a:lnSpc>
              <a:defRPr/>
            </a:pPr>
            <a:r>
              <a:rPr lang="en-US" sz="2400" dirty="0"/>
              <a:t>Help keep you on the surface</a:t>
            </a:r>
          </a:p>
          <a:p>
            <a:pPr lvl="1">
              <a:lnSpc>
                <a:spcPct val="80000"/>
              </a:lnSpc>
              <a:defRPr/>
            </a:pPr>
            <a:r>
              <a:rPr lang="en-US" sz="2400" dirty="0"/>
              <a:t>Allow you to set up for self or assisted rescue</a:t>
            </a:r>
          </a:p>
          <a:p>
            <a:pPr>
              <a:lnSpc>
                <a:spcPct val="80000"/>
              </a:lnSpc>
              <a:defRPr/>
            </a:pPr>
            <a:endParaRPr lang="en-US" sz="2800" dirty="0"/>
          </a:p>
          <a:p>
            <a:pPr>
              <a:lnSpc>
                <a:spcPct val="80000"/>
              </a:lnSpc>
              <a:defRPr/>
            </a:pPr>
            <a:r>
              <a:rPr lang="en-US" sz="2800" dirty="0"/>
              <a:t>Won’t:</a:t>
            </a:r>
          </a:p>
          <a:p>
            <a:pPr lvl="1">
              <a:lnSpc>
                <a:spcPct val="80000"/>
              </a:lnSpc>
              <a:defRPr/>
            </a:pPr>
            <a:r>
              <a:rPr lang="en-US" sz="2400" dirty="0"/>
              <a:t>Keep your face out of the water if you are unconscious</a:t>
            </a:r>
          </a:p>
          <a:p>
            <a:pPr lvl="1">
              <a:lnSpc>
                <a:spcPct val="80000"/>
              </a:lnSpc>
              <a:defRPr/>
            </a:pPr>
            <a:r>
              <a:rPr lang="en-US" sz="2400" dirty="0"/>
              <a:t>Keep your face from periodically going under in rough conditions</a:t>
            </a:r>
          </a:p>
        </p:txBody>
      </p:sp>
    </p:spTree>
    <p:extLst>
      <p:ext uri="{BB962C8B-B14F-4D97-AF65-F5344CB8AC3E}">
        <p14:creationId xmlns:p14="http://schemas.microsoft.com/office/powerpoint/2010/main" val="376604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220" y="320221"/>
            <a:ext cx="10354639" cy="5823127"/>
          </a:xfrm>
          <a:prstGeom prst="rect">
            <a:avLst/>
          </a:prstGeom>
        </p:spPr>
      </p:pic>
    </p:spTree>
    <p:extLst>
      <p:ext uri="{BB962C8B-B14F-4D97-AF65-F5344CB8AC3E}">
        <p14:creationId xmlns:p14="http://schemas.microsoft.com/office/powerpoint/2010/main" val="250710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18" y="429491"/>
            <a:ext cx="10597857" cy="5609413"/>
          </a:xfrm>
          <a:prstGeom prst="rect">
            <a:avLst/>
          </a:prstGeom>
        </p:spPr>
      </p:pic>
    </p:spTree>
    <p:extLst>
      <p:ext uri="{BB962C8B-B14F-4D97-AF65-F5344CB8AC3E}">
        <p14:creationId xmlns:p14="http://schemas.microsoft.com/office/powerpoint/2010/main" val="112012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507" y="554399"/>
            <a:ext cx="7182881" cy="461665"/>
          </a:xfrm>
          <a:prstGeom prst="rect">
            <a:avLst/>
          </a:prstGeom>
        </p:spPr>
        <p:txBody>
          <a:bodyPr wrap="square">
            <a:spAutoFit/>
          </a:bodyPr>
          <a:lstStyle/>
          <a:p>
            <a:pPr algn="ctr"/>
            <a:r>
              <a:rPr lang="en-US" sz="2400" dirty="0"/>
              <a:t>Characteristics of a Sea Kayaking Paddle</a:t>
            </a:r>
          </a:p>
        </p:txBody>
      </p:sp>
      <p:pic>
        <p:nvPicPr>
          <p:cNvPr id="3" name="Picture 6" descr="Kayak paddles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29526" y="1016064"/>
            <a:ext cx="7934841" cy="4956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14144" y="6114211"/>
            <a:ext cx="6096000" cy="338554"/>
          </a:xfrm>
          <a:prstGeom prst="rect">
            <a:avLst/>
          </a:prstGeom>
        </p:spPr>
        <p:txBody>
          <a:bodyPr>
            <a:spAutoFit/>
          </a:bodyPr>
          <a:lstStyle/>
          <a:p>
            <a:pPr>
              <a:spcBef>
                <a:spcPct val="50000"/>
              </a:spcBef>
              <a:buClrTx/>
              <a:buFontTx/>
              <a:buNone/>
            </a:pPr>
            <a:r>
              <a:rPr lang="en-US" altLang="en-US" sz="1600" u="sng" dirty="0"/>
              <a:t>A Woman’s Guide to Sea Kayaking</a:t>
            </a:r>
            <a:r>
              <a:rPr lang="en-US" altLang="en-US" sz="1600" dirty="0"/>
              <a:t>, Shelley Johnson, © 1998</a:t>
            </a:r>
          </a:p>
        </p:txBody>
      </p:sp>
    </p:spTree>
    <p:extLst>
      <p:ext uri="{BB962C8B-B14F-4D97-AF65-F5344CB8AC3E}">
        <p14:creationId xmlns:p14="http://schemas.microsoft.com/office/powerpoint/2010/main" val="403760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588" y="488896"/>
            <a:ext cx="10338852" cy="5814249"/>
          </a:xfrm>
          <a:prstGeom prst="rect">
            <a:avLst/>
          </a:prstGeom>
        </p:spPr>
      </p:pic>
    </p:spTree>
    <p:extLst>
      <p:ext uri="{BB962C8B-B14F-4D97-AF65-F5344CB8AC3E}">
        <p14:creationId xmlns:p14="http://schemas.microsoft.com/office/powerpoint/2010/main" val="206658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168" y="396307"/>
            <a:ext cx="8165432" cy="646331"/>
          </a:xfrm>
          <a:prstGeom prst="rect">
            <a:avLst/>
          </a:prstGeom>
          <a:noFill/>
        </p:spPr>
        <p:txBody>
          <a:bodyPr wrap="square" rtlCol="0">
            <a:spAutoFit/>
          </a:bodyPr>
          <a:lstStyle/>
          <a:p>
            <a:r>
              <a:rPr lang="en-US" sz="3600" dirty="0"/>
              <a:t>               Immersion Protection</a:t>
            </a:r>
          </a:p>
        </p:txBody>
      </p:sp>
      <p:sp>
        <p:nvSpPr>
          <p:cNvPr id="4" name="TextBox 3"/>
          <p:cNvSpPr txBox="1"/>
          <p:nvPr/>
        </p:nvSpPr>
        <p:spPr>
          <a:xfrm>
            <a:off x="1315451" y="1625448"/>
            <a:ext cx="3481137" cy="5016758"/>
          </a:xfrm>
          <a:prstGeom prst="rect">
            <a:avLst/>
          </a:prstGeom>
          <a:noFill/>
        </p:spPr>
        <p:txBody>
          <a:bodyPr wrap="square" rtlCol="0">
            <a:spAutoFit/>
          </a:bodyPr>
          <a:lstStyle/>
          <a:p>
            <a:r>
              <a:rPr lang="en-US" sz="3600" dirty="0"/>
              <a:t>Dress to Swim</a:t>
            </a:r>
          </a:p>
          <a:p>
            <a:r>
              <a:rPr lang="en-US" sz="3200" dirty="0"/>
              <a:t>Dress per water temp. </a:t>
            </a:r>
            <a:r>
              <a:rPr lang="en-US" sz="3600" dirty="0"/>
              <a:t>, </a:t>
            </a:r>
          </a:p>
          <a:p>
            <a:r>
              <a:rPr lang="en-US" sz="3600" u="sng" dirty="0"/>
              <a:t>not</a:t>
            </a:r>
            <a:r>
              <a:rPr lang="en-US" sz="3600" dirty="0"/>
              <a:t>  air temp.</a:t>
            </a:r>
          </a:p>
          <a:p>
            <a:endParaRPr lang="en-US" sz="3600" dirty="0"/>
          </a:p>
          <a:p>
            <a:r>
              <a:rPr lang="en-US" sz="3600" dirty="0"/>
              <a:t>Remember: </a:t>
            </a:r>
            <a:r>
              <a:rPr lang="en-US" sz="3600" dirty="0">
                <a:solidFill>
                  <a:srgbClr val="FFFF00"/>
                </a:solidFill>
              </a:rPr>
              <a:t>Head</a:t>
            </a:r>
            <a:r>
              <a:rPr lang="en-US" sz="3600" dirty="0"/>
              <a:t>, hands, feet warmth are important</a:t>
            </a:r>
          </a:p>
        </p:txBody>
      </p:sp>
      <p:sp>
        <p:nvSpPr>
          <p:cNvPr id="5" name="TextBox 4"/>
          <p:cNvSpPr txBox="1"/>
          <p:nvPr/>
        </p:nvSpPr>
        <p:spPr>
          <a:xfrm>
            <a:off x="6410742" y="1058227"/>
            <a:ext cx="4974182" cy="5368331"/>
          </a:xfrm>
          <a:prstGeom prst="rect">
            <a:avLst/>
          </a:prstGeom>
          <a:noFill/>
        </p:spPr>
        <p:txBody>
          <a:bodyPr wrap="square" rtlCol="0">
            <a:spAutoFit/>
          </a:bodyPr>
          <a:lstStyle/>
          <a:p>
            <a:r>
              <a:rPr lang="en-US" sz="2400" dirty="0" err="1">
                <a:solidFill>
                  <a:srgbClr val="FFFF00"/>
                </a:solidFill>
              </a:rPr>
              <a:t>Drysuit</a:t>
            </a:r>
            <a:r>
              <a:rPr lang="en-US" sz="2400" dirty="0">
                <a:solidFill>
                  <a:srgbClr val="FFFF00"/>
                </a:solidFill>
              </a:rPr>
              <a:t>:</a:t>
            </a:r>
            <a:r>
              <a:rPr lang="en-US" sz="2400" dirty="0"/>
              <a:t> seals neck, wrists allowing for “dry” clothing underneath. Most protection, most cost. </a:t>
            </a:r>
          </a:p>
          <a:p>
            <a:r>
              <a:rPr lang="en-US" sz="2400" dirty="0">
                <a:solidFill>
                  <a:srgbClr val="FFFF00"/>
                </a:solidFill>
              </a:rPr>
              <a:t>Wetsuit and paddling jacket, </a:t>
            </a:r>
            <a:r>
              <a:rPr lang="en-US" sz="2400" dirty="0" err="1">
                <a:solidFill>
                  <a:srgbClr val="FFFF00"/>
                </a:solidFill>
              </a:rPr>
              <a:t>drytop</a:t>
            </a:r>
            <a:r>
              <a:rPr lang="en-US" sz="2400" dirty="0">
                <a:solidFill>
                  <a:srgbClr val="FFFF00"/>
                </a:solidFill>
              </a:rPr>
              <a:t>: </a:t>
            </a:r>
            <a:r>
              <a:rPr lang="en-US" sz="2400" dirty="0"/>
              <a:t>sweater under. Adequate protection for some of year, less cost. </a:t>
            </a:r>
          </a:p>
          <a:p>
            <a:r>
              <a:rPr lang="en-US" sz="2400" dirty="0">
                <a:solidFill>
                  <a:srgbClr val="FFFF00"/>
                </a:solidFill>
              </a:rPr>
              <a:t>Paddling pants and paddling jacket :</a:t>
            </a:r>
            <a:r>
              <a:rPr lang="en-US" sz="2400" dirty="0"/>
              <a:t> thick  insulating clothing under. Least comfortable, least protection, least cost. For the summer only. </a:t>
            </a:r>
          </a:p>
        </p:txBody>
      </p:sp>
    </p:spTree>
    <p:extLst>
      <p:ext uri="{BB962C8B-B14F-4D97-AF65-F5344CB8AC3E}">
        <p14:creationId xmlns:p14="http://schemas.microsoft.com/office/powerpoint/2010/main" val="245070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97CBA-B5B2-4C9C-A88B-A42E07F87971}"/>
              </a:ext>
            </a:extLst>
          </p:cNvPr>
          <p:cNvSpPr>
            <a:spLocks noGrp="1"/>
          </p:cNvSpPr>
          <p:nvPr>
            <p:ph type="ctrTitle"/>
          </p:nvPr>
        </p:nvSpPr>
        <p:spPr/>
        <p:txBody>
          <a:bodyPr/>
          <a:lstStyle/>
          <a:p>
            <a:r>
              <a:rPr lang="en-US" dirty="0">
                <a:solidFill>
                  <a:srgbClr val="FFFF00"/>
                </a:solidFill>
              </a:rPr>
              <a:t>Bilge Pump</a:t>
            </a:r>
            <a:br>
              <a:rPr lang="en-US" dirty="0"/>
            </a:br>
            <a:endParaRPr lang="en-US" dirty="0"/>
          </a:p>
        </p:txBody>
      </p:sp>
      <p:sp>
        <p:nvSpPr>
          <p:cNvPr id="4" name="Subtitle 3">
            <a:extLst>
              <a:ext uri="{FF2B5EF4-FFF2-40B4-BE49-F238E27FC236}">
                <a16:creationId xmlns:a16="http://schemas.microsoft.com/office/drawing/2014/main" id="{257CE5DB-BF0F-4133-9869-1822539267BB}"/>
              </a:ext>
            </a:extLst>
          </p:cNvPr>
          <p:cNvSpPr>
            <a:spLocks noGrp="1"/>
          </p:cNvSpPr>
          <p:nvPr>
            <p:ph type="subTitle" idx="1"/>
          </p:nvPr>
        </p:nvSpPr>
        <p:spPr>
          <a:xfrm>
            <a:off x="1595269" y="3151573"/>
            <a:ext cx="9001462" cy="2106227"/>
          </a:xfrm>
        </p:spPr>
        <p:txBody>
          <a:bodyPr>
            <a:normAutofit fontScale="92500"/>
          </a:bodyPr>
          <a:lstStyle/>
          <a:p>
            <a:pPr algn="l"/>
            <a:r>
              <a:rPr lang="en-US" dirty="0">
                <a:solidFill>
                  <a:srgbClr val="FFC000"/>
                </a:solidFill>
              </a:rPr>
              <a:t>Used to pump out water collected in cockpit or leaky compartment.</a:t>
            </a:r>
          </a:p>
          <a:p>
            <a:pPr algn="l"/>
            <a:r>
              <a:rPr lang="en-US" dirty="0">
                <a:solidFill>
                  <a:srgbClr val="FFC000"/>
                </a:solidFill>
              </a:rPr>
              <a:t>Hand carried bilge pump</a:t>
            </a:r>
          </a:p>
          <a:p>
            <a:pPr algn="l"/>
            <a:r>
              <a:rPr lang="en-US" dirty="0">
                <a:solidFill>
                  <a:srgbClr val="FFC000"/>
                </a:solidFill>
              </a:rPr>
              <a:t>Permanently mounted foot powered bilge pump</a:t>
            </a:r>
          </a:p>
          <a:p>
            <a:pPr algn="l"/>
            <a:r>
              <a:rPr lang="en-US" dirty="0">
                <a:solidFill>
                  <a:srgbClr val="FFC000"/>
                </a:solidFill>
              </a:rPr>
              <a:t>Mounted electric powered bilge pump</a:t>
            </a:r>
          </a:p>
        </p:txBody>
      </p:sp>
    </p:spTree>
    <p:extLst>
      <p:ext uri="{BB962C8B-B14F-4D97-AF65-F5344CB8AC3E}">
        <p14:creationId xmlns:p14="http://schemas.microsoft.com/office/powerpoint/2010/main" val="315463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471" y="571947"/>
            <a:ext cx="9001462" cy="2387600"/>
          </a:xfrm>
        </p:spPr>
        <p:txBody>
          <a:bodyPr>
            <a:normAutofit/>
          </a:bodyPr>
          <a:lstStyle/>
          <a:p>
            <a:r>
              <a:rPr lang="en-US" sz="9600" dirty="0"/>
              <a:t>THE STUFF</a:t>
            </a:r>
          </a:p>
        </p:txBody>
      </p:sp>
      <p:sp>
        <p:nvSpPr>
          <p:cNvPr id="3" name="Subtitle 2"/>
          <p:cNvSpPr>
            <a:spLocks noGrp="1"/>
          </p:cNvSpPr>
          <p:nvPr>
            <p:ph type="subTitle" idx="1"/>
          </p:nvPr>
        </p:nvSpPr>
        <p:spPr/>
        <p:txBody>
          <a:bodyPr/>
          <a:lstStyle/>
          <a:p>
            <a:r>
              <a:rPr lang="en-US" dirty="0"/>
              <a:t> </a:t>
            </a:r>
            <a:r>
              <a:rPr lang="en-US" sz="4000" dirty="0"/>
              <a:t>SEA KAYAKING EQUIPMENT</a:t>
            </a:r>
            <a:endParaRPr lang="en-US" dirty="0"/>
          </a:p>
          <a:p>
            <a:endParaRPr lang="en-US" dirty="0"/>
          </a:p>
        </p:txBody>
      </p:sp>
    </p:spTree>
    <p:extLst>
      <p:ext uri="{BB962C8B-B14F-4D97-AF65-F5344CB8AC3E}">
        <p14:creationId xmlns:p14="http://schemas.microsoft.com/office/powerpoint/2010/main" val="357022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9B6C-5730-4C73-AB38-183F59AF5E14}"/>
              </a:ext>
            </a:extLst>
          </p:cNvPr>
          <p:cNvSpPr>
            <a:spLocks noGrp="1"/>
          </p:cNvSpPr>
          <p:nvPr>
            <p:ph type="title"/>
          </p:nvPr>
        </p:nvSpPr>
        <p:spPr>
          <a:xfrm>
            <a:off x="789508" y="165717"/>
            <a:ext cx="10353761" cy="1326321"/>
          </a:xfrm>
        </p:spPr>
        <p:txBody>
          <a:bodyPr/>
          <a:lstStyle/>
          <a:p>
            <a:r>
              <a:rPr lang="en-US" dirty="0">
                <a:solidFill>
                  <a:srgbClr val="FFFF00"/>
                </a:solidFill>
              </a:rPr>
              <a:t>Paddle Float</a:t>
            </a:r>
          </a:p>
        </p:txBody>
      </p:sp>
      <p:sp>
        <p:nvSpPr>
          <p:cNvPr id="3" name="Content Placeholder 2">
            <a:extLst>
              <a:ext uri="{FF2B5EF4-FFF2-40B4-BE49-F238E27FC236}">
                <a16:creationId xmlns:a16="http://schemas.microsoft.com/office/drawing/2014/main" id="{1AF4A60C-A3FF-4960-A306-E5BBD4DB7CC2}"/>
              </a:ext>
            </a:extLst>
          </p:cNvPr>
          <p:cNvSpPr>
            <a:spLocks noGrp="1"/>
          </p:cNvSpPr>
          <p:nvPr>
            <p:ph idx="1"/>
          </p:nvPr>
        </p:nvSpPr>
        <p:spPr>
          <a:xfrm>
            <a:off x="913795" y="1581432"/>
            <a:ext cx="10353762" cy="4666968"/>
          </a:xfrm>
        </p:spPr>
        <p:txBody>
          <a:bodyPr>
            <a:normAutofit/>
          </a:bodyPr>
          <a:lstStyle/>
          <a:p>
            <a:r>
              <a:rPr lang="en-US" dirty="0">
                <a:solidFill>
                  <a:srgbClr val="FFC000"/>
                </a:solidFill>
              </a:rPr>
              <a:t>Used as a stabilizer to act as an outrigger for re-entry into a swamped  sea kayak after wet exiting. </a:t>
            </a:r>
          </a:p>
          <a:p>
            <a:r>
              <a:rPr lang="en-US" dirty="0">
                <a:solidFill>
                  <a:srgbClr val="FFC000"/>
                </a:solidFill>
              </a:rPr>
              <a:t>Process when capsized: </a:t>
            </a:r>
          </a:p>
          <a:p>
            <a:r>
              <a:rPr lang="en-US" dirty="0">
                <a:solidFill>
                  <a:srgbClr val="FFC000"/>
                </a:solidFill>
              </a:rPr>
              <a:t>Wet exit hanging onto boat and paddle</a:t>
            </a:r>
          </a:p>
          <a:p>
            <a:r>
              <a:rPr lang="en-US" dirty="0">
                <a:solidFill>
                  <a:srgbClr val="FFC000"/>
                </a:solidFill>
              </a:rPr>
              <a:t>Apply paddle float to </a:t>
            </a:r>
            <a:r>
              <a:rPr lang="en-US">
                <a:solidFill>
                  <a:srgbClr val="FFC000"/>
                </a:solidFill>
              </a:rPr>
              <a:t>paddle blade FIRST, </a:t>
            </a:r>
            <a:r>
              <a:rPr lang="en-US" dirty="0">
                <a:solidFill>
                  <a:srgbClr val="FFC000"/>
                </a:solidFill>
              </a:rPr>
              <a:t>then inflate</a:t>
            </a:r>
          </a:p>
          <a:p>
            <a:r>
              <a:rPr lang="en-US" dirty="0">
                <a:solidFill>
                  <a:srgbClr val="FFC000"/>
                </a:solidFill>
              </a:rPr>
              <a:t>Snug other free paddle blade under deck rigging making a T </a:t>
            </a:r>
          </a:p>
          <a:p>
            <a:r>
              <a:rPr lang="en-US" dirty="0">
                <a:solidFill>
                  <a:srgbClr val="FFC000"/>
                </a:solidFill>
              </a:rPr>
              <a:t>Worm scramble over back deck on stomach until you can get feet into cockpit</a:t>
            </a:r>
          </a:p>
          <a:p>
            <a:r>
              <a:rPr lang="en-US" dirty="0">
                <a:solidFill>
                  <a:srgbClr val="FFC000"/>
                </a:solidFill>
              </a:rPr>
              <a:t>Using paddle float outrigging set up to stabilize you twist around to sit in seat </a:t>
            </a:r>
          </a:p>
          <a:p>
            <a:r>
              <a:rPr lang="en-US" dirty="0">
                <a:solidFill>
                  <a:srgbClr val="FFC000"/>
                </a:solidFill>
              </a:rPr>
              <a:t>Bail out cockpit using bilge pump</a:t>
            </a:r>
          </a:p>
          <a:p>
            <a:endParaRPr lang="en-US" dirty="0"/>
          </a:p>
        </p:txBody>
      </p:sp>
    </p:spTree>
    <p:extLst>
      <p:ext uri="{BB962C8B-B14F-4D97-AF65-F5344CB8AC3E}">
        <p14:creationId xmlns:p14="http://schemas.microsoft.com/office/powerpoint/2010/main" val="408783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F309A5-6418-405F-931E-768FC67AFDAC}"/>
              </a:ext>
            </a:extLst>
          </p:cNvPr>
          <p:cNvGraphicFramePr>
            <a:graphicFrameLocks noGrp="1"/>
          </p:cNvGraphicFramePr>
          <p:nvPr>
            <p:extLst>
              <p:ext uri="{D42A27DB-BD31-4B8C-83A1-F6EECF244321}">
                <p14:modId xmlns:p14="http://schemas.microsoft.com/office/powerpoint/2010/main" val="2082545642"/>
              </p:ext>
            </p:extLst>
          </p:nvPr>
        </p:nvGraphicFramePr>
        <p:xfrm>
          <a:off x="2032000" y="719666"/>
          <a:ext cx="8128000" cy="502920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517805075"/>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2718880268"/>
                  </a:ext>
                </a:extLst>
              </a:tr>
            </a:tbl>
          </a:graphicData>
        </a:graphic>
      </p:graphicFrame>
      <p:pic>
        <p:nvPicPr>
          <p:cNvPr id="6" name="Picture 5">
            <a:extLst>
              <a:ext uri="{FF2B5EF4-FFF2-40B4-BE49-F238E27FC236}">
                <a16:creationId xmlns:a16="http://schemas.microsoft.com/office/drawing/2014/main" id="{22FD7D8A-4A8E-423B-9E37-2CB8D0A083C0}"/>
              </a:ext>
            </a:extLst>
          </p:cNvPr>
          <p:cNvPicPr>
            <a:picLocks noChangeAspect="1"/>
          </p:cNvPicPr>
          <p:nvPr/>
        </p:nvPicPr>
        <p:blipFill>
          <a:blip r:embed="rId2"/>
          <a:stretch>
            <a:fillRect/>
          </a:stretch>
        </p:blipFill>
        <p:spPr>
          <a:xfrm>
            <a:off x="2032001" y="841119"/>
            <a:ext cx="7786702" cy="4628584"/>
          </a:xfrm>
          <a:prstGeom prst="rect">
            <a:avLst/>
          </a:prstGeom>
        </p:spPr>
      </p:pic>
    </p:spTree>
    <p:extLst>
      <p:ext uri="{BB962C8B-B14F-4D97-AF65-F5344CB8AC3E}">
        <p14:creationId xmlns:p14="http://schemas.microsoft.com/office/powerpoint/2010/main" val="331577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F1C13C-0426-4F37-BB2B-3B49B6ADFF4D}"/>
              </a:ext>
            </a:extLst>
          </p:cNvPr>
          <p:cNvGraphicFramePr>
            <a:graphicFrameLocks noGrp="1"/>
          </p:cNvGraphicFramePr>
          <p:nvPr>
            <p:ph idx="1"/>
            <p:extLst>
              <p:ext uri="{D42A27DB-BD31-4B8C-83A1-F6EECF244321}">
                <p14:modId xmlns:p14="http://schemas.microsoft.com/office/powerpoint/2010/main" val="2909518623"/>
              </p:ext>
            </p:extLst>
          </p:nvPr>
        </p:nvGraphicFramePr>
        <p:xfrm>
          <a:off x="417251" y="383189"/>
          <a:ext cx="4740676" cy="5577840"/>
        </p:xfrm>
        <a:graphic>
          <a:graphicData uri="http://schemas.openxmlformats.org/drawingml/2006/table">
            <a:tbl>
              <a:tblPr firstRow="1" bandRow="1">
                <a:tableStyleId>{21E4AEA4-8DFA-4A89-87EB-49C32662AFE0}</a:tableStyleId>
              </a:tblPr>
              <a:tblGrid>
                <a:gridCol w="4740676">
                  <a:extLst>
                    <a:ext uri="{9D8B030D-6E8A-4147-A177-3AD203B41FA5}">
                      <a16:colId xmlns:a16="http://schemas.microsoft.com/office/drawing/2014/main" val="2257759285"/>
                    </a:ext>
                  </a:extLst>
                </a:gridCol>
              </a:tblGrid>
              <a:tr h="5407713">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387116636"/>
                  </a:ext>
                </a:extLst>
              </a:tr>
            </a:tbl>
          </a:graphicData>
        </a:graphic>
      </p:graphicFrame>
      <p:pic>
        <p:nvPicPr>
          <p:cNvPr id="6" name="Picture 5">
            <a:extLst>
              <a:ext uri="{FF2B5EF4-FFF2-40B4-BE49-F238E27FC236}">
                <a16:creationId xmlns:a16="http://schemas.microsoft.com/office/drawing/2014/main" id="{D1CA02A9-79DE-4BE0-AD5C-3D68D944076E}"/>
              </a:ext>
            </a:extLst>
          </p:cNvPr>
          <p:cNvPicPr>
            <a:picLocks noChangeAspect="1"/>
          </p:cNvPicPr>
          <p:nvPr/>
        </p:nvPicPr>
        <p:blipFill>
          <a:blip r:embed="rId3"/>
          <a:stretch>
            <a:fillRect/>
          </a:stretch>
        </p:blipFill>
        <p:spPr>
          <a:xfrm>
            <a:off x="815804" y="587377"/>
            <a:ext cx="3773951" cy="4880109"/>
          </a:xfrm>
          <a:prstGeom prst="rect">
            <a:avLst/>
          </a:prstGeom>
        </p:spPr>
      </p:pic>
    </p:spTree>
    <p:extLst>
      <p:ext uri="{BB962C8B-B14F-4D97-AF65-F5344CB8AC3E}">
        <p14:creationId xmlns:p14="http://schemas.microsoft.com/office/powerpoint/2010/main" val="43641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46AB92E-4C25-46D7-A721-9C4842A2143F}"/>
              </a:ext>
            </a:extLst>
          </p:cNvPr>
          <p:cNvGraphicFramePr>
            <a:graphicFrameLocks noGrp="1"/>
          </p:cNvGraphicFramePr>
          <p:nvPr>
            <p:ph idx="1"/>
            <p:extLst>
              <p:ext uri="{D42A27DB-BD31-4B8C-83A1-F6EECF244321}">
                <p14:modId xmlns:p14="http://schemas.microsoft.com/office/powerpoint/2010/main" val="3674749568"/>
              </p:ext>
            </p:extLst>
          </p:nvPr>
        </p:nvGraphicFramePr>
        <p:xfrm>
          <a:off x="914400" y="444500"/>
          <a:ext cx="10353676" cy="3825659"/>
        </p:xfrm>
        <a:graphic>
          <a:graphicData uri="http://schemas.openxmlformats.org/drawingml/2006/table">
            <a:tbl>
              <a:tblPr firstRow="1" bandRow="1">
                <a:tableStyleId>{5C22544A-7EE6-4342-B048-85BDC9FD1C3A}</a:tableStyleId>
              </a:tblPr>
              <a:tblGrid>
                <a:gridCol w="5176838">
                  <a:extLst>
                    <a:ext uri="{9D8B030D-6E8A-4147-A177-3AD203B41FA5}">
                      <a16:colId xmlns:a16="http://schemas.microsoft.com/office/drawing/2014/main" val="3403575445"/>
                    </a:ext>
                  </a:extLst>
                </a:gridCol>
                <a:gridCol w="5176838">
                  <a:extLst>
                    <a:ext uri="{9D8B030D-6E8A-4147-A177-3AD203B41FA5}">
                      <a16:colId xmlns:a16="http://schemas.microsoft.com/office/drawing/2014/main" val="483205776"/>
                    </a:ext>
                  </a:extLst>
                </a:gridCol>
              </a:tblGrid>
              <a:tr h="382565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475410151"/>
                  </a:ext>
                </a:extLst>
              </a:tr>
            </a:tbl>
          </a:graphicData>
        </a:graphic>
      </p:graphicFrame>
      <p:pic>
        <p:nvPicPr>
          <p:cNvPr id="6" name="Picture 5">
            <a:extLst>
              <a:ext uri="{FF2B5EF4-FFF2-40B4-BE49-F238E27FC236}">
                <a16:creationId xmlns:a16="http://schemas.microsoft.com/office/drawing/2014/main" id="{11CF7881-366B-4514-A355-EA9D1659E0DD}"/>
              </a:ext>
            </a:extLst>
          </p:cNvPr>
          <p:cNvPicPr>
            <a:picLocks noChangeAspect="1"/>
          </p:cNvPicPr>
          <p:nvPr/>
        </p:nvPicPr>
        <p:blipFill>
          <a:blip r:embed="rId3"/>
          <a:stretch>
            <a:fillRect/>
          </a:stretch>
        </p:blipFill>
        <p:spPr>
          <a:xfrm>
            <a:off x="1121546" y="541537"/>
            <a:ext cx="4858180" cy="3237977"/>
          </a:xfrm>
          <a:prstGeom prst="rect">
            <a:avLst/>
          </a:prstGeom>
        </p:spPr>
      </p:pic>
      <p:pic>
        <p:nvPicPr>
          <p:cNvPr id="8" name="Picture 7">
            <a:extLst>
              <a:ext uri="{FF2B5EF4-FFF2-40B4-BE49-F238E27FC236}">
                <a16:creationId xmlns:a16="http://schemas.microsoft.com/office/drawing/2014/main" id="{B8AD27F4-8FD6-4454-848B-03E0353C1023}"/>
              </a:ext>
            </a:extLst>
          </p:cNvPr>
          <p:cNvPicPr>
            <a:picLocks noChangeAspect="1"/>
          </p:cNvPicPr>
          <p:nvPr/>
        </p:nvPicPr>
        <p:blipFill>
          <a:blip r:embed="rId4"/>
          <a:stretch>
            <a:fillRect/>
          </a:stretch>
        </p:blipFill>
        <p:spPr>
          <a:xfrm>
            <a:off x="6186872" y="611941"/>
            <a:ext cx="4858182" cy="3237978"/>
          </a:xfrm>
          <a:prstGeom prst="rect">
            <a:avLst/>
          </a:prstGeom>
        </p:spPr>
      </p:pic>
    </p:spTree>
    <p:extLst>
      <p:ext uri="{BB962C8B-B14F-4D97-AF65-F5344CB8AC3E}">
        <p14:creationId xmlns:p14="http://schemas.microsoft.com/office/powerpoint/2010/main" val="78626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7478-B377-4036-9BB6-58FB75116863}"/>
              </a:ext>
            </a:extLst>
          </p:cNvPr>
          <p:cNvSpPr>
            <a:spLocks noGrp="1"/>
          </p:cNvSpPr>
          <p:nvPr>
            <p:ph type="title"/>
          </p:nvPr>
        </p:nvSpPr>
        <p:spPr/>
        <p:txBody>
          <a:bodyPr/>
          <a:lstStyle/>
          <a:p>
            <a:r>
              <a:rPr lang="en-US" dirty="0">
                <a:solidFill>
                  <a:srgbClr val="FFFF00"/>
                </a:solidFill>
              </a:rPr>
              <a:t>Spray skirts</a:t>
            </a:r>
          </a:p>
        </p:txBody>
      </p:sp>
      <p:sp>
        <p:nvSpPr>
          <p:cNvPr id="3" name="Content Placeholder 2">
            <a:extLst>
              <a:ext uri="{FF2B5EF4-FFF2-40B4-BE49-F238E27FC236}">
                <a16:creationId xmlns:a16="http://schemas.microsoft.com/office/drawing/2014/main" id="{490C43E2-8939-4EFA-BAD0-F64ED612B8B7}"/>
              </a:ext>
            </a:extLst>
          </p:cNvPr>
          <p:cNvSpPr>
            <a:spLocks noGrp="1"/>
          </p:cNvSpPr>
          <p:nvPr>
            <p:ph idx="1"/>
          </p:nvPr>
        </p:nvSpPr>
        <p:spPr/>
        <p:txBody>
          <a:bodyPr>
            <a:normAutofit/>
          </a:bodyPr>
          <a:lstStyle/>
          <a:p>
            <a:r>
              <a:rPr lang="en-US" sz="2400" dirty="0">
                <a:solidFill>
                  <a:srgbClr val="FFC000"/>
                </a:solidFill>
              </a:rPr>
              <a:t>Used to keep water out of cockpit. Can be nylon coated, neoprene, or a combination of both. </a:t>
            </a:r>
            <a:r>
              <a:rPr lang="en-US" sz="2400" u="sng" dirty="0">
                <a:solidFill>
                  <a:srgbClr val="FFC000"/>
                </a:solidFill>
              </a:rPr>
              <a:t>IS NOT AN OPTIONAL ITEM</a:t>
            </a:r>
          </a:p>
          <a:p>
            <a:r>
              <a:rPr lang="en-US" sz="2400" dirty="0">
                <a:solidFill>
                  <a:srgbClr val="FFC000"/>
                </a:solidFill>
              </a:rPr>
              <a:t>Important: Not all skirts fit all cockpits. When buying, ask expert advice for the right fit, You’ll need waist size and cockpit or deck size (recommend one step up from recommended )</a:t>
            </a:r>
          </a:p>
        </p:txBody>
      </p:sp>
    </p:spTree>
    <p:extLst>
      <p:ext uri="{BB962C8B-B14F-4D97-AF65-F5344CB8AC3E}">
        <p14:creationId xmlns:p14="http://schemas.microsoft.com/office/powerpoint/2010/main" val="59147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78" y="526473"/>
            <a:ext cx="9735869" cy="5476426"/>
          </a:xfrm>
          <a:prstGeom prst="rect">
            <a:avLst/>
          </a:prstGeom>
        </p:spPr>
      </p:pic>
    </p:spTree>
    <p:extLst>
      <p:ext uri="{BB962C8B-B14F-4D97-AF65-F5344CB8AC3E}">
        <p14:creationId xmlns:p14="http://schemas.microsoft.com/office/powerpoint/2010/main" val="296919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3696019199"/>
              </p:ext>
            </p:extLst>
          </p:nvPr>
        </p:nvGraphicFramePr>
        <p:xfrm>
          <a:off x="242656" y="217503"/>
          <a:ext cx="4541838" cy="6400800"/>
        </p:xfrm>
        <a:graphic>
          <a:graphicData uri="http://schemas.openxmlformats.org/presentationml/2006/ole">
            <mc:AlternateContent xmlns:mc="http://schemas.openxmlformats.org/markup-compatibility/2006">
              <mc:Choice xmlns:v="urn:schemas-microsoft-com:vml" Requires="v">
                <p:oleObj spid="_x0000_s1054" name="Presentation" r:id="rId3" imgW="3429135" imgH="4572072" progId="PowerPoint.Show.8">
                  <p:embed/>
                </p:oleObj>
              </mc:Choice>
              <mc:Fallback>
                <p:oleObj name="Presentation" r:id="rId3" imgW="3429135" imgH="4572072" progId="PowerPoint.Show.8">
                  <p:embed/>
                  <p:pic>
                    <p:nvPicPr>
                      <p:cNvPr id="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56" y="217503"/>
                        <a:ext cx="45418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6185341" y="491897"/>
            <a:ext cx="3215945" cy="584775"/>
          </a:xfrm>
          <a:prstGeom prst="rect">
            <a:avLst/>
          </a:prstGeom>
        </p:spPr>
        <p:txBody>
          <a:bodyPr wrap="none">
            <a:spAutoFit/>
          </a:bodyPr>
          <a:lstStyle/>
          <a:p>
            <a:r>
              <a:rPr lang="en-US" sz="3200" dirty="0">
                <a:solidFill>
                  <a:schemeClr val="accent1">
                    <a:lumMod val="60000"/>
                    <a:lumOff val="40000"/>
                  </a:schemeClr>
                </a:solidFill>
              </a:rPr>
              <a:t>TERMINOLOGY</a:t>
            </a:r>
          </a:p>
        </p:txBody>
      </p:sp>
      <p:sp>
        <p:nvSpPr>
          <p:cNvPr id="4" name="Rectangle 3"/>
          <p:cNvSpPr/>
          <p:nvPr/>
        </p:nvSpPr>
        <p:spPr>
          <a:xfrm>
            <a:off x="5320145" y="1076672"/>
            <a:ext cx="6096000" cy="4924425"/>
          </a:xfrm>
          <a:prstGeom prst="rect">
            <a:avLst/>
          </a:prstGeom>
        </p:spPr>
        <p:txBody>
          <a:bodyPr>
            <a:spAutoFit/>
          </a:bodyPr>
          <a:lstStyle/>
          <a:p>
            <a:pPr algn="ctr">
              <a:defRPr/>
            </a:pPr>
            <a:r>
              <a:rPr lang="en-US" sz="2000" dirty="0">
                <a:solidFill>
                  <a:schemeClr val="accent1">
                    <a:lumMod val="60000"/>
                    <a:lumOff val="40000"/>
                  </a:schemeClr>
                </a:solidFill>
              </a:rPr>
              <a:t>Other features:</a:t>
            </a:r>
          </a:p>
          <a:p>
            <a:pPr marL="342900" indent="-342900">
              <a:buFont typeface="Arial" panose="020B0604020202020204" pitchFamily="34" charset="0"/>
              <a:buChar char="•"/>
              <a:defRPr/>
            </a:pPr>
            <a:r>
              <a:rPr lang="en-US" sz="2000" dirty="0">
                <a:solidFill>
                  <a:schemeClr val="accent1">
                    <a:lumMod val="60000"/>
                    <a:lumOff val="40000"/>
                  </a:schemeClr>
                </a:solidFill>
              </a:rPr>
              <a:t>Waterline length</a:t>
            </a:r>
          </a:p>
          <a:p>
            <a:pPr marL="342900" indent="-342900">
              <a:buFont typeface="Arial" panose="020B0604020202020204" pitchFamily="34" charset="0"/>
              <a:buChar char="•"/>
              <a:defRPr/>
            </a:pPr>
            <a:r>
              <a:rPr lang="en-US" sz="2000" dirty="0">
                <a:solidFill>
                  <a:schemeClr val="accent1">
                    <a:lumMod val="60000"/>
                    <a:lumOff val="40000"/>
                  </a:schemeClr>
                </a:solidFill>
              </a:rPr>
              <a:t>Beam</a:t>
            </a:r>
          </a:p>
          <a:p>
            <a:pPr marL="342900" indent="-342900">
              <a:buFont typeface="Arial" panose="020B0604020202020204" pitchFamily="34" charset="0"/>
              <a:buChar char="•"/>
              <a:defRPr/>
            </a:pPr>
            <a:r>
              <a:rPr lang="en-US" sz="2000" dirty="0">
                <a:solidFill>
                  <a:schemeClr val="accent1">
                    <a:lumMod val="60000"/>
                    <a:lumOff val="40000"/>
                  </a:schemeClr>
                </a:solidFill>
              </a:rPr>
              <a:t>Chine</a:t>
            </a:r>
          </a:p>
          <a:p>
            <a:pPr marL="800100" lvl="1" indent="-342900">
              <a:buFont typeface="Arial" panose="020B0604020202020204" pitchFamily="34" charset="0"/>
              <a:buChar char="•"/>
              <a:defRPr/>
            </a:pPr>
            <a:r>
              <a:rPr lang="en-US" dirty="0">
                <a:solidFill>
                  <a:schemeClr val="accent1">
                    <a:lumMod val="60000"/>
                    <a:lumOff val="40000"/>
                  </a:schemeClr>
                </a:solidFill>
              </a:rPr>
              <a:t>Hard</a:t>
            </a:r>
          </a:p>
          <a:p>
            <a:pPr marL="800100" lvl="1" indent="-342900">
              <a:buFont typeface="Arial" panose="020B0604020202020204" pitchFamily="34" charset="0"/>
              <a:buChar char="•"/>
              <a:defRPr/>
            </a:pPr>
            <a:r>
              <a:rPr lang="en-US" dirty="0">
                <a:solidFill>
                  <a:schemeClr val="accent1">
                    <a:lumMod val="60000"/>
                    <a:lumOff val="40000"/>
                  </a:schemeClr>
                </a:solidFill>
              </a:rPr>
              <a:t>Soft</a:t>
            </a:r>
          </a:p>
          <a:p>
            <a:pPr marL="800100" lvl="1" indent="-342900">
              <a:buFont typeface="Arial" panose="020B0604020202020204" pitchFamily="34" charset="0"/>
              <a:buChar char="•"/>
              <a:defRPr/>
            </a:pPr>
            <a:endParaRPr lang="en-US" dirty="0">
              <a:solidFill>
                <a:schemeClr val="accent1">
                  <a:lumMod val="60000"/>
                  <a:lumOff val="40000"/>
                </a:schemeClr>
              </a:solidFill>
            </a:endParaRPr>
          </a:p>
          <a:p>
            <a:pPr marL="342900" indent="-342900">
              <a:buFont typeface="Arial" panose="020B0604020202020204" pitchFamily="34" charset="0"/>
              <a:buChar char="•"/>
              <a:defRPr/>
            </a:pPr>
            <a:r>
              <a:rPr lang="en-US" sz="2000" dirty="0">
                <a:solidFill>
                  <a:schemeClr val="accent1">
                    <a:lumMod val="60000"/>
                    <a:lumOff val="40000"/>
                  </a:schemeClr>
                </a:solidFill>
              </a:rPr>
              <a:t>Rocker</a:t>
            </a:r>
          </a:p>
          <a:p>
            <a:pPr marL="342900" indent="-342900">
              <a:buFont typeface="Arial" panose="020B0604020202020204" pitchFamily="34" charset="0"/>
              <a:buChar char="•"/>
              <a:defRPr/>
            </a:pPr>
            <a:endParaRPr lang="en-US" sz="2000" dirty="0">
              <a:solidFill>
                <a:schemeClr val="accent1">
                  <a:lumMod val="60000"/>
                  <a:lumOff val="40000"/>
                </a:schemeClr>
              </a:solidFill>
            </a:endParaRPr>
          </a:p>
          <a:p>
            <a:pPr marL="342900" indent="-342900">
              <a:buFont typeface="Arial" panose="020B0604020202020204" pitchFamily="34" charset="0"/>
              <a:buChar char="•"/>
              <a:defRPr/>
            </a:pPr>
            <a:r>
              <a:rPr lang="en-US" sz="2000" dirty="0">
                <a:solidFill>
                  <a:schemeClr val="accent1">
                    <a:lumMod val="60000"/>
                    <a:lumOff val="40000"/>
                  </a:schemeClr>
                </a:solidFill>
              </a:rPr>
              <a:t>Keel</a:t>
            </a:r>
          </a:p>
          <a:p>
            <a:pPr marL="342900" indent="-342900">
              <a:buFont typeface="Arial" panose="020B0604020202020204" pitchFamily="34" charset="0"/>
              <a:buChar char="•"/>
              <a:defRPr/>
            </a:pPr>
            <a:endParaRPr lang="en-US" sz="2000" dirty="0">
              <a:solidFill>
                <a:schemeClr val="accent1">
                  <a:lumMod val="60000"/>
                  <a:lumOff val="40000"/>
                </a:schemeClr>
              </a:solidFill>
            </a:endParaRPr>
          </a:p>
          <a:p>
            <a:pPr marL="342900" indent="-342900">
              <a:buFont typeface="Arial" panose="020B0604020202020204" pitchFamily="34" charset="0"/>
              <a:buChar char="•"/>
              <a:defRPr/>
            </a:pPr>
            <a:r>
              <a:rPr lang="en-US" sz="2000" dirty="0" err="1">
                <a:solidFill>
                  <a:schemeClr val="accent1">
                    <a:lumMod val="60000"/>
                    <a:lumOff val="40000"/>
                  </a:schemeClr>
                </a:solidFill>
              </a:rPr>
              <a:t>Skeg</a:t>
            </a:r>
            <a:r>
              <a:rPr lang="en-US" sz="2000" dirty="0">
                <a:solidFill>
                  <a:schemeClr val="accent1">
                    <a:lumMod val="60000"/>
                    <a:lumOff val="40000"/>
                  </a:schemeClr>
                </a:solidFill>
              </a:rPr>
              <a:t>  (Rudder)</a:t>
            </a:r>
          </a:p>
          <a:p>
            <a:pPr marL="342900" indent="-342900">
              <a:buFont typeface="Arial" panose="020B0604020202020204" pitchFamily="34" charset="0"/>
              <a:buChar char="•"/>
              <a:defRPr/>
            </a:pPr>
            <a:endParaRPr lang="en-US" sz="2000" dirty="0">
              <a:solidFill>
                <a:schemeClr val="accent1">
                  <a:lumMod val="60000"/>
                  <a:lumOff val="40000"/>
                </a:schemeClr>
              </a:solidFill>
            </a:endParaRPr>
          </a:p>
          <a:p>
            <a:pPr marL="342900" indent="-342900">
              <a:buFont typeface="Arial" panose="020B0604020202020204" pitchFamily="34" charset="0"/>
              <a:buChar char="•"/>
              <a:defRPr/>
            </a:pPr>
            <a:r>
              <a:rPr lang="en-US" sz="2000" dirty="0" err="1">
                <a:solidFill>
                  <a:schemeClr val="accent1">
                    <a:lumMod val="60000"/>
                    <a:lumOff val="40000"/>
                  </a:schemeClr>
                </a:solidFill>
              </a:rPr>
              <a:t>Thighbrace</a:t>
            </a:r>
            <a:endParaRPr lang="en-US" sz="2000" dirty="0">
              <a:solidFill>
                <a:schemeClr val="accent1">
                  <a:lumMod val="60000"/>
                  <a:lumOff val="40000"/>
                </a:schemeClr>
              </a:solidFill>
            </a:endParaRPr>
          </a:p>
          <a:p>
            <a:pPr marL="342900" indent="-342900">
              <a:buFont typeface="Arial" panose="020B0604020202020204" pitchFamily="34" charset="0"/>
              <a:buChar char="•"/>
              <a:defRPr/>
            </a:pPr>
            <a:endParaRPr lang="en-US" sz="2000" dirty="0">
              <a:solidFill>
                <a:schemeClr val="accent1">
                  <a:lumMod val="60000"/>
                  <a:lumOff val="40000"/>
                </a:schemeClr>
              </a:solidFill>
            </a:endParaRPr>
          </a:p>
          <a:p>
            <a:pPr marL="342900" indent="-342900">
              <a:buFont typeface="Arial" panose="020B0604020202020204" pitchFamily="34" charset="0"/>
              <a:buChar char="•"/>
              <a:defRPr/>
            </a:pPr>
            <a:r>
              <a:rPr lang="en-US" sz="2000" dirty="0">
                <a:solidFill>
                  <a:schemeClr val="accent1">
                    <a:lumMod val="60000"/>
                    <a:lumOff val="40000"/>
                  </a:schemeClr>
                </a:solidFill>
              </a:rPr>
              <a:t>Backrest – back band</a:t>
            </a:r>
            <a:endParaRPr lang="en-US" sz="1600" dirty="0"/>
          </a:p>
        </p:txBody>
      </p:sp>
    </p:spTree>
    <p:extLst>
      <p:ext uri="{BB962C8B-B14F-4D97-AF65-F5344CB8AC3E}">
        <p14:creationId xmlns:p14="http://schemas.microsoft.com/office/powerpoint/2010/main" val="3125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418144" y="722806"/>
            <a:ext cx="2820004" cy="1107996"/>
          </a:xfrm>
          <a:prstGeom prst="rect">
            <a:avLst/>
          </a:prstGeom>
        </p:spPr>
        <p:txBody>
          <a:bodyPr wrap="none">
            <a:spAutoFit/>
          </a:bodyPr>
          <a:lstStyle/>
          <a:p>
            <a:pPr algn="ctr"/>
            <a:r>
              <a:rPr lang="en-US" sz="6600" dirty="0">
                <a:solidFill>
                  <a:schemeClr val="bg1"/>
                </a:solidFill>
              </a:rPr>
              <a:t>Chines</a:t>
            </a:r>
          </a:p>
        </p:txBody>
      </p:sp>
      <p:pic>
        <p:nvPicPr>
          <p:cNvPr id="3"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26695" y="2207491"/>
            <a:ext cx="8860773" cy="3537528"/>
          </a:xfrm>
          <a:prstGeom prst="rect">
            <a:avLst/>
          </a:prstGeom>
          <a:gradFill>
            <a:gsLst>
              <a:gs pos="78500">
                <a:srgbClr val="D3E5AB"/>
              </a:gs>
              <a:gs pos="74000">
                <a:schemeClr val="accent1">
                  <a:lumMod val="45000"/>
                  <a:lumOff val="55000"/>
                </a:schemeClr>
              </a:gs>
              <a:gs pos="47000">
                <a:schemeClr val="accent3">
                  <a:lumMod val="60000"/>
                  <a:lumOff val="40000"/>
                </a:schemeClr>
              </a:gs>
              <a:gs pos="100000">
                <a:schemeClr val="accent1">
                  <a:lumMod val="30000"/>
                  <a:lumOff val="70000"/>
                </a:schemeClr>
              </a:gs>
            </a:gsLst>
            <a:lin ang="5400000" scaled="1"/>
          </a:gradFill>
          <a:ln>
            <a:noFill/>
          </a:ln>
          <a:effectLst>
            <a:outerShdw blurRad="50800" dist="50800" dir="5400000" algn="ctr" rotWithShape="0">
              <a:schemeClr val="tx2"/>
            </a:outerShdw>
          </a:effectLst>
          <a:extLst/>
        </p:spPr>
      </p:pic>
    </p:spTree>
    <p:extLst>
      <p:ext uri="{BB962C8B-B14F-4D97-AF65-F5344CB8AC3E}">
        <p14:creationId xmlns:p14="http://schemas.microsoft.com/office/powerpoint/2010/main" val="123598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532" y="889061"/>
            <a:ext cx="3100529" cy="769441"/>
          </a:xfrm>
          <a:prstGeom prst="rect">
            <a:avLst/>
          </a:prstGeom>
        </p:spPr>
        <p:txBody>
          <a:bodyPr wrap="none">
            <a:spAutoFit/>
          </a:bodyPr>
          <a:lstStyle/>
          <a:p>
            <a:r>
              <a:rPr lang="en-US" sz="4400" dirty="0"/>
              <a:t>Hull Rocker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520" y="1703497"/>
            <a:ext cx="7989887"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9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992295" y="977424"/>
            <a:ext cx="7191653" cy="2829996"/>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245310" y="4108160"/>
            <a:ext cx="6685625" cy="2177230"/>
          </a:xfrm>
          <a:prstGeom prst="rect">
            <a:avLst/>
          </a:prstGeom>
        </p:spPr>
      </p:pic>
      <p:cxnSp>
        <p:nvCxnSpPr>
          <p:cNvPr id="5" name="Straight Connector 4"/>
          <p:cNvCxnSpPr/>
          <p:nvPr/>
        </p:nvCxnSpPr>
        <p:spPr>
          <a:xfrm flipV="1">
            <a:off x="2876364" y="2521134"/>
            <a:ext cx="5584054" cy="3551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638233" y="2660549"/>
            <a:ext cx="6365292" cy="5335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16567" y="5506112"/>
            <a:ext cx="560181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3480045" y="5299969"/>
            <a:ext cx="3977199"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716567" y="5519349"/>
            <a:ext cx="470516" cy="348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3480045" y="4421081"/>
            <a:ext cx="1083077" cy="878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2814219" y="1509080"/>
            <a:ext cx="1429305" cy="976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2654421" y="2912759"/>
            <a:ext cx="825624" cy="4039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271726" y="1433373"/>
            <a:ext cx="3098307" cy="261610"/>
          </a:xfrm>
          <a:prstGeom prst="rect">
            <a:avLst/>
          </a:prstGeom>
          <a:noFill/>
        </p:spPr>
        <p:txBody>
          <a:bodyPr wrap="square" rtlCol="0">
            <a:spAutoFit/>
          </a:bodyPr>
          <a:lstStyle/>
          <a:p>
            <a:r>
              <a:rPr lang="en-US" sz="1100" dirty="0">
                <a:solidFill>
                  <a:schemeClr val="bg1"/>
                </a:solidFill>
              </a:rPr>
              <a:t>waterline</a:t>
            </a:r>
          </a:p>
        </p:txBody>
      </p:sp>
      <p:sp>
        <p:nvSpPr>
          <p:cNvPr id="31" name="TextBox 30" title="Keel line"/>
          <p:cNvSpPr txBox="1"/>
          <p:nvPr/>
        </p:nvSpPr>
        <p:spPr>
          <a:xfrm>
            <a:off x="3528872" y="3212553"/>
            <a:ext cx="3841161" cy="369332"/>
          </a:xfrm>
          <a:prstGeom prst="rect">
            <a:avLst/>
          </a:prstGeom>
          <a:noFill/>
        </p:spPr>
        <p:txBody>
          <a:bodyPr wrap="square" rtlCol="0">
            <a:normAutofit/>
          </a:bodyPr>
          <a:lstStyle/>
          <a:p>
            <a:r>
              <a:rPr lang="en-US" sz="900" dirty="0">
                <a:solidFill>
                  <a:schemeClr val="bg1"/>
                </a:solidFill>
              </a:rPr>
              <a:t>Keel line</a:t>
            </a:r>
          </a:p>
        </p:txBody>
      </p:sp>
      <p:sp>
        <p:nvSpPr>
          <p:cNvPr id="32" name="TextBox 31"/>
          <p:cNvSpPr txBox="1"/>
          <p:nvPr/>
        </p:nvSpPr>
        <p:spPr>
          <a:xfrm>
            <a:off x="4601232" y="4267419"/>
            <a:ext cx="2160951" cy="276999"/>
          </a:xfrm>
          <a:prstGeom prst="rect">
            <a:avLst/>
          </a:prstGeom>
          <a:noFill/>
        </p:spPr>
        <p:txBody>
          <a:bodyPr wrap="square" rtlCol="0">
            <a:spAutoFit/>
          </a:bodyPr>
          <a:lstStyle/>
          <a:p>
            <a:r>
              <a:rPr lang="en-US" sz="1200" dirty="0">
                <a:solidFill>
                  <a:schemeClr val="bg1"/>
                </a:solidFill>
              </a:rPr>
              <a:t> waterline                            </a:t>
            </a:r>
          </a:p>
        </p:txBody>
      </p:sp>
      <p:sp>
        <p:nvSpPr>
          <p:cNvPr id="33" name="TextBox 32"/>
          <p:cNvSpPr txBox="1"/>
          <p:nvPr/>
        </p:nvSpPr>
        <p:spPr>
          <a:xfrm>
            <a:off x="3316347" y="5806852"/>
            <a:ext cx="2742662" cy="276999"/>
          </a:xfrm>
          <a:prstGeom prst="rect">
            <a:avLst/>
          </a:prstGeom>
          <a:noFill/>
        </p:spPr>
        <p:txBody>
          <a:bodyPr wrap="square" rtlCol="0">
            <a:spAutoFit/>
          </a:bodyPr>
          <a:lstStyle/>
          <a:p>
            <a:r>
              <a:rPr lang="en-US" sz="1200" dirty="0">
                <a:solidFill>
                  <a:schemeClr val="bg1"/>
                </a:solidFill>
              </a:rPr>
              <a:t>keel line</a:t>
            </a:r>
            <a:r>
              <a:rPr lang="en-US" sz="1200" dirty="0"/>
              <a:t>                               </a:t>
            </a:r>
          </a:p>
        </p:txBody>
      </p:sp>
      <p:sp>
        <p:nvSpPr>
          <p:cNvPr id="4" name="TextBox 3"/>
          <p:cNvSpPr txBox="1"/>
          <p:nvPr/>
        </p:nvSpPr>
        <p:spPr>
          <a:xfrm>
            <a:off x="2263153" y="93769"/>
            <a:ext cx="7200443" cy="523220"/>
          </a:xfrm>
          <a:prstGeom prst="rect">
            <a:avLst/>
          </a:prstGeom>
          <a:noFill/>
        </p:spPr>
        <p:txBody>
          <a:bodyPr wrap="square" rtlCol="0">
            <a:spAutoFit/>
          </a:bodyPr>
          <a:lstStyle/>
          <a:p>
            <a:pPr algn="ctr"/>
            <a:r>
              <a:rPr lang="en-US" sz="2800" dirty="0"/>
              <a:t>Hull Rocker</a:t>
            </a:r>
          </a:p>
        </p:txBody>
      </p:sp>
    </p:spTree>
    <p:extLst>
      <p:ext uri="{BB962C8B-B14F-4D97-AF65-F5344CB8AC3E}">
        <p14:creationId xmlns:p14="http://schemas.microsoft.com/office/powerpoint/2010/main" val="390244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6633" y="445716"/>
            <a:ext cx="3579827" cy="584775"/>
          </a:xfrm>
          <a:prstGeom prst="rect">
            <a:avLst/>
          </a:prstGeom>
        </p:spPr>
        <p:txBody>
          <a:bodyPr wrap="none">
            <a:spAutoFit/>
          </a:bodyPr>
          <a:lstStyle/>
          <a:p>
            <a:pPr algn="ctr"/>
            <a:r>
              <a:rPr lang="en-US" sz="3200" dirty="0"/>
              <a:t>Sea Kayak Rocker</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319" y="1210109"/>
            <a:ext cx="7127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319" y="2391209"/>
            <a:ext cx="7127875"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19" y="3572309"/>
            <a:ext cx="713898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431" y="4791509"/>
            <a:ext cx="7127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20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444" y="685861"/>
            <a:ext cx="3863558" cy="707886"/>
          </a:xfrm>
          <a:prstGeom prst="rect">
            <a:avLst/>
          </a:prstGeom>
        </p:spPr>
        <p:txBody>
          <a:bodyPr wrap="none">
            <a:spAutoFit/>
          </a:bodyPr>
          <a:lstStyle/>
          <a:p>
            <a:r>
              <a:rPr lang="en-US" sz="4000" dirty="0"/>
              <a:t>Rocker - Edging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57" y="1556326"/>
            <a:ext cx="9702082" cy="326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79418" y="5239435"/>
            <a:ext cx="9180946" cy="830997"/>
          </a:xfrm>
          <a:prstGeom prst="rect">
            <a:avLst/>
          </a:prstGeom>
        </p:spPr>
        <p:txBody>
          <a:bodyPr wrap="square">
            <a:spAutoFit/>
          </a:bodyPr>
          <a:lstStyle/>
          <a:p>
            <a:r>
              <a:rPr lang="en-US" sz="2400" dirty="0">
                <a:solidFill>
                  <a:schemeClr val="bg2">
                    <a:lumMod val="20000"/>
                    <a:lumOff val="80000"/>
                  </a:schemeClr>
                </a:solidFill>
              </a:rPr>
              <a:t>Note how much more rounded (and easier to turn) the sea kayak above is when placed on edge</a:t>
            </a:r>
          </a:p>
        </p:txBody>
      </p:sp>
    </p:spTree>
    <p:extLst>
      <p:ext uri="{BB962C8B-B14F-4D97-AF65-F5344CB8AC3E}">
        <p14:creationId xmlns:p14="http://schemas.microsoft.com/office/powerpoint/2010/main" val="2278718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286</TotalTime>
  <Words>677</Words>
  <Application>Microsoft Office PowerPoint</Application>
  <PresentationFormat>Widescreen</PresentationFormat>
  <Paragraphs>132</Paragraphs>
  <Slides>24</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Bookman Old Style</vt:lpstr>
      <vt:lpstr>Calibri</vt:lpstr>
      <vt:lpstr>Rockwell</vt:lpstr>
      <vt:lpstr>Damask</vt:lpstr>
      <vt:lpstr>Presentation</vt:lpstr>
      <vt:lpstr>PowerPoint Presentation</vt:lpstr>
      <vt:lpstr>THE STUFF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Bilge Pump </vt:lpstr>
      <vt:lpstr>Paddle Float</vt:lpstr>
      <vt:lpstr>PowerPoint Presentation</vt:lpstr>
      <vt:lpstr>PowerPoint Presentation</vt:lpstr>
      <vt:lpstr>PowerPoint Presentation</vt:lpstr>
      <vt:lpstr>Spray skirts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Halsey</dc:creator>
  <cp:lastModifiedBy>Daniel Halsey</cp:lastModifiedBy>
  <cp:revision>35</cp:revision>
  <dcterms:created xsi:type="dcterms:W3CDTF">2016-03-10T23:20:44Z</dcterms:created>
  <dcterms:modified xsi:type="dcterms:W3CDTF">2018-04-17T23:11:18Z</dcterms:modified>
</cp:coreProperties>
</file>