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wdp" ContentType="image/vnd.ms-photo"/>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7" r:id="rId1"/>
  </p:sldMasterIdLst>
  <p:notesMasterIdLst>
    <p:notesMasterId r:id="rId54"/>
  </p:notesMasterIdLst>
  <p:sldIdLst>
    <p:sldId id="349" r:id="rId2"/>
    <p:sldId id="355" r:id="rId3"/>
    <p:sldId id="286" r:id="rId4"/>
    <p:sldId id="307" r:id="rId5"/>
    <p:sldId id="309" r:id="rId6"/>
    <p:sldId id="293" r:id="rId7"/>
    <p:sldId id="316" r:id="rId8"/>
    <p:sldId id="310" r:id="rId9"/>
    <p:sldId id="311" r:id="rId10"/>
    <p:sldId id="312" r:id="rId11"/>
    <p:sldId id="313" r:id="rId12"/>
    <p:sldId id="317" r:id="rId13"/>
    <p:sldId id="315" r:id="rId14"/>
    <p:sldId id="256" r:id="rId15"/>
    <p:sldId id="318" r:id="rId16"/>
    <p:sldId id="319" r:id="rId17"/>
    <p:sldId id="342" r:id="rId18"/>
    <p:sldId id="347" r:id="rId19"/>
    <p:sldId id="337" r:id="rId20"/>
    <p:sldId id="320" r:id="rId21"/>
    <p:sldId id="273" r:id="rId22"/>
    <p:sldId id="274" r:id="rId23"/>
    <p:sldId id="338" r:id="rId24"/>
    <p:sldId id="331" r:id="rId25"/>
    <p:sldId id="326" r:id="rId26"/>
    <p:sldId id="341" r:id="rId27"/>
    <p:sldId id="327" r:id="rId28"/>
    <p:sldId id="328" r:id="rId29"/>
    <p:sldId id="314" r:id="rId30"/>
    <p:sldId id="322" r:id="rId31"/>
    <p:sldId id="321" r:id="rId32"/>
    <p:sldId id="353" r:id="rId33"/>
    <p:sldId id="292" r:id="rId34"/>
    <p:sldId id="332" r:id="rId35"/>
    <p:sldId id="294" r:id="rId36"/>
    <p:sldId id="323" r:id="rId37"/>
    <p:sldId id="334" r:id="rId38"/>
    <p:sldId id="297" r:id="rId39"/>
    <p:sldId id="298" r:id="rId40"/>
    <p:sldId id="299" r:id="rId41"/>
    <p:sldId id="300" r:id="rId42"/>
    <p:sldId id="324" r:id="rId43"/>
    <p:sldId id="303" r:id="rId44"/>
    <p:sldId id="304" r:id="rId45"/>
    <p:sldId id="325" r:id="rId46"/>
    <p:sldId id="333" r:id="rId47"/>
    <p:sldId id="335" r:id="rId48"/>
    <p:sldId id="330" r:id="rId49"/>
    <p:sldId id="336" r:id="rId50"/>
    <p:sldId id="340" r:id="rId51"/>
    <p:sldId id="345" r:id="rId52"/>
    <p:sldId id="285"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31" autoAdjust="0"/>
    <p:restoredTop sz="91144" autoAdjust="0"/>
  </p:normalViewPr>
  <p:slideViewPr>
    <p:cSldViewPr snapToGrid="0" snapToObjects="1">
      <p:cViewPr varScale="1">
        <p:scale>
          <a:sx n="111" d="100"/>
          <a:sy n="111" d="100"/>
        </p:scale>
        <p:origin x="-193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3302A0-566B-324B-BAE7-6321ABEE2649}" type="datetimeFigureOut">
              <a:rPr lang="en-US" smtClean="0"/>
              <a:t>3/7/16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4F3926-B6C8-C04C-B693-68441922ECB2}" type="slidenum">
              <a:rPr lang="en-US" smtClean="0"/>
              <a:t>‹#›</a:t>
            </a:fld>
            <a:endParaRPr lang="en-US"/>
          </a:p>
        </p:txBody>
      </p:sp>
    </p:spTree>
    <p:extLst>
      <p:ext uri="{BB962C8B-B14F-4D97-AF65-F5344CB8AC3E}">
        <p14:creationId xmlns:p14="http://schemas.microsoft.com/office/powerpoint/2010/main" val="27015424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1</a:t>
            </a:fld>
            <a:endParaRPr lang="en-US"/>
          </a:p>
        </p:txBody>
      </p:sp>
    </p:spTree>
    <p:extLst>
      <p:ext uri="{BB962C8B-B14F-4D97-AF65-F5344CB8AC3E}">
        <p14:creationId xmlns:p14="http://schemas.microsoft.com/office/powerpoint/2010/main" val="185834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Kernmantle</a:t>
            </a:r>
            <a:endParaRPr lang="en-US" dirty="0" smtClean="0"/>
          </a:p>
          <a:p>
            <a:r>
              <a:rPr lang="en-US" dirty="0" smtClean="0"/>
              <a:t>nylon</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10</a:t>
            </a:fld>
            <a:endParaRPr lang="en-US"/>
          </a:p>
        </p:txBody>
      </p:sp>
    </p:spTree>
    <p:extLst>
      <p:ext uri="{BB962C8B-B14F-4D97-AF65-F5344CB8AC3E}">
        <p14:creationId xmlns:p14="http://schemas.microsoft.com/office/powerpoint/2010/main" val="1043593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11</a:t>
            </a:fld>
            <a:endParaRPr lang="en-US"/>
          </a:p>
        </p:txBody>
      </p:sp>
    </p:spTree>
    <p:extLst>
      <p:ext uri="{BB962C8B-B14F-4D97-AF65-F5344CB8AC3E}">
        <p14:creationId xmlns:p14="http://schemas.microsoft.com/office/powerpoint/2010/main" val="4077746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is critical</a:t>
            </a:r>
            <a:r>
              <a:rPr lang="en-US" baseline="0" dirty="0" smtClean="0"/>
              <a:t> that you know how to use the gear that you bring.</a:t>
            </a:r>
            <a:endParaRPr lang="en-US" dirty="0" smtClean="0"/>
          </a:p>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12</a:t>
            </a:fld>
            <a:endParaRPr lang="en-US"/>
          </a:p>
        </p:txBody>
      </p:sp>
    </p:spTree>
    <p:extLst>
      <p:ext uri="{BB962C8B-B14F-4D97-AF65-F5344CB8AC3E}">
        <p14:creationId xmlns:p14="http://schemas.microsoft.com/office/powerpoint/2010/main" val="404987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Clearly</a:t>
            </a:r>
            <a:r>
              <a:rPr lang="en-US" baseline="0" dirty="0" smtClean="0"/>
              <a:t> c</a:t>
            </a:r>
            <a:r>
              <a:rPr lang="en-US" dirty="0" smtClean="0"/>
              <a:t>ommunicate</a:t>
            </a:r>
            <a:r>
              <a:rPr lang="en-US" baseline="0" dirty="0" smtClean="0"/>
              <a:t> with your trip leader!</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13</a:t>
            </a:fld>
            <a:endParaRPr lang="en-US"/>
          </a:p>
        </p:txBody>
      </p:sp>
    </p:spTree>
    <p:extLst>
      <p:ext uri="{BB962C8B-B14F-4D97-AF65-F5344CB8AC3E}">
        <p14:creationId xmlns:p14="http://schemas.microsoft.com/office/powerpoint/2010/main" val="1946470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14</a:t>
            </a:fld>
            <a:endParaRPr lang="en-US"/>
          </a:p>
        </p:txBody>
      </p:sp>
    </p:spTree>
    <p:extLst>
      <p:ext uri="{BB962C8B-B14F-4D97-AF65-F5344CB8AC3E}">
        <p14:creationId xmlns:p14="http://schemas.microsoft.com/office/powerpoint/2010/main" val="4040981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baseline="0" dirty="0" smtClean="0"/>
              <a:t>Before you climb- things to think about</a:t>
            </a:r>
          </a:p>
          <a:p>
            <a:pPr marL="1143000" lvl="2" indent="-228600">
              <a:buAutoNum type="arabicPeriod"/>
            </a:pPr>
            <a:r>
              <a:rPr lang="en-US" baseline="0" dirty="0" smtClean="0"/>
              <a:t>How is the climbing party composed (# climbers/team, # teams) </a:t>
            </a:r>
          </a:p>
          <a:p>
            <a:pPr marL="1143000" lvl="2" indent="-228600">
              <a:buAutoNum type="arabicPeriod"/>
            </a:pPr>
            <a:r>
              <a:rPr lang="en-US" baseline="0" dirty="0" smtClean="0"/>
              <a:t>How to get there?  What does the route look like? What to bring? </a:t>
            </a:r>
          </a:p>
          <a:p>
            <a:pPr marL="1143000" lvl="2" indent="-228600">
              <a:buAutoNum type="arabicPeriod"/>
            </a:pPr>
            <a:r>
              <a:rPr lang="en-US" baseline="0" dirty="0" smtClean="0"/>
              <a:t>What is my role? What do I want to ask the leader?</a:t>
            </a:r>
          </a:p>
        </p:txBody>
      </p:sp>
      <p:sp>
        <p:nvSpPr>
          <p:cNvPr id="4" name="Slide Number Placeholder 3"/>
          <p:cNvSpPr>
            <a:spLocks noGrp="1"/>
          </p:cNvSpPr>
          <p:nvPr>
            <p:ph type="sldNum" sz="quarter" idx="10"/>
          </p:nvPr>
        </p:nvSpPr>
        <p:spPr/>
        <p:txBody>
          <a:bodyPr/>
          <a:lstStyle/>
          <a:p>
            <a:fld id="{1A4F3926-B6C8-C04C-B693-68441922ECB2}" type="slidenum">
              <a:rPr lang="en-US" smtClean="0"/>
              <a:t>15</a:t>
            </a:fld>
            <a:endParaRPr lang="en-US"/>
          </a:p>
        </p:txBody>
      </p:sp>
    </p:spTree>
    <p:extLst>
      <p:ext uri="{BB962C8B-B14F-4D97-AF65-F5344CB8AC3E}">
        <p14:creationId xmlns:p14="http://schemas.microsoft.com/office/powerpoint/2010/main" val="1613344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Mounties website</a:t>
            </a:r>
          </a:p>
          <a:p>
            <a:r>
              <a:rPr lang="en-US" dirty="0" smtClean="0"/>
              <a:t>Communication with trip leader</a:t>
            </a:r>
          </a:p>
          <a:p>
            <a:r>
              <a:rPr lang="en-US" dirty="0" smtClean="0"/>
              <a:t>Getting there</a:t>
            </a:r>
            <a:r>
              <a:rPr lang="en-US" baseline="0" dirty="0" smtClean="0"/>
              <a:t> safely</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16</a:t>
            </a:fld>
            <a:endParaRPr lang="en-US"/>
          </a:p>
        </p:txBody>
      </p:sp>
    </p:spTree>
    <p:extLst>
      <p:ext uri="{BB962C8B-B14F-4D97-AF65-F5344CB8AC3E}">
        <p14:creationId xmlns:p14="http://schemas.microsoft.com/office/powerpoint/2010/main" val="2186260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poll</a:t>
            </a:r>
            <a:r>
              <a:rPr lang="en-US" baseline="0" dirty="0" smtClean="0"/>
              <a:t> everywhere to ask audience?</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17</a:t>
            </a:fld>
            <a:endParaRPr lang="en-US"/>
          </a:p>
        </p:txBody>
      </p:sp>
    </p:spTree>
    <p:extLst>
      <p:ext uri="{BB962C8B-B14F-4D97-AF65-F5344CB8AC3E}">
        <p14:creationId xmlns:p14="http://schemas.microsoft.com/office/powerpoint/2010/main" val="166963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plan for an alpine rock climb, what should you consider?
https://www.polleverywhere.com/free_text_polls/kgeGT9G00jQQgA3</a:t>
            </a:r>
          </a:p>
        </p:txBody>
      </p:sp>
      <p:sp>
        <p:nvSpPr>
          <p:cNvPr id="4" name="Slide Number Placeholder 3"/>
          <p:cNvSpPr>
            <a:spLocks noGrp="1"/>
          </p:cNvSpPr>
          <p:nvPr>
            <p:ph type="sldNum" sz="quarter" idx="10"/>
          </p:nvPr>
        </p:nvSpPr>
        <p:spPr/>
        <p:txBody>
          <a:bodyPr/>
          <a:lstStyle/>
          <a:p>
            <a:fld id="{1C4BCB7D-BF4E-1446-AA25-7CBBEE977063}" type="slidenum">
              <a:rPr lang="en-US" smtClean="0"/>
              <a:t>18</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19</a:t>
            </a:fld>
            <a:endParaRPr lang="en-US"/>
          </a:p>
        </p:txBody>
      </p:sp>
    </p:spTree>
    <p:extLst>
      <p:ext uri="{BB962C8B-B14F-4D97-AF65-F5344CB8AC3E}">
        <p14:creationId xmlns:p14="http://schemas.microsoft.com/office/powerpoint/2010/main" val="91219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an alpine rock climb?
https://www.polleverywhere.com/free_text_polls/2H5yxFObI5861er</a:t>
            </a:r>
          </a:p>
        </p:txBody>
      </p:sp>
      <p:sp>
        <p:nvSpPr>
          <p:cNvPr id="4" name="Slide Number Placeholder 3"/>
          <p:cNvSpPr>
            <a:spLocks noGrp="1"/>
          </p:cNvSpPr>
          <p:nvPr>
            <p:ph type="sldNum" sz="quarter" idx="10"/>
          </p:nvPr>
        </p:nvSpPr>
        <p:spPr/>
        <p:txBody>
          <a:bodyPr/>
          <a:lstStyle/>
          <a:p>
            <a:fld id="{1C4BCB7D-BF4E-1446-AA25-7CBBEE977063}" type="slidenum">
              <a:rPr lang="en-US" smtClean="0"/>
              <a:t>2</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baseline="0" dirty="0" smtClean="0"/>
              <a:t>When we are there?</a:t>
            </a:r>
          </a:p>
          <a:p>
            <a:pPr marL="1143000" lvl="2" indent="-228600">
              <a:buAutoNum type="arabicPeriod"/>
            </a:pPr>
            <a:r>
              <a:rPr lang="en-US" baseline="0" dirty="0" smtClean="0"/>
              <a:t>What skills might I use on the approach? What will a route look like? </a:t>
            </a:r>
          </a:p>
          <a:p>
            <a:pPr marL="1143000" lvl="2" indent="-228600">
              <a:buAutoNum type="arabicPeriod"/>
            </a:pPr>
            <a:r>
              <a:rPr lang="en-US" baseline="0" dirty="0" smtClean="0"/>
              <a:t>What happens when we get to the base of the route?  What might the anchor set up be like?  </a:t>
            </a:r>
          </a:p>
          <a:p>
            <a:pPr marL="1143000" lvl="2" indent="-228600">
              <a:buAutoNum type="arabicPeriod"/>
            </a:pPr>
            <a:r>
              <a:rPr lang="en-US" baseline="0" dirty="0" smtClean="0"/>
              <a:t>Step through: Watching the leader climb.  Getting ready to climb as a follower. Reaching the belay station. A transition. At the top</a:t>
            </a:r>
          </a:p>
        </p:txBody>
      </p:sp>
      <p:sp>
        <p:nvSpPr>
          <p:cNvPr id="4" name="Slide Number Placeholder 3"/>
          <p:cNvSpPr>
            <a:spLocks noGrp="1"/>
          </p:cNvSpPr>
          <p:nvPr>
            <p:ph type="sldNum" sz="quarter" idx="10"/>
          </p:nvPr>
        </p:nvSpPr>
        <p:spPr/>
        <p:txBody>
          <a:bodyPr/>
          <a:lstStyle/>
          <a:p>
            <a:fld id="{1A4F3926-B6C8-C04C-B693-68441922ECB2}" type="slidenum">
              <a:rPr lang="en-US" smtClean="0"/>
              <a:t>20</a:t>
            </a:fld>
            <a:endParaRPr lang="en-US"/>
          </a:p>
        </p:txBody>
      </p:sp>
    </p:spTree>
    <p:extLst>
      <p:ext uri="{BB962C8B-B14F-4D97-AF65-F5344CB8AC3E}">
        <p14:creationId xmlns:p14="http://schemas.microsoft.com/office/powerpoint/2010/main" val="1615244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21</a:t>
            </a:fld>
            <a:endParaRPr lang="en-US"/>
          </a:p>
        </p:txBody>
      </p:sp>
    </p:spTree>
    <p:extLst>
      <p:ext uri="{BB962C8B-B14F-4D97-AF65-F5344CB8AC3E}">
        <p14:creationId xmlns:p14="http://schemas.microsoft.com/office/powerpoint/2010/main" val="85401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caution when pulling</a:t>
            </a:r>
            <a:r>
              <a:rPr lang="en-US" baseline="0" dirty="0" smtClean="0"/>
              <a:t> on questionable rock.</a:t>
            </a:r>
          </a:p>
          <a:p>
            <a:r>
              <a:rPr lang="en-US" dirty="0" smtClean="0"/>
              <a:t>Careful on ridges, cornices</a:t>
            </a:r>
            <a:r>
              <a:rPr lang="en-US" baseline="0" dirty="0" smtClean="0"/>
              <a:t> are unstable</a:t>
            </a:r>
            <a:r>
              <a:rPr lang="en-US" dirty="0" smtClean="0"/>
              <a:t>.</a:t>
            </a:r>
          </a:p>
          <a:p>
            <a:r>
              <a:rPr lang="en-US" dirty="0" smtClean="0"/>
              <a:t>Slushy slopes make for slow travel.</a:t>
            </a:r>
          </a:p>
          <a:p>
            <a:r>
              <a:rPr lang="en-US" baseline="0" dirty="0" smtClean="0"/>
              <a:t>Moats &amp; bergschrunds present interesting challenges.</a:t>
            </a:r>
          </a:p>
          <a:p>
            <a:r>
              <a:rPr lang="en-US" baseline="0" dirty="0" smtClean="0"/>
              <a:t>To avoid rock &amp; ice fall, start early and stay to the edge of a couloir.</a:t>
            </a:r>
          </a:p>
        </p:txBody>
      </p:sp>
      <p:sp>
        <p:nvSpPr>
          <p:cNvPr id="4" name="Slide Number Placeholder 3"/>
          <p:cNvSpPr>
            <a:spLocks noGrp="1"/>
          </p:cNvSpPr>
          <p:nvPr>
            <p:ph type="sldNum" sz="quarter" idx="10"/>
          </p:nvPr>
        </p:nvSpPr>
        <p:spPr/>
        <p:txBody>
          <a:bodyPr/>
          <a:lstStyle/>
          <a:p>
            <a:fld id="{1A4F3926-B6C8-C04C-B693-68441922ECB2}" type="slidenum">
              <a:rPr lang="en-US" smtClean="0"/>
              <a:t>22</a:t>
            </a:fld>
            <a:endParaRPr lang="en-US"/>
          </a:p>
        </p:txBody>
      </p:sp>
    </p:spTree>
    <p:extLst>
      <p:ext uri="{BB962C8B-B14F-4D97-AF65-F5344CB8AC3E}">
        <p14:creationId xmlns:p14="http://schemas.microsoft.com/office/powerpoint/2010/main" val="200143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you look at the statistics from Accidents in North American Mountaineering, published by the American Alpine Club, you'll notice a significant number of climbing accidents occur because of loose rock and </a:t>
            </a:r>
            <a:r>
              <a:rPr lang="en-US" dirty="0" err="1" smtClean="0"/>
              <a:t>rockfall</a:t>
            </a:r>
            <a:r>
              <a:rPr lang="en-US" dirty="0" smtClean="0"/>
              <a:t>. The 50-year statistics from 1951 to 2001 indicate that 680 accidents occurred as a result of "Falling rock, ice, or object" in the United States and Canada.</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23</a:t>
            </a:fld>
            <a:endParaRPr lang="en-US"/>
          </a:p>
        </p:txBody>
      </p:sp>
    </p:spTree>
    <p:extLst>
      <p:ext uri="{BB962C8B-B14F-4D97-AF65-F5344CB8AC3E}">
        <p14:creationId xmlns:p14="http://schemas.microsoft.com/office/powerpoint/2010/main" val="372595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24</a:t>
            </a:fld>
            <a:endParaRPr lang="en-US"/>
          </a:p>
        </p:txBody>
      </p:sp>
    </p:spTree>
    <p:extLst>
      <p:ext uri="{BB962C8B-B14F-4D97-AF65-F5344CB8AC3E}">
        <p14:creationId xmlns:p14="http://schemas.microsoft.com/office/powerpoint/2010/main" val="1040737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two-person rope teams</a:t>
            </a:r>
            <a:r>
              <a:rPr lang="en-US" baseline="0" dirty="0" smtClean="0"/>
              <a:t> is standard.  Three is okay, just slower.</a:t>
            </a:r>
          </a:p>
        </p:txBody>
      </p:sp>
      <p:sp>
        <p:nvSpPr>
          <p:cNvPr id="4" name="Slide Number Placeholder 3"/>
          <p:cNvSpPr>
            <a:spLocks noGrp="1"/>
          </p:cNvSpPr>
          <p:nvPr>
            <p:ph type="sldNum" sz="quarter" idx="10"/>
          </p:nvPr>
        </p:nvSpPr>
        <p:spPr/>
        <p:txBody>
          <a:bodyPr/>
          <a:lstStyle/>
          <a:p>
            <a:fld id="{1A4F3926-B6C8-C04C-B693-68441922ECB2}" type="slidenum">
              <a:rPr lang="en-US" smtClean="0"/>
              <a:t>25</a:t>
            </a:fld>
            <a:endParaRPr lang="en-US"/>
          </a:p>
        </p:txBody>
      </p:sp>
    </p:spTree>
    <p:extLst>
      <p:ext uri="{BB962C8B-B14F-4D97-AF65-F5344CB8AC3E}">
        <p14:creationId xmlns:p14="http://schemas.microsoft.com/office/powerpoint/2010/main" val="4097917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people the</a:t>
            </a:r>
            <a:r>
              <a:rPr lang="en-US" baseline="0" dirty="0" smtClean="0"/>
              <a:t> steps of following.</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26</a:t>
            </a:fld>
            <a:endParaRPr lang="en-US"/>
          </a:p>
        </p:txBody>
      </p:sp>
    </p:spTree>
    <p:extLst>
      <p:ext uri="{BB962C8B-B14F-4D97-AF65-F5344CB8AC3E}">
        <p14:creationId xmlns:p14="http://schemas.microsoft.com/office/powerpoint/2010/main" val="2330344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Anchor, tying in, what does the leader carry, what does the follower carry?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7B0ABC6-0276-482C-A4A1-8E0600CD2DCE}" type="slidenum">
              <a:rPr lang="en-US" smtClean="0"/>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Initial anchor</a:t>
            </a:r>
          </a:p>
          <a:p>
            <a:pPr marL="0" indent="0">
              <a:buNone/>
            </a:pPr>
            <a:r>
              <a:rPr lang="en-US" dirty="0" smtClean="0"/>
              <a:t>Where do you clip in?</a:t>
            </a:r>
          </a:p>
          <a:p>
            <a:pPr marL="0" indent="0">
              <a:buNone/>
            </a:pPr>
            <a:r>
              <a:rPr lang="en-US" dirty="0" smtClean="0"/>
              <a:t>How do you clip in?</a:t>
            </a:r>
          </a:p>
          <a:p>
            <a:pPr marL="0" indent="0">
              <a:buNone/>
            </a:pPr>
            <a:r>
              <a:rPr lang="en-US" dirty="0" smtClean="0"/>
              <a:t>Give</a:t>
            </a:r>
            <a:r>
              <a:rPr lang="en-US" baseline="0" dirty="0" smtClean="0"/>
              <a:t> leader the gear back.</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28</a:t>
            </a:fld>
            <a:endParaRPr lang="en-US"/>
          </a:p>
        </p:txBody>
      </p:sp>
    </p:spTree>
    <p:extLst>
      <p:ext uri="{BB962C8B-B14F-4D97-AF65-F5344CB8AC3E}">
        <p14:creationId xmlns:p14="http://schemas.microsoft.com/office/powerpoint/2010/main" val="3010785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29</a:t>
            </a:fld>
            <a:endParaRPr lang="en-US"/>
          </a:p>
        </p:txBody>
      </p:sp>
    </p:spTree>
    <p:extLst>
      <p:ext uri="{BB962C8B-B14F-4D97-AF65-F5344CB8AC3E}">
        <p14:creationId xmlns:p14="http://schemas.microsoft.com/office/powerpoint/2010/main" val="2284905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3</a:t>
            </a:fld>
            <a:endParaRPr lang="en-US"/>
          </a:p>
        </p:txBody>
      </p:sp>
    </p:spTree>
    <p:extLst>
      <p:ext uri="{BB962C8B-B14F-4D97-AF65-F5344CB8AC3E}">
        <p14:creationId xmlns:p14="http://schemas.microsoft.com/office/powerpoint/2010/main" val="2205727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30</a:t>
            </a:fld>
            <a:endParaRPr lang="en-US"/>
          </a:p>
        </p:txBody>
      </p:sp>
    </p:spTree>
    <p:extLst>
      <p:ext uri="{BB962C8B-B14F-4D97-AF65-F5344CB8AC3E}">
        <p14:creationId xmlns:p14="http://schemas.microsoft.com/office/powerpoint/2010/main" val="1889823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lvl="2" indent="-228600">
              <a:buAutoNum type="arabicPeriod"/>
            </a:pPr>
            <a:r>
              <a:rPr lang="en-US" baseline="0" dirty="0" smtClean="0"/>
              <a:t>Coming down – rappelling skills and considerations</a:t>
            </a:r>
          </a:p>
          <a:p>
            <a:pPr marL="1143000" lvl="2" indent="-228600">
              <a:buAutoNum type="arabicPeriod"/>
            </a:pPr>
            <a:r>
              <a:rPr lang="en-US" baseline="0" dirty="0" smtClean="0"/>
              <a:t>Hiking out</a:t>
            </a:r>
          </a:p>
          <a:p>
            <a:pPr marL="1143000" lvl="2" indent="-228600">
              <a:buAutoNum type="arabicPeriod"/>
            </a:pPr>
            <a:r>
              <a:rPr lang="en-US" baseline="0" dirty="0" smtClean="0"/>
              <a:t>Staying together</a:t>
            </a:r>
            <a:endParaRPr lang="en-US" dirty="0" smtClean="0"/>
          </a:p>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31</a:t>
            </a:fld>
            <a:endParaRPr lang="en-US"/>
          </a:p>
        </p:txBody>
      </p:sp>
    </p:spTree>
    <p:extLst>
      <p:ext uri="{BB962C8B-B14F-4D97-AF65-F5344CB8AC3E}">
        <p14:creationId xmlns:p14="http://schemas.microsoft.com/office/powerpoint/2010/main" val="273347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32</a:t>
            </a:fld>
            <a:endParaRPr lang="en-US"/>
          </a:p>
        </p:txBody>
      </p:sp>
    </p:spTree>
    <p:extLst>
      <p:ext uri="{BB962C8B-B14F-4D97-AF65-F5344CB8AC3E}">
        <p14:creationId xmlns:p14="http://schemas.microsoft.com/office/powerpoint/2010/main" val="2887442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33</a:t>
            </a:fld>
            <a:endParaRPr lang="en-US"/>
          </a:p>
        </p:txBody>
      </p:sp>
    </p:spTree>
    <p:extLst>
      <p:ext uri="{BB962C8B-B14F-4D97-AF65-F5344CB8AC3E}">
        <p14:creationId xmlns:p14="http://schemas.microsoft.com/office/powerpoint/2010/main" val="2663034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 should take about 10 minutes. </a:t>
            </a:r>
            <a:r>
              <a:rPr lang="en-US" baseline="0" dirty="0" smtClean="0"/>
              <a:t> Talk through all steps, clearly &amp; concisely.</a:t>
            </a:r>
            <a:endParaRPr lang="en-US" dirty="0" smtClean="0"/>
          </a:p>
          <a:p>
            <a:r>
              <a:rPr lang="en-US" dirty="0" smtClean="0"/>
              <a:t>-hike</a:t>
            </a:r>
            <a:r>
              <a:rPr lang="en-US" baseline="0" dirty="0" smtClean="0"/>
              <a:t> in (Leave no trace ethics)</a:t>
            </a:r>
          </a:p>
          <a:p>
            <a:r>
              <a:rPr lang="en-US" baseline="0" dirty="0" smtClean="0"/>
              <a:t>Rope up &amp; build </a:t>
            </a:r>
            <a:r>
              <a:rPr lang="en-US" baseline="0" dirty="0" smtClean="0"/>
              <a:t>anchor</a:t>
            </a:r>
          </a:p>
          <a:p>
            <a:r>
              <a:rPr lang="en-US" baseline="0" dirty="0" smtClean="0"/>
              <a:t>Scramble up </a:t>
            </a:r>
            <a:r>
              <a:rPr lang="en-US" baseline="0" dirty="0" smtClean="0"/>
              <a:t>to base of 1</a:t>
            </a:r>
            <a:r>
              <a:rPr lang="en-US" baseline="30000" dirty="0" smtClean="0"/>
              <a:t>st</a:t>
            </a:r>
            <a:r>
              <a:rPr lang="en-US" baseline="0" dirty="0" smtClean="0"/>
              <a:t> pitch</a:t>
            </a:r>
          </a:p>
          <a:p>
            <a:r>
              <a:rPr lang="en-US" baseline="0" dirty="0" smtClean="0"/>
              <a:t>1-2 pitches </a:t>
            </a:r>
            <a:r>
              <a:rPr lang="en-US" baseline="0" dirty="0" smtClean="0"/>
              <a:t>of fifth class</a:t>
            </a:r>
          </a:p>
          <a:p>
            <a:r>
              <a:rPr lang="en-US" baseline="0" dirty="0" smtClean="0"/>
              <a:t>Rappel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34</a:t>
            </a:fld>
            <a:endParaRPr lang="en-US"/>
          </a:p>
        </p:txBody>
      </p:sp>
    </p:spTree>
    <p:extLst>
      <p:ext uri="{BB962C8B-B14F-4D97-AF65-F5344CB8AC3E}">
        <p14:creationId xmlns:p14="http://schemas.microsoft.com/office/powerpoint/2010/main" val="667280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Sign up on website.</a:t>
            </a:r>
          </a:p>
          <a:p>
            <a:endParaRPr lang="en-US" baseline="0" dirty="0" smtClean="0"/>
          </a:p>
          <a:p>
            <a:r>
              <a:rPr lang="en-US" baseline="0" dirty="0" smtClean="0"/>
              <a:t>Email from trip leader.</a:t>
            </a:r>
          </a:p>
          <a:p>
            <a:endParaRPr lang="en-US" baseline="0" dirty="0" smtClean="0"/>
          </a:p>
          <a:p>
            <a:r>
              <a:rPr lang="en-US" baseline="0" dirty="0" smtClean="0"/>
              <a:t>Carpool if possible.</a:t>
            </a:r>
          </a:p>
        </p:txBody>
      </p:sp>
      <p:sp>
        <p:nvSpPr>
          <p:cNvPr id="4" name="Slide Number Placeholder 3"/>
          <p:cNvSpPr>
            <a:spLocks noGrp="1"/>
          </p:cNvSpPr>
          <p:nvPr>
            <p:ph type="sldNum" sz="quarter" idx="10"/>
          </p:nvPr>
        </p:nvSpPr>
        <p:spPr/>
        <p:txBody>
          <a:bodyPr/>
          <a:lstStyle/>
          <a:p>
            <a:fld id="{D7B0ABC6-0276-482C-A4A1-8E0600CD2DCE}" type="slidenum">
              <a:rPr lang="en-US" smtClean="0"/>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Short discussion – what does this mean to them?  What skills do they think they will use?  How will skills differ depending on time of year?</a:t>
            </a:r>
          </a:p>
          <a:p>
            <a:r>
              <a:rPr lang="en-US" baseline="0" dirty="0" smtClean="0"/>
              <a:t>Your input – what do you think when you read this?  What skills do you want your climbers to have?  What will you plan for?</a:t>
            </a:r>
          </a:p>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36</a:t>
            </a:fld>
            <a:endParaRPr lang="en-US"/>
          </a:p>
        </p:txBody>
      </p:sp>
    </p:spTree>
    <p:extLst>
      <p:ext uri="{BB962C8B-B14F-4D97-AF65-F5344CB8AC3E}">
        <p14:creationId xmlns:p14="http://schemas.microsoft.com/office/powerpoint/2010/main" val="2222967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we use trails?  Keep our impact low!</a:t>
            </a:r>
          </a:p>
          <a:p>
            <a:endParaRPr lang="en-US" dirty="0" smtClean="0"/>
          </a:p>
          <a:p>
            <a:r>
              <a:rPr lang="en-US" dirty="0" smtClean="0"/>
              <a:t>Walk on the “obvious” climber’s path!!!</a:t>
            </a:r>
          </a:p>
          <a:p>
            <a:endParaRPr lang="en-US" dirty="0" smtClean="0"/>
          </a:p>
          <a:p>
            <a:r>
              <a:rPr lang="en-US" dirty="0" smtClean="0"/>
              <a:t>Bathroom? Pee-on rocks or snow,</a:t>
            </a:r>
            <a:r>
              <a:rPr lang="en-US" baseline="0" dirty="0" smtClean="0"/>
              <a:t> away from water sources.  Poop-</a:t>
            </a:r>
            <a:r>
              <a:rPr lang="en-US" dirty="0" smtClean="0"/>
              <a:t>Blue bag it.</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37</a:t>
            </a:fld>
            <a:endParaRPr lang="en-US"/>
          </a:p>
        </p:txBody>
      </p:sp>
    </p:spTree>
    <p:extLst>
      <p:ext uri="{BB962C8B-B14F-4D97-AF65-F5344CB8AC3E}">
        <p14:creationId xmlns:p14="http://schemas.microsoft.com/office/powerpoint/2010/main" val="1467801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approach – so this is what the</a:t>
            </a:r>
            <a:r>
              <a:rPr lang="en-US" baseline="0" dirty="0" smtClean="0"/>
              <a:t> description meant?</a:t>
            </a:r>
          </a:p>
          <a:p>
            <a:endParaRPr lang="en-US" dirty="0" smtClean="0"/>
          </a:p>
          <a:p>
            <a:r>
              <a:rPr lang="en-US" dirty="0" smtClean="0"/>
              <a:t>Where is the Tooth?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7B0ABC6-0276-482C-A4A1-8E0600CD2DCE}" type="slidenum">
              <a:rPr lang="en-US" smtClean="0"/>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approach</a:t>
            </a:r>
          </a:p>
          <a:p>
            <a:endParaRPr lang="en-US" dirty="0" smtClean="0"/>
          </a:p>
          <a:p>
            <a:r>
              <a:rPr lang="en-US" dirty="0" smtClean="0"/>
              <a:t>I thought this was a rock climb!</a:t>
            </a:r>
          </a:p>
          <a:p>
            <a:endParaRPr lang="en-US" dirty="0" smtClean="0"/>
          </a:p>
          <a:p>
            <a:r>
              <a:rPr lang="en-US" dirty="0" smtClean="0"/>
              <a:t>Skills</a:t>
            </a:r>
            <a:r>
              <a:rPr lang="en-US" baseline="0" dirty="0" smtClean="0"/>
              <a:t> needed in June – ice axe!</a:t>
            </a:r>
            <a:endParaRPr lang="en-US" dirty="0" smtClean="0"/>
          </a:p>
          <a:p>
            <a:endParaRPr lang="en-US" dirty="0"/>
          </a:p>
        </p:txBody>
      </p:sp>
      <p:sp>
        <p:nvSpPr>
          <p:cNvPr id="4" name="Slide Number Placeholder 3"/>
          <p:cNvSpPr>
            <a:spLocks noGrp="1"/>
          </p:cNvSpPr>
          <p:nvPr>
            <p:ph type="sldNum" sz="quarter" idx="10"/>
          </p:nvPr>
        </p:nvSpPr>
        <p:spPr/>
        <p:txBody>
          <a:bodyPr/>
          <a:lstStyle/>
          <a:p>
            <a:fld id="{D7B0ABC6-0276-482C-A4A1-8E0600CD2DCE}" type="slidenum">
              <a:rPr lang="en-US" smtClean="0"/>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4</a:t>
            </a:fld>
            <a:endParaRPr lang="en-US"/>
          </a:p>
        </p:txBody>
      </p:sp>
    </p:spTree>
    <p:extLst>
      <p:ext uri="{BB962C8B-B14F-4D97-AF65-F5344CB8AC3E}">
        <p14:creationId xmlns:p14="http://schemas.microsoft.com/office/powerpoint/2010/main" val="3502207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Hard work in </a:t>
            </a:r>
            <a:r>
              <a:rPr lang="en-US" dirty="0" err="1" smtClean="0"/>
              <a:t>sun-baked</a:t>
            </a:r>
            <a:r>
              <a:rPr lang="en-US" baseline="0" dirty="0" smtClean="0"/>
              <a:t> snow!</a:t>
            </a:r>
            <a:endParaRPr lang="en-US" dirty="0"/>
          </a:p>
        </p:txBody>
      </p:sp>
      <p:sp>
        <p:nvSpPr>
          <p:cNvPr id="4" name="Slide Number Placeholder 3"/>
          <p:cNvSpPr>
            <a:spLocks noGrp="1"/>
          </p:cNvSpPr>
          <p:nvPr>
            <p:ph type="sldNum" sz="quarter" idx="10"/>
          </p:nvPr>
        </p:nvSpPr>
        <p:spPr/>
        <p:txBody>
          <a:bodyPr/>
          <a:lstStyle/>
          <a:p>
            <a:fld id="{D7B0ABC6-0276-482C-A4A1-8E0600CD2DCE}" type="slidenum">
              <a:rPr lang="en-US" smtClean="0"/>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we practice self-arresting?!?</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41</a:t>
            </a:fld>
            <a:endParaRPr lang="en-US"/>
          </a:p>
        </p:txBody>
      </p:sp>
    </p:spTree>
    <p:extLst>
      <p:ext uri="{BB962C8B-B14F-4D97-AF65-F5344CB8AC3E}">
        <p14:creationId xmlns:p14="http://schemas.microsoft.com/office/powerpoint/2010/main" val="2832526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Short discussion – what does this mean to them?  What skills do they think they will use?  How will skills differ depending on time of year?</a:t>
            </a:r>
          </a:p>
          <a:p>
            <a:r>
              <a:rPr lang="en-US" baseline="0" dirty="0" smtClean="0"/>
              <a:t>Your input – what do you think when you read this?  What skills do you want your climbers to have?  What will you plan for?</a:t>
            </a:r>
          </a:p>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42</a:t>
            </a:fld>
            <a:endParaRPr lang="en-US"/>
          </a:p>
        </p:txBody>
      </p:sp>
    </p:spTree>
    <p:extLst>
      <p:ext uri="{BB962C8B-B14F-4D97-AF65-F5344CB8AC3E}">
        <p14:creationId xmlns:p14="http://schemas.microsoft.com/office/powerpoint/2010/main" val="22229671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Watching</a:t>
            </a:r>
            <a:r>
              <a:rPr lang="en-US" baseline="0" dirty="0" smtClean="0"/>
              <a:t> the leader lead</a:t>
            </a:r>
            <a:endParaRPr lang="en-US" dirty="0"/>
          </a:p>
        </p:txBody>
      </p:sp>
      <p:sp>
        <p:nvSpPr>
          <p:cNvPr id="4" name="Slide Number Placeholder 3"/>
          <p:cNvSpPr>
            <a:spLocks noGrp="1"/>
          </p:cNvSpPr>
          <p:nvPr>
            <p:ph type="sldNum" sz="quarter" idx="10"/>
          </p:nvPr>
        </p:nvSpPr>
        <p:spPr/>
        <p:txBody>
          <a:bodyPr/>
          <a:lstStyle/>
          <a:p>
            <a:fld id="{D7B0ABC6-0276-482C-A4A1-8E0600CD2DCE}" type="slidenum">
              <a:rPr lang="en-US" smtClean="0"/>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Belaying the leader</a:t>
            </a:r>
            <a:r>
              <a:rPr lang="en-US" baseline="0" dirty="0" smtClean="0"/>
              <a:t> – things to think about</a:t>
            </a:r>
            <a:endParaRPr lang="en-US" dirty="0"/>
          </a:p>
        </p:txBody>
      </p:sp>
      <p:sp>
        <p:nvSpPr>
          <p:cNvPr id="4" name="Slide Number Placeholder 3"/>
          <p:cNvSpPr>
            <a:spLocks noGrp="1"/>
          </p:cNvSpPr>
          <p:nvPr>
            <p:ph type="sldNum" sz="quarter" idx="10"/>
          </p:nvPr>
        </p:nvSpPr>
        <p:spPr/>
        <p:txBody>
          <a:bodyPr/>
          <a:lstStyle/>
          <a:p>
            <a:fld id="{D7B0ABC6-0276-482C-A4A1-8E0600CD2DCE}" type="slidenum">
              <a:rPr lang="en-US" smtClean="0"/>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Belaying the leader</a:t>
            </a:r>
            <a:r>
              <a:rPr lang="en-US" baseline="0" dirty="0" smtClean="0"/>
              <a:t> – things to think about</a:t>
            </a:r>
            <a:endParaRPr lang="en-US" dirty="0"/>
          </a:p>
        </p:txBody>
      </p:sp>
      <p:sp>
        <p:nvSpPr>
          <p:cNvPr id="4" name="Slide Number Placeholder 3"/>
          <p:cNvSpPr>
            <a:spLocks noGrp="1"/>
          </p:cNvSpPr>
          <p:nvPr>
            <p:ph type="sldNum" sz="quarter" idx="10"/>
          </p:nvPr>
        </p:nvSpPr>
        <p:spPr/>
        <p:txBody>
          <a:bodyPr/>
          <a:lstStyle/>
          <a:p>
            <a:fld id="{D7B0ABC6-0276-482C-A4A1-8E0600CD2DCE}" type="slidenum">
              <a:rPr lang="en-US" smtClean="0"/>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Belaying the leader</a:t>
            </a:r>
            <a:r>
              <a:rPr lang="en-US" baseline="0" dirty="0" smtClean="0"/>
              <a:t> – things to think about</a:t>
            </a:r>
            <a:endParaRPr lang="en-US" dirty="0"/>
          </a:p>
        </p:txBody>
      </p:sp>
      <p:sp>
        <p:nvSpPr>
          <p:cNvPr id="4" name="Slide Number Placeholder 3"/>
          <p:cNvSpPr>
            <a:spLocks noGrp="1"/>
          </p:cNvSpPr>
          <p:nvPr>
            <p:ph type="sldNum" sz="quarter" idx="10"/>
          </p:nvPr>
        </p:nvSpPr>
        <p:spPr/>
        <p:txBody>
          <a:bodyPr/>
          <a:lstStyle/>
          <a:p>
            <a:fld id="{D7B0ABC6-0276-482C-A4A1-8E0600CD2DCE}" type="slidenum">
              <a:rPr lang="en-US" smtClean="0"/>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Celebrate,</a:t>
            </a:r>
            <a:r>
              <a:rPr lang="en-US" baseline="0" dirty="0" smtClean="0"/>
              <a:t> rest, eat, and drink at summit.  </a:t>
            </a:r>
          </a:p>
          <a:p>
            <a:endParaRPr lang="en-US" baseline="0" dirty="0" smtClean="0"/>
          </a:p>
          <a:p>
            <a:r>
              <a:rPr lang="en-US" baseline="0" dirty="0" smtClean="0"/>
              <a:t>Be extra cautious on your way down!!!</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47</a:t>
            </a:fld>
            <a:endParaRPr lang="en-US"/>
          </a:p>
        </p:txBody>
      </p:sp>
    </p:spTree>
    <p:extLst>
      <p:ext uri="{BB962C8B-B14F-4D97-AF65-F5344CB8AC3E}">
        <p14:creationId xmlns:p14="http://schemas.microsoft.com/office/powerpoint/2010/main" val="23670921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good rappelling</a:t>
            </a:r>
            <a:r>
              <a:rPr lang="en-US" baseline="0" dirty="0" smtClean="0"/>
              <a:t> technique.</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48</a:t>
            </a:fld>
            <a:endParaRPr lang="en-US"/>
          </a:p>
        </p:txBody>
      </p:sp>
    </p:spTree>
    <p:extLst>
      <p:ext uri="{BB962C8B-B14F-4D97-AF65-F5344CB8AC3E}">
        <p14:creationId xmlns:p14="http://schemas.microsoft.com/office/powerpoint/2010/main" val="3431186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your ascent was difficult, your descent probably will be as well.</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49</a:t>
            </a:fld>
            <a:endParaRPr lang="en-US"/>
          </a:p>
        </p:txBody>
      </p:sp>
    </p:spTree>
    <p:extLst>
      <p:ext uri="{BB962C8B-B14F-4D97-AF65-F5344CB8AC3E}">
        <p14:creationId xmlns:p14="http://schemas.microsoft.com/office/powerpoint/2010/main" val="4042656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Scribe-write clearly on the whiteboards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Timekeeper-use phone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Speaker-speak loudly,</a:t>
            </a:r>
            <a:r>
              <a:rPr lang="en-US" baseline="0" dirty="0" smtClean="0"/>
              <a:t> clearly, and slowly</a:t>
            </a:r>
            <a:endParaRPr lang="en-US" dirty="0" smtClean="0"/>
          </a:p>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5</a:t>
            </a:fld>
            <a:endParaRPr lang="en-US"/>
          </a:p>
        </p:txBody>
      </p:sp>
    </p:spTree>
    <p:extLst>
      <p:ext uri="{BB962C8B-B14F-4D97-AF65-F5344CB8AC3E}">
        <p14:creationId xmlns:p14="http://schemas.microsoft.com/office/powerpoint/2010/main" val="28248676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50</a:t>
            </a:fld>
            <a:endParaRPr lang="en-US"/>
          </a:p>
        </p:txBody>
      </p:sp>
    </p:spTree>
    <p:extLst>
      <p:ext uri="{BB962C8B-B14F-4D97-AF65-F5344CB8AC3E}">
        <p14:creationId xmlns:p14="http://schemas.microsoft.com/office/powerpoint/2010/main" val="18583474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What constitutes a successful trip?</a:t>
            </a:r>
          </a:p>
          <a:p>
            <a:r>
              <a:rPr lang="en-US" smtClean="0"/>
              <a:t>https://www.polleverywhere.com/free_text_polls/jlCzxk0stbQfJZs</a:t>
            </a:r>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51</a:t>
            </a:fld>
            <a:endParaRPr lang="en-US"/>
          </a:p>
        </p:txBody>
      </p:sp>
    </p:spTree>
    <p:extLst>
      <p:ext uri="{BB962C8B-B14F-4D97-AF65-F5344CB8AC3E}">
        <p14:creationId xmlns:p14="http://schemas.microsoft.com/office/powerpoint/2010/main" val="32428578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52</a:t>
            </a:fld>
            <a:endParaRPr lang="en-US"/>
          </a:p>
        </p:txBody>
      </p:sp>
    </p:spTree>
    <p:extLst>
      <p:ext uri="{BB962C8B-B14F-4D97-AF65-F5344CB8AC3E}">
        <p14:creationId xmlns:p14="http://schemas.microsoft.com/office/powerpoint/2010/main" val="2369643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D7B0ABC6-0276-482C-A4A1-8E0600CD2DCE}"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8600" indent="-228600">
              <a:buAutoNum type="arabicPeriod"/>
            </a:pPr>
            <a:r>
              <a:rPr lang="en-US" baseline="0" dirty="0" smtClean="0"/>
              <a:t>Most objectives hazards</a:t>
            </a:r>
          </a:p>
          <a:p>
            <a:pPr marL="228600" indent="-228600">
              <a:buAutoNum type="arabicPeriod"/>
            </a:pPr>
            <a:r>
              <a:rPr lang="en-US" baseline="0" dirty="0" smtClean="0"/>
              <a:t>PLB? GPS? Navigation?</a:t>
            </a:r>
          </a:p>
          <a:p>
            <a:pPr marL="228600" indent="-228600">
              <a:buAutoNum type="arabicPeriod"/>
            </a:pPr>
            <a:r>
              <a:rPr lang="en-US" baseline="0" dirty="0" smtClean="0"/>
              <a:t>Have you communicated your plan?</a:t>
            </a:r>
          </a:p>
        </p:txBody>
      </p:sp>
      <p:sp>
        <p:nvSpPr>
          <p:cNvPr id="4" name="Slide Number Placeholder 3"/>
          <p:cNvSpPr>
            <a:spLocks noGrp="1"/>
          </p:cNvSpPr>
          <p:nvPr>
            <p:ph type="sldNum" sz="quarter" idx="10"/>
          </p:nvPr>
        </p:nvSpPr>
        <p:spPr/>
        <p:txBody>
          <a:bodyPr/>
          <a:lstStyle/>
          <a:p>
            <a:fld id="{D7B0ABC6-0276-482C-A4A1-8E0600CD2DCE}"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8</a:t>
            </a:fld>
            <a:endParaRPr lang="en-US"/>
          </a:p>
        </p:txBody>
      </p:sp>
    </p:spTree>
    <p:extLst>
      <p:ext uri="{BB962C8B-B14F-4D97-AF65-F5344CB8AC3E}">
        <p14:creationId xmlns:p14="http://schemas.microsoft.com/office/powerpoint/2010/main" val="303226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9</a:t>
            </a:fld>
            <a:endParaRPr lang="en-US"/>
          </a:p>
        </p:txBody>
      </p:sp>
    </p:spTree>
    <p:extLst>
      <p:ext uri="{BB962C8B-B14F-4D97-AF65-F5344CB8AC3E}">
        <p14:creationId xmlns:p14="http://schemas.microsoft.com/office/powerpoint/2010/main" val="1043593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51665B-C24A-4702-B522-6A4334602E03}" type="datetimeFigureOut">
              <a:rPr lang="en-US" smtClean="0"/>
              <a:t>3/7/16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5D158-434D-874D-BBA6-948684A5F642}" type="datetimeFigureOut">
              <a:rPr lang="en-US" smtClean="0"/>
              <a:t>3/7/16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3AA82-122C-EB4D-8196-2EACF4C4AD08}"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C5D158-434D-874D-BBA6-948684A5F642}" type="datetimeFigureOut">
              <a:rPr lang="en-US" smtClean="0"/>
              <a:t>3/7/16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3AA82-122C-EB4D-8196-2EACF4C4AD08}"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C5D158-434D-874D-BBA6-948684A5F642}" type="datetimeFigureOut">
              <a:rPr lang="en-US" smtClean="0"/>
              <a:t>3/7/16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3AA82-122C-EB4D-8196-2EACF4C4AD08}"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51665B-C24A-4702-B522-6A4334602E03}" type="datetimeFigureOut">
              <a:rPr lang="en-US" smtClean="0"/>
              <a:t>3/7/16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2C5D158-434D-874D-BBA6-948684A5F642}" type="datetimeFigureOut">
              <a:rPr lang="en-US" smtClean="0"/>
              <a:t>3/7/16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43AA82-122C-EB4D-8196-2EACF4C4AD08}"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C5D158-434D-874D-BBA6-948684A5F642}" type="datetimeFigureOut">
              <a:rPr lang="en-US" smtClean="0"/>
              <a:t>3/7/16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43AA82-122C-EB4D-8196-2EACF4C4AD08}"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2C5D158-434D-874D-BBA6-948684A5F642}" type="datetimeFigureOut">
              <a:rPr lang="en-US" smtClean="0"/>
              <a:t>3/7/16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43AA82-122C-EB4D-8196-2EACF4C4AD08}"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C5D158-434D-874D-BBA6-948684A5F642}" type="datetimeFigureOut">
              <a:rPr lang="en-US" smtClean="0"/>
              <a:t>3/7/16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43AA82-122C-EB4D-8196-2EACF4C4AD08}"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C5D158-434D-874D-BBA6-948684A5F642}" type="datetimeFigureOut">
              <a:rPr lang="en-US" smtClean="0"/>
              <a:t>3/7/16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43AA82-122C-EB4D-8196-2EACF4C4AD08}"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C5D158-434D-874D-BBA6-948684A5F642}" type="datetimeFigureOut">
              <a:rPr lang="en-US" smtClean="0"/>
              <a:t>3/7/16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43AA82-122C-EB4D-8196-2EACF4C4AD08}"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82C5D158-434D-874D-BBA6-948684A5F642}" type="datetimeFigureOut">
              <a:rPr lang="en-US" smtClean="0"/>
              <a:t>3/7/16</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3443AA82-122C-EB4D-8196-2EACF4C4AD0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iming>
    <p:tnLst>
      <p:par>
        <p:cTn xmlns:p14="http://schemas.microsoft.com/office/powerpoint/2010/mai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png"/><Relationship Id="rId5" Type="http://schemas.openxmlformats.org/officeDocument/2006/relationships/hyperlink" Target="http://www.polleverywhere.com/app" TargetMode="External"/><Relationship Id="rId6" Type="http://schemas.openxmlformats.org/officeDocument/2006/relationships/hyperlink" Target="http://www.polleverywhere.com/app/help" TargetMode="External"/><Relationship Id="rId7" Type="http://schemas.openxmlformats.org/officeDocument/2006/relationships/hyperlink" Target="https://www.polleverywhere.com/free_text_polls/kgeGT9G00jQQgA3?preview=true" TargetMode="External"/><Relationship Id="rId1" Type="http://schemas.openxmlformats.org/officeDocument/2006/relationships/tags" Target="../tags/tag2.xml"/><Relationship Id="rId2"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png"/><Relationship Id="rId5" Type="http://schemas.openxmlformats.org/officeDocument/2006/relationships/hyperlink" Target="http://www.polleverywhere.com/app" TargetMode="External"/><Relationship Id="rId6" Type="http://schemas.openxmlformats.org/officeDocument/2006/relationships/hyperlink" Target="http://www.polleverywhere.com/app/help" TargetMode="External"/><Relationship Id="rId7" Type="http://schemas.openxmlformats.org/officeDocument/2006/relationships/hyperlink" Target="https://www.polleverywhere.com/free_text_polls/2H5yxFObI5861er?preview=true" TargetMode="External"/><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5.JPG"/></Relationships>
</file>

<file path=ppt/slides/_rels/slide26.xml.rels><?xml version="1.0" encoding="UTF-8" standalone="yes"?>
<Relationships xmlns="http://schemas.openxmlformats.org/package/2006/relationships"><Relationship Id="rId3" Type="http://schemas.openxmlformats.org/officeDocument/2006/relationships/hyperlink" Target="https://youtu.be/w_ihWjMIVBw?list=PLFfyzgXJx2sv5FYZU1X8WHcSDxUEwUCZf&amp;t=120" TargetMode="External"/><Relationship Id="rId4" Type="http://schemas.openxmlformats.org/officeDocument/2006/relationships/image" Target="../media/image16.jpg"/><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2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2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2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2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2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3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3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3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6.xml"/><Relationship Id="rId5"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150" y="1282850"/>
            <a:ext cx="6512511" cy="1143000"/>
          </a:xfrm>
        </p:spPr>
        <p:txBody>
          <a:bodyPr/>
          <a:lstStyle/>
          <a:p>
            <a:r>
              <a:rPr lang="en-US" dirty="0" smtClean="0"/>
              <a:t>What is an alpine rock climb?</a:t>
            </a:r>
            <a:endParaRPr lang="en-US" dirty="0"/>
          </a:p>
        </p:txBody>
      </p:sp>
      <p:sp>
        <p:nvSpPr>
          <p:cNvPr id="3" name="TextBox 2"/>
          <p:cNvSpPr txBox="1"/>
          <p:nvPr/>
        </p:nvSpPr>
        <p:spPr>
          <a:xfrm>
            <a:off x="2436875" y="3913136"/>
            <a:ext cx="4661665" cy="369332"/>
          </a:xfrm>
          <a:prstGeom prst="rect">
            <a:avLst/>
          </a:prstGeom>
          <a:noFill/>
        </p:spPr>
        <p:txBody>
          <a:bodyPr wrap="none" rtlCol="0">
            <a:spAutoFit/>
          </a:bodyPr>
          <a:lstStyle/>
          <a:p>
            <a:r>
              <a:rPr lang="en-US" dirty="0" smtClean="0">
                <a:solidFill>
                  <a:srgbClr val="FF0000"/>
                </a:solidFill>
              </a:rPr>
              <a:t>Use poll everywhere to submit your answer</a:t>
            </a:r>
            <a:endParaRPr lang="en-US" dirty="0">
              <a:solidFill>
                <a:srgbClr val="FF0000"/>
              </a:solidFill>
            </a:endParaRPr>
          </a:p>
        </p:txBody>
      </p:sp>
    </p:spTree>
    <p:extLst>
      <p:ext uri="{BB962C8B-B14F-4D97-AF65-F5344CB8AC3E}">
        <p14:creationId xmlns:p14="http://schemas.microsoft.com/office/powerpoint/2010/main" val="4189224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marL="0" indent="0">
              <a:buNone/>
            </a:pPr>
            <a:r>
              <a:rPr lang="en-US" dirty="0" smtClean="0"/>
              <a:t>Know your Equipment</a:t>
            </a:r>
            <a:endParaRPr lang="en-US" dirty="0"/>
          </a:p>
        </p:txBody>
      </p:sp>
      <p:sp>
        <p:nvSpPr>
          <p:cNvPr id="5" name="Text Placeholder 7"/>
          <p:cNvSpPr txBox="1">
            <a:spLocks/>
          </p:cNvSpPr>
          <p:nvPr/>
        </p:nvSpPr>
        <p:spPr>
          <a:xfrm>
            <a:off x="839095" y="3497801"/>
            <a:ext cx="3084420" cy="2587615"/>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dk1"/>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dk1"/>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dk1"/>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9pPr>
          </a:lstStyle>
          <a:p>
            <a:endParaRPr lang="en-US" sz="2000" dirty="0" smtClean="0"/>
          </a:p>
          <a:p>
            <a:r>
              <a:rPr lang="en-US" sz="2000" dirty="0" smtClean="0"/>
              <a:t>As a group…</a:t>
            </a:r>
          </a:p>
          <a:p>
            <a:r>
              <a:rPr lang="en-US" sz="2000" dirty="0" smtClean="0"/>
              <a:t> </a:t>
            </a:r>
          </a:p>
          <a:p>
            <a:r>
              <a:rPr lang="en-US" sz="2000" dirty="0" smtClean="0"/>
              <a:t>Label the 2 main parts </a:t>
            </a:r>
          </a:p>
          <a:p>
            <a:r>
              <a:rPr lang="en-US" sz="2000" dirty="0" smtClean="0"/>
              <a:t>of a rope.</a:t>
            </a:r>
          </a:p>
          <a:p>
            <a:pPr marL="342900" indent="-342900">
              <a:buFont typeface="+mj-lt"/>
              <a:buAutoNum type="arabicPeriod"/>
            </a:pPr>
            <a:endParaRPr lang="en-US" dirty="0"/>
          </a:p>
        </p:txBody>
      </p:sp>
      <p:pic>
        <p:nvPicPr>
          <p:cNvPr id="3" name="Content Placeholder 2"/>
          <p:cNvPicPr>
            <a:picLocks noGrp="1" noChangeAspect="1"/>
          </p:cNvPicPr>
          <p:nvPr>
            <p:ph idx="1"/>
          </p:nvPr>
        </p:nvPicPr>
        <p:blipFill>
          <a:blip r:embed="rId3"/>
          <a:srcRect l="22646" r="22646"/>
          <a:stretch>
            <a:fillRect/>
          </a:stretch>
        </p:blipFill>
        <p:spPr>
          <a:xfrm>
            <a:off x="4593515" y="1190686"/>
            <a:ext cx="4017085" cy="4894730"/>
          </a:xfrm>
        </p:spPr>
      </p:pic>
      <p:sp>
        <p:nvSpPr>
          <p:cNvPr id="2" name="TextBox 1"/>
          <p:cNvSpPr txBox="1"/>
          <p:nvPr/>
        </p:nvSpPr>
        <p:spPr>
          <a:xfrm>
            <a:off x="4930952" y="4299093"/>
            <a:ext cx="1807635" cy="646331"/>
          </a:xfrm>
          <a:prstGeom prst="rect">
            <a:avLst/>
          </a:prstGeom>
          <a:noFill/>
        </p:spPr>
        <p:txBody>
          <a:bodyPr wrap="square" rtlCol="0">
            <a:spAutoFit/>
          </a:bodyPr>
          <a:lstStyle/>
          <a:p>
            <a:r>
              <a:rPr lang="en-US" sz="3600" dirty="0" smtClean="0">
                <a:solidFill>
                  <a:srgbClr val="FF0000"/>
                </a:solidFill>
              </a:rPr>
              <a:t>SHEATH</a:t>
            </a:r>
            <a:endParaRPr lang="en-US" sz="3600" dirty="0">
              <a:solidFill>
                <a:srgbClr val="FF0000"/>
              </a:solidFill>
            </a:endParaRPr>
          </a:p>
        </p:txBody>
      </p:sp>
      <p:sp>
        <p:nvSpPr>
          <p:cNvPr id="7" name="TextBox 6"/>
          <p:cNvSpPr txBox="1"/>
          <p:nvPr/>
        </p:nvSpPr>
        <p:spPr>
          <a:xfrm>
            <a:off x="7234209" y="3661412"/>
            <a:ext cx="1807635" cy="646331"/>
          </a:xfrm>
          <a:prstGeom prst="rect">
            <a:avLst/>
          </a:prstGeom>
          <a:noFill/>
        </p:spPr>
        <p:txBody>
          <a:bodyPr wrap="square" rtlCol="0">
            <a:spAutoFit/>
          </a:bodyPr>
          <a:lstStyle/>
          <a:p>
            <a:r>
              <a:rPr lang="en-US" sz="3600" dirty="0" smtClean="0">
                <a:solidFill>
                  <a:srgbClr val="FF0000"/>
                </a:solidFill>
              </a:rPr>
              <a:t>CORE</a:t>
            </a:r>
            <a:endParaRPr lang="en-US" sz="3600" dirty="0">
              <a:solidFill>
                <a:srgbClr val="FF0000"/>
              </a:solidFill>
            </a:endParaRPr>
          </a:p>
        </p:txBody>
      </p:sp>
      <p:sp>
        <p:nvSpPr>
          <p:cNvPr id="9" name="Rectangle 8"/>
          <p:cNvSpPr/>
          <p:nvPr/>
        </p:nvSpPr>
        <p:spPr>
          <a:xfrm>
            <a:off x="1212717" y="515982"/>
            <a:ext cx="6681383"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smtClean="0"/>
              <a:t>Question 2</a:t>
            </a:r>
            <a:endParaRPr lang="en-US" sz="4800" dirty="0"/>
          </a:p>
        </p:txBody>
      </p:sp>
    </p:spTree>
    <p:extLst>
      <p:ext uri="{BB962C8B-B14F-4D97-AF65-F5344CB8AC3E}">
        <p14:creationId xmlns:p14="http://schemas.microsoft.com/office/powerpoint/2010/main" val="38159137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84250" y="2858434"/>
            <a:ext cx="5966666" cy="1749077"/>
          </a:xfrm>
        </p:spPr>
        <p:txBody>
          <a:bodyPr/>
          <a:lstStyle/>
          <a:p>
            <a:pPr marL="0" indent="0" algn="l">
              <a:buNone/>
            </a:pPr>
            <a:r>
              <a:rPr lang="en-US" dirty="0" smtClean="0"/>
              <a:t>Know your Equipment</a:t>
            </a:r>
            <a:endParaRPr lang="en-US" dirty="0"/>
          </a:p>
        </p:txBody>
      </p:sp>
      <p:sp>
        <p:nvSpPr>
          <p:cNvPr id="8" name="Text Placeholder 7"/>
          <p:cNvSpPr>
            <a:spLocks noGrp="1"/>
          </p:cNvSpPr>
          <p:nvPr>
            <p:ph type="body" idx="1"/>
          </p:nvPr>
        </p:nvSpPr>
        <p:spPr>
          <a:xfrm>
            <a:off x="963084" y="4607509"/>
            <a:ext cx="5704624" cy="1448169"/>
          </a:xfrm>
        </p:spPr>
        <p:style>
          <a:lnRef idx="1">
            <a:schemeClr val="accent2"/>
          </a:lnRef>
          <a:fillRef idx="2">
            <a:schemeClr val="accent2"/>
          </a:fillRef>
          <a:effectRef idx="1">
            <a:schemeClr val="accent2"/>
          </a:effectRef>
          <a:fontRef idx="minor">
            <a:schemeClr val="dk1"/>
          </a:fontRef>
        </p:style>
        <p:txBody>
          <a:bodyPr>
            <a:normAutofit/>
          </a:bodyPr>
          <a:lstStyle/>
          <a:p>
            <a:pPr algn="l"/>
            <a:endParaRPr lang="en-US" dirty="0" smtClean="0"/>
          </a:p>
          <a:p>
            <a:pPr algn="l"/>
            <a:r>
              <a:rPr lang="en-US" dirty="0" smtClean="0"/>
              <a:t>List the required equipment necessary </a:t>
            </a:r>
          </a:p>
          <a:p>
            <a:pPr algn="l"/>
            <a:r>
              <a:rPr lang="en-US" dirty="0" smtClean="0"/>
              <a:t>for most alpine rock climbs.</a:t>
            </a:r>
          </a:p>
          <a:p>
            <a:pPr algn="l"/>
            <a:endParaRPr lang="en-US" dirty="0" smtClean="0"/>
          </a:p>
          <a:p>
            <a:pPr marL="342900" indent="-342900">
              <a:buFont typeface="+mj-lt"/>
              <a:buAutoNum type="arabicPeriod"/>
            </a:pPr>
            <a:endParaRPr lang="en-US" dirty="0"/>
          </a:p>
        </p:txBody>
      </p:sp>
      <p:sp>
        <p:nvSpPr>
          <p:cNvPr id="9" name="Rectangle 8"/>
          <p:cNvSpPr/>
          <p:nvPr/>
        </p:nvSpPr>
        <p:spPr>
          <a:xfrm>
            <a:off x="1212717" y="515982"/>
            <a:ext cx="6681383"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smtClean="0"/>
              <a:t>Question 3 (3 minutes)</a:t>
            </a:r>
            <a:endParaRPr lang="en-US" sz="4800" dirty="0"/>
          </a:p>
        </p:txBody>
      </p:sp>
    </p:spTree>
    <p:extLst>
      <p:ext uri="{BB962C8B-B14F-4D97-AF65-F5344CB8AC3E}">
        <p14:creationId xmlns:p14="http://schemas.microsoft.com/office/powerpoint/2010/main" val="22371463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5343" y="1579039"/>
            <a:ext cx="7539439" cy="4602875"/>
          </a:xfrm>
          <a:prstGeom prst="rect">
            <a:avLst/>
          </a:prstGeom>
        </p:spPr>
      </p:pic>
      <p:pic>
        <p:nvPicPr>
          <p:cNvPr id="3" name="Picture 2"/>
          <p:cNvPicPr>
            <a:picLocks noChangeAspect="1"/>
          </p:cNvPicPr>
          <p:nvPr/>
        </p:nvPicPr>
        <p:blipFill>
          <a:blip r:embed="rId4"/>
          <a:stretch>
            <a:fillRect/>
          </a:stretch>
        </p:blipFill>
        <p:spPr>
          <a:xfrm>
            <a:off x="6020183" y="3937687"/>
            <a:ext cx="2514599" cy="2514599"/>
          </a:xfrm>
          <a:prstGeom prst="rect">
            <a:avLst/>
          </a:prstGeom>
        </p:spPr>
      </p:pic>
      <p:sp>
        <p:nvSpPr>
          <p:cNvPr id="8" name="Text Placeholder 7"/>
          <p:cNvSpPr>
            <a:spLocks noGrp="1"/>
          </p:cNvSpPr>
          <p:nvPr>
            <p:ph type="body" idx="1"/>
          </p:nvPr>
        </p:nvSpPr>
        <p:spPr>
          <a:xfrm>
            <a:off x="480771" y="5789611"/>
            <a:ext cx="6463750" cy="811420"/>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algn="l"/>
            <a:endParaRPr lang="en-US" dirty="0" smtClean="0"/>
          </a:p>
          <a:p>
            <a:pPr algn="l"/>
            <a:r>
              <a:rPr lang="en-US" dirty="0" smtClean="0"/>
              <a:t>Equipment necessary for most alpine rock climbs.</a:t>
            </a:r>
          </a:p>
          <a:p>
            <a:pPr marL="342900" indent="-342900">
              <a:buFont typeface="+mj-lt"/>
              <a:buAutoNum type="arabicPeriod"/>
            </a:pPr>
            <a:endParaRPr lang="en-US" dirty="0"/>
          </a:p>
        </p:txBody>
      </p:sp>
      <p:pic>
        <p:nvPicPr>
          <p:cNvPr id="7" name="Picture 6"/>
          <p:cNvPicPr>
            <a:picLocks noChangeAspect="1"/>
          </p:cNvPicPr>
          <p:nvPr/>
        </p:nvPicPr>
        <p:blipFill>
          <a:blip r:embed="rId5"/>
          <a:stretch>
            <a:fillRect/>
          </a:stretch>
        </p:blipFill>
        <p:spPr>
          <a:xfrm>
            <a:off x="3159945" y="3329598"/>
            <a:ext cx="1482356" cy="1558038"/>
          </a:xfrm>
          <a:prstGeom prst="rect">
            <a:avLst/>
          </a:prstGeom>
        </p:spPr>
      </p:pic>
      <p:sp>
        <p:nvSpPr>
          <p:cNvPr id="9" name="Rectangle 8"/>
          <p:cNvSpPr/>
          <p:nvPr/>
        </p:nvSpPr>
        <p:spPr>
          <a:xfrm>
            <a:off x="1212717" y="515982"/>
            <a:ext cx="6681383"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smtClean="0"/>
              <a:t>Question 3</a:t>
            </a:r>
            <a:endParaRPr lang="en-US" sz="4800" dirty="0"/>
          </a:p>
        </p:txBody>
      </p:sp>
      <p:sp>
        <p:nvSpPr>
          <p:cNvPr id="5" name="TextBox 4"/>
          <p:cNvSpPr txBox="1"/>
          <p:nvPr/>
        </p:nvSpPr>
        <p:spPr>
          <a:xfrm>
            <a:off x="3855477" y="4664944"/>
            <a:ext cx="2164706"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2000" dirty="0" smtClean="0"/>
          </a:p>
          <a:p>
            <a:pPr algn="ctr"/>
            <a:r>
              <a:rPr lang="en-US" sz="2000" dirty="0" smtClean="0"/>
              <a:t>10</a:t>
            </a:r>
          </a:p>
          <a:p>
            <a:pPr algn="ctr"/>
            <a:r>
              <a:rPr lang="en-US" sz="2000" dirty="0" smtClean="0"/>
              <a:t>Essentials</a:t>
            </a:r>
          </a:p>
          <a:p>
            <a:pPr algn="ctr"/>
            <a:endParaRPr lang="en-US" sz="2000" dirty="0"/>
          </a:p>
        </p:txBody>
      </p:sp>
    </p:spTree>
    <p:extLst>
      <p:ext uri="{BB962C8B-B14F-4D97-AF65-F5344CB8AC3E}">
        <p14:creationId xmlns:p14="http://schemas.microsoft.com/office/powerpoint/2010/main" val="41965904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76020" y="2686050"/>
            <a:ext cx="3636085" cy="1258493"/>
          </a:xfrm>
        </p:spPr>
        <p:txBody>
          <a:bodyPr/>
          <a:lstStyle/>
          <a:p>
            <a:pPr marL="0" indent="0">
              <a:buNone/>
            </a:pPr>
            <a:r>
              <a:rPr lang="en-US" dirty="0" smtClean="0"/>
              <a:t>Know your Equipment</a:t>
            </a:r>
            <a:endParaRPr lang="en-US" dirty="0"/>
          </a:p>
        </p:txBody>
      </p:sp>
      <p:sp>
        <p:nvSpPr>
          <p:cNvPr id="8" name="Text Placeholder 7"/>
          <p:cNvSpPr>
            <a:spLocks noGrp="1"/>
          </p:cNvSpPr>
          <p:nvPr>
            <p:ph type="body" sz="half" idx="2"/>
          </p:nvPr>
        </p:nvSpPr>
        <p:spPr>
          <a:xfrm>
            <a:off x="1176020" y="4164552"/>
            <a:ext cx="7098405" cy="1516900"/>
          </a:xfrm>
        </p:spPr>
        <p:style>
          <a:lnRef idx="1">
            <a:schemeClr val="accent2"/>
          </a:lnRef>
          <a:fillRef idx="2">
            <a:schemeClr val="accent2"/>
          </a:fillRef>
          <a:effectRef idx="1">
            <a:schemeClr val="accent2"/>
          </a:effectRef>
          <a:fontRef idx="minor">
            <a:schemeClr val="dk1"/>
          </a:fontRef>
        </p:style>
        <p:txBody>
          <a:bodyPr>
            <a:normAutofit/>
          </a:bodyPr>
          <a:lstStyle/>
          <a:p>
            <a:pPr marL="342900" indent="-342900">
              <a:buFont typeface="+mj-lt"/>
              <a:buAutoNum type="arabicPeriod"/>
            </a:pPr>
            <a:endParaRPr lang="en-US" dirty="0" smtClean="0"/>
          </a:p>
          <a:p>
            <a:r>
              <a:rPr lang="en-US" sz="2400" i="1" dirty="0" smtClean="0"/>
              <a:t>What other equipment or clothing </a:t>
            </a:r>
          </a:p>
          <a:p>
            <a:r>
              <a:rPr lang="en-US" sz="2400" i="1" dirty="0" smtClean="0"/>
              <a:t>should you bring for the climb?</a:t>
            </a:r>
          </a:p>
        </p:txBody>
      </p:sp>
      <p:sp>
        <p:nvSpPr>
          <p:cNvPr id="3" name="TextBox 2"/>
          <p:cNvSpPr txBox="1"/>
          <p:nvPr/>
        </p:nvSpPr>
        <p:spPr>
          <a:xfrm>
            <a:off x="4021667" y="973666"/>
            <a:ext cx="4252758" cy="286232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endParaRPr lang="en-US" dirty="0" smtClean="0"/>
          </a:p>
          <a:p>
            <a:r>
              <a:rPr lang="en-US" sz="2400" dirty="0" smtClean="0"/>
              <a:t>There is no steadfast rule.</a:t>
            </a:r>
          </a:p>
          <a:p>
            <a:endParaRPr lang="en-US" sz="2400" dirty="0"/>
          </a:p>
          <a:p>
            <a:r>
              <a:rPr lang="en-US" sz="2400" i="1" dirty="0" smtClean="0"/>
              <a:t>Make the decision based on individual skill, experience, and assessment of conditions.</a:t>
            </a:r>
            <a:endParaRPr lang="en-US" sz="2400" i="1" dirty="0"/>
          </a:p>
          <a:p>
            <a:endParaRPr lang="en-US" i="1" dirty="0"/>
          </a:p>
        </p:txBody>
      </p:sp>
    </p:spTree>
    <p:extLst>
      <p:ext uri="{BB962C8B-B14F-4D97-AF65-F5344CB8AC3E}">
        <p14:creationId xmlns:p14="http://schemas.microsoft.com/office/powerpoint/2010/main" val="318639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095" y="2159000"/>
            <a:ext cx="3636085" cy="1044710"/>
          </a:xfrm>
        </p:spPr>
        <p:txBody>
          <a:bodyPr/>
          <a:lstStyle/>
          <a:p>
            <a:pPr marL="182880" indent="0">
              <a:buNone/>
            </a:pPr>
            <a:r>
              <a:rPr lang="en-US" sz="3600" dirty="0" smtClean="0"/>
              <a:t>Alpine Rock Climbing Fundamentals</a:t>
            </a:r>
            <a:endParaRPr lang="en-US" sz="3600" dirty="0"/>
          </a:p>
        </p:txBody>
      </p:sp>
      <p:sp>
        <p:nvSpPr>
          <p:cNvPr id="6" name="TextBox 5"/>
          <p:cNvSpPr txBox="1"/>
          <p:nvPr/>
        </p:nvSpPr>
        <p:spPr>
          <a:xfrm>
            <a:off x="4593515" y="5852583"/>
            <a:ext cx="4126666" cy="369332"/>
          </a:xfrm>
          <a:prstGeom prst="rect">
            <a:avLst/>
          </a:prstGeom>
          <a:noFill/>
        </p:spPr>
        <p:txBody>
          <a:bodyPr wrap="square" rtlCol="0">
            <a:spAutoFit/>
          </a:bodyPr>
          <a:lstStyle/>
          <a:p>
            <a:r>
              <a:rPr lang="en-US" dirty="0" smtClean="0"/>
              <a:t>View from summit of Mt. </a:t>
            </a:r>
            <a:r>
              <a:rPr lang="en-US" dirty="0" err="1" smtClean="0"/>
              <a:t>Shuksan</a:t>
            </a:r>
            <a:r>
              <a:rPr lang="en-US" dirty="0" smtClean="0"/>
              <a:t>, WA </a:t>
            </a:r>
            <a:endParaRPr lang="en-US" dirty="0"/>
          </a:p>
        </p:txBody>
      </p:sp>
      <p:pic>
        <p:nvPicPr>
          <p:cNvPr id="7" name="Content Placeholder 6" descr="221550_10100978062921020_945123949_o.jpg"/>
          <p:cNvPicPr>
            <a:picLocks noGrp="1" noChangeAspect="1"/>
          </p:cNvPicPr>
          <p:nvPr>
            <p:ph idx="1"/>
          </p:nvPr>
        </p:nvPicPr>
        <p:blipFill>
          <a:blip r:embed="rId3">
            <a:extLst>
              <a:ext uri="{28A0092B-C50C-407E-A947-70E740481C1C}">
                <a14:useLocalDpi xmlns:a14="http://schemas.microsoft.com/office/drawing/2010/main" val="0"/>
              </a:ext>
            </a:extLst>
          </a:blip>
          <a:srcRect l="19226" r="19226"/>
          <a:stretch>
            <a:fillRect/>
          </a:stretch>
        </p:blipFill>
        <p:spPr/>
      </p:pic>
      <p:sp>
        <p:nvSpPr>
          <p:cNvPr id="9" name="Subtitle 2"/>
          <p:cNvSpPr txBox="1">
            <a:spLocks/>
          </p:cNvSpPr>
          <p:nvPr/>
        </p:nvSpPr>
        <p:spPr>
          <a:xfrm>
            <a:off x="839095" y="3656551"/>
            <a:ext cx="3388660" cy="1582632"/>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9pPr>
          </a:lstStyle>
          <a:p>
            <a:r>
              <a:rPr lang="en-US" b="1" i="1" dirty="0" smtClean="0"/>
              <a:t>Alpine rock climbing can range from moderate routes only a few hours from the trailhead to multiday climbs in remote settings.</a:t>
            </a:r>
          </a:p>
          <a:p>
            <a:pPr algn="r"/>
            <a:r>
              <a:rPr lang="en-US" b="1" i="1" dirty="0" smtClean="0"/>
              <a:t>~Freedom of the Hills</a:t>
            </a:r>
          </a:p>
        </p:txBody>
      </p:sp>
    </p:spTree>
    <p:extLst>
      <p:ext uri="{BB962C8B-B14F-4D97-AF65-F5344CB8AC3E}">
        <p14:creationId xmlns:p14="http://schemas.microsoft.com/office/powerpoint/2010/main" val="2266597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grpId="1"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9" grpId="1"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5902.JPG"/>
          <p:cNvPicPr>
            <a:picLocks noChangeAspect="1"/>
          </p:cNvPicPr>
          <p:nvPr/>
        </p:nvPicPr>
        <p:blipFill>
          <a:blip r:embed="rId3">
            <a:alphaModFix amt="79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5"/>
          <p:cNvSpPr>
            <a:spLocks noGrp="1"/>
          </p:cNvSpPr>
          <p:nvPr>
            <p:ph type="title"/>
          </p:nvPr>
        </p:nvSpPr>
        <p:spPr>
          <a:xfrm>
            <a:off x="587399" y="506253"/>
            <a:ext cx="3636085" cy="1258493"/>
          </a:xfrm>
        </p:spPr>
        <p:txBody>
          <a:bodyPr/>
          <a:lstStyle/>
          <a:p>
            <a:pPr marL="0" indent="0">
              <a:buNone/>
            </a:pPr>
            <a:r>
              <a:rPr lang="en-US" dirty="0" smtClean="0"/>
              <a:t>What happens on an alpine rock climb?</a:t>
            </a:r>
            <a:endParaRPr lang="en-US" dirty="0"/>
          </a:p>
        </p:txBody>
      </p:sp>
      <p:sp>
        <p:nvSpPr>
          <p:cNvPr id="8" name="Text Placeholder 7"/>
          <p:cNvSpPr>
            <a:spLocks noGrp="1"/>
          </p:cNvSpPr>
          <p:nvPr>
            <p:ph type="body" sz="half" idx="2"/>
          </p:nvPr>
        </p:nvSpPr>
        <p:spPr>
          <a:xfrm>
            <a:off x="587399" y="3861331"/>
            <a:ext cx="3027869" cy="2760928"/>
          </a:xfrm>
        </p:spPr>
        <p:style>
          <a:lnRef idx="1">
            <a:schemeClr val="accent2"/>
          </a:lnRef>
          <a:fillRef idx="2">
            <a:schemeClr val="accent2"/>
          </a:fillRef>
          <a:effectRef idx="1">
            <a:schemeClr val="accent2"/>
          </a:effectRef>
          <a:fontRef idx="minor">
            <a:schemeClr val="dk1"/>
          </a:fontRef>
        </p:style>
        <p:txBody>
          <a:bodyPr>
            <a:normAutofit/>
          </a:bodyPr>
          <a:lstStyle/>
          <a:p>
            <a:pPr algn="ctr"/>
            <a:endParaRPr lang="en-US" sz="2000" dirty="0" smtClean="0"/>
          </a:p>
          <a:p>
            <a:pPr algn="ctr"/>
            <a:r>
              <a:rPr lang="en-US" sz="3200" dirty="0" smtClean="0"/>
              <a:t>Before</a:t>
            </a:r>
          </a:p>
          <a:p>
            <a:pPr algn="ctr"/>
            <a:r>
              <a:rPr lang="en-US" sz="3200" dirty="0" smtClean="0"/>
              <a:t>During </a:t>
            </a:r>
          </a:p>
          <a:p>
            <a:pPr algn="ctr"/>
            <a:r>
              <a:rPr lang="en-US" sz="3200" dirty="0" smtClean="0"/>
              <a:t>After</a:t>
            </a:r>
          </a:p>
        </p:txBody>
      </p:sp>
      <p:sp>
        <p:nvSpPr>
          <p:cNvPr id="7" name="TextBox 6"/>
          <p:cNvSpPr txBox="1"/>
          <p:nvPr/>
        </p:nvSpPr>
        <p:spPr>
          <a:xfrm>
            <a:off x="5076617" y="5898749"/>
            <a:ext cx="3897288" cy="646331"/>
          </a:xfrm>
          <a:prstGeom prst="rect">
            <a:avLst/>
          </a:prstGeom>
          <a:noFill/>
        </p:spPr>
        <p:txBody>
          <a:bodyPr wrap="square" rtlCol="0">
            <a:spAutoFit/>
          </a:bodyPr>
          <a:lstStyle/>
          <a:p>
            <a:pPr algn="r"/>
            <a:r>
              <a:rPr lang="en-US" dirty="0" smtClean="0"/>
              <a:t>View of Mt. Stuart </a:t>
            </a:r>
          </a:p>
          <a:p>
            <a:pPr algn="r"/>
            <a:r>
              <a:rPr lang="en-US" dirty="0" smtClean="0"/>
              <a:t>from summit of Ingalls Peak, WA</a:t>
            </a:r>
            <a:endParaRPr lang="en-US" dirty="0"/>
          </a:p>
        </p:txBody>
      </p:sp>
    </p:spTree>
    <p:extLst>
      <p:ext uri="{BB962C8B-B14F-4D97-AF65-F5344CB8AC3E}">
        <p14:creationId xmlns:p14="http://schemas.microsoft.com/office/powerpoint/2010/main" val="38513872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Before the Climb</a:t>
            </a:r>
            <a:endParaRPr lang="en-US" dirty="0"/>
          </a:p>
        </p:txBody>
      </p:sp>
      <p:sp>
        <p:nvSpPr>
          <p:cNvPr id="4" name="Text Placeholder 3"/>
          <p:cNvSpPr>
            <a:spLocks noGrp="1"/>
          </p:cNvSpPr>
          <p:nvPr>
            <p:ph type="body" sz="half" idx="2"/>
          </p:nvPr>
        </p:nvSpPr>
        <p:spPr>
          <a:xfrm>
            <a:off x="839095" y="3497802"/>
            <a:ext cx="3063203" cy="2354782"/>
          </a:xfrm>
        </p:spPr>
        <p:style>
          <a:lnRef idx="1">
            <a:schemeClr val="dk1"/>
          </a:lnRef>
          <a:fillRef idx="2">
            <a:schemeClr val="dk1"/>
          </a:fillRef>
          <a:effectRef idx="1">
            <a:schemeClr val="dk1"/>
          </a:effectRef>
          <a:fontRef idx="minor">
            <a:schemeClr val="dk1"/>
          </a:fontRef>
        </p:style>
        <p:txBody>
          <a:bodyPr>
            <a:noAutofit/>
          </a:bodyPr>
          <a:lstStyle/>
          <a:p>
            <a:pPr marL="285750" indent="-285750">
              <a:buFont typeface="Arial"/>
              <a:buChar char="•"/>
            </a:pPr>
            <a:endParaRPr lang="en-US" sz="2000" dirty="0" smtClean="0"/>
          </a:p>
          <a:p>
            <a:pPr marL="285750" indent="-285750">
              <a:buFont typeface="Arial"/>
              <a:buChar char="•"/>
            </a:pPr>
            <a:r>
              <a:rPr lang="en-US" sz="2000" dirty="0" smtClean="0"/>
              <a:t>Sign up</a:t>
            </a:r>
          </a:p>
          <a:p>
            <a:pPr marL="285750" indent="-285750">
              <a:buFont typeface="Arial"/>
              <a:buChar char="•"/>
            </a:pPr>
            <a:r>
              <a:rPr lang="en-US" sz="2000" dirty="0" smtClean="0"/>
              <a:t>The Plan</a:t>
            </a:r>
          </a:p>
          <a:p>
            <a:pPr marL="285750" indent="-285750">
              <a:buFont typeface="Arial"/>
              <a:buChar char="•"/>
            </a:pPr>
            <a:r>
              <a:rPr lang="en-US" sz="2000" dirty="0" smtClean="0"/>
              <a:t>Leader’s responsibility</a:t>
            </a:r>
          </a:p>
          <a:p>
            <a:pPr marL="285750" indent="-285750">
              <a:buFont typeface="Arial"/>
              <a:buChar char="•"/>
            </a:pPr>
            <a:r>
              <a:rPr lang="en-US" sz="2000" dirty="0" smtClean="0"/>
              <a:t>Your responsibility</a:t>
            </a:r>
          </a:p>
        </p:txBody>
      </p:sp>
      <p:pic>
        <p:nvPicPr>
          <p:cNvPr id="7" name="Content Placeholder 6" descr="STH73875.JPG"/>
          <p:cNvPicPr>
            <a:picLocks noGrp="1" noChangeAspect="1"/>
          </p:cNvPicPr>
          <p:nvPr>
            <p:ph idx="1"/>
          </p:nvPr>
        </p:nvPicPr>
        <p:blipFill>
          <a:blip r:embed="rId3">
            <a:extLst>
              <a:ext uri="{28A0092B-C50C-407E-A947-70E740481C1C}">
                <a14:useLocalDpi xmlns:a14="http://schemas.microsoft.com/office/drawing/2010/main" val="0"/>
              </a:ext>
            </a:extLst>
          </a:blip>
          <a:srcRect l="19226" r="19226"/>
          <a:stretch>
            <a:fillRect/>
          </a:stretch>
        </p:blipFill>
        <p:spPr/>
      </p:pic>
      <p:sp>
        <p:nvSpPr>
          <p:cNvPr id="8" name="TextBox 7"/>
          <p:cNvSpPr txBox="1"/>
          <p:nvPr/>
        </p:nvSpPr>
        <p:spPr>
          <a:xfrm>
            <a:off x="6023443" y="5852583"/>
            <a:ext cx="2688167" cy="369332"/>
          </a:xfrm>
          <a:prstGeom prst="rect">
            <a:avLst/>
          </a:prstGeom>
          <a:noFill/>
        </p:spPr>
        <p:txBody>
          <a:bodyPr wrap="square" rtlCol="0">
            <a:spAutoFit/>
          </a:bodyPr>
          <a:lstStyle/>
          <a:p>
            <a:r>
              <a:rPr lang="en-US" dirty="0" smtClean="0"/>
              <a:t>The Tetons, WY</a:t>
            </a:r>
            <a:endParaRPr lang="en-US" dirty="0"/>
          </a:p>
        </p:txBody>
      </p:sp>
    </p:spTree>
    <p:extLst>
      <p:ext uri="{BB962C8B-B14F-4D97-AF65-F5344CB8AC3E}">
        <p14:creationId xmlns:p14="http://schemas.microsoft.com/office/powerpoint/2010/main" val="834392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581" y="1210048"/>
            <a:ext cx="7175351" cy="1793167"/>
          </a:xfrm>
        </p:spPr>
        <p:txBody>
          <a:bodyPr/>
          <a:lstStyle/>
          <a:p>
            <a:r>
              <a:rPr lang="en-US" dirty="0" smtClean="0"/>
              <a:t>As you plan for a climb, what should you consider?</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001907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66184" y="274638"/>
            <a:ext cx="8411633" cy="6308725"/>
          </a:xfrm>
          <a:prstGeom prst="rect">
            <a:avLst/>
          </a:prstGeom>
        </p:spPr>
      </p:pic>
      <p:sp>
        <p:nvSpPr>
          <p:cNvPr id="3" name="Rectangle 2">
            <a:hlinkClick r:id="rId5"/>
          </p:cNvPr>
          <p:cNvSpPr/>
          <p:nvPr/>
        </p:nvSpPr>
        <p:spPr>
          <a:xfrm>
            <a:off x="1863656" y="2266525"/>
            <a:ext cx="2333023" cy="20548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p:cNvPr>
          <p:cNvSpPr/>
          <p:nvPr/>
        </p:nvSpPr>
        <p:spPr>
          <a:xfrm>
            <a:off x="4973258" y="4597460"/>
            <a:ext cx="21914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hlinkClick r:id="rId7" action="ppaction://hlinkfile"/>
          </p:cNvPr>
          <p:cNvSpPr/>
          <p:nvPr/>
        </p:nvSpPr>
        <p:spPr>
          <a:xfrm>
            <a:off x="2912827" y="5194487"/>
            <a:ext cx="33131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04956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6335" y="459032"/>
            <a:ext cx="6512511" cy="1143000"/>
          </a:xfrm>
        </p:spPr>
        <p:txBody>
          <a:bodyPr/>
          <a:lstStyle/>
          <a:p>
            <a:r>
              <a:rPr lang="en-US" dirty="0"/>
              <a:t>As you plan for a climb, what should you consider?</a:t>
            </a:r>
          </a:p>
        </p:txBody>
      </p:sp>
      <p:sp>
        <p:nvSpPr>
          <p:cNvPr id="7" name="Content Placeholder 6"/>
          <p:cNvSpPr>
            <a:spLocks noGrp="1"/>
          </p:cNvSpPr>
          <p:nvPr>
            <p:ph sz="quarter" idx="4"/>
          </p:nvPr>
        </p:nvSpPr>
        <p:spPr>
          <a:xfrm>
            <a:off x="4762613" y="3115319"/>
            <a:ext cx="3855435" cy="3166295"/>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t>Gear</a:t>
            </a:r>
          </a:p>
          <a:p>
            <a:r>
              <a:rPr lang="en-US" dirty="0" smtClean="0"/>
              <a:t>Food </a:t>
            </a:r>
          </a:p>
          <a:p>
            <a:r>
              <a:rPr lang="en-US" dirty="0" smtClean="0"/>
              <a:t>Conditioning / Pace</a:t>
            </a:r>
          </a:p>
          <a:p>
            <a:r>
              <a:rPr lang="en-US" dirty="0" smtClean="0"/>
              <a:t>Weather / </a:t>
            </a:r>
            <a:r>
              <a:rPr lang="en-US" dirty="0" err="1" smtClean="0"/>
              <a:t>Avy</a:t>
            </a:r>
            <a:r>
              <a:rPr lang="en-US" dirty="0" smtClean="0"/>
              <a:t> forecast</a:t>
            </a:r>
          </a:p>
          <a:p>
            <a:r>
              <a:rPr lang="en-US" dirty="0" smtClean="0"/>
              <a:t>Route / Grade of climb</a:t>
            </a:r>
          </a:p>
          <a:p>
            <a:r>
              <a:rPr lang="en-US" dirty="0" smtClean="0"/>
              <a:t>Teams </a:t>
            </a:r>
          </a:p>
          <a:p>
            <a:r>
              <a:rPr lang="en-US" dirty="0" smtClean="0"/>
              <a:t>Turn around time</a:t>
            </a:r>
          </a:p>
          <a:p>
            <a:r>
              <a:rPr lang="en-US" dirty="0" smtClean="0"/>
              <a:t>Emergency contact info</a:t>
            </a:r>
          </a:p>
          <a:p>
            <a:endParaRPr lang="en-US" dirty="0"/>
          </a:p>
        </p:txBody>
      </p:sp>
      <p:pic>
        <p:nvPicPr>
          <p:cNvPr id="8" name="Picture 7" descr="image.axd.jpeg"/>
          <p:cNvPicPr>
            <a:picLocks noChangeAspect="1"/>
          </p:cNvPicPr>
          <p:nvPr/>
        </p:nvPicPr>
        <p:blipFill rotWithShape="1">
          <a:blip r:embed="rId3">
            <a:extLst>
              <a:ext uri="{28A0092B-C50C-407E-A947-70E740481C1C}">
                <a14:useLocalDpi xmlns:a14="http://schemas.microsoft.com/office/drawing/2010/main" val="0"/>
              </a:ext>
            </a:extLst>
          </a:blip>
          <a:srcRect l="8878" r="7407"/>
          <a:stretch/>
        </p:blipFill>
        <p:spPr>
          <a:xfrm>
            <a:off x="411561" y="3362860"/>
            <a:ext cx="4072974" cy="2736019"/>
          </a:xfrm>
          <a:prstGeom prst="rect">
            <a:avLst/>
          </a:prstGeom>
        </p:spPr>
      </p:pic>
    </p:spTree>
    <p:extLst>
      <p:ext uri="{BB962C8B-B14F-4D97-AF65-F5344CB8AC3E}">
        <p14:creationId xmlns:p14="http://schemas.microsoft.com/office/powerpoint/2010/main" val="1023806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66184" y="274638"/>
            <a:ext cx="8411633" cy="6308725"/>
          </a:xfrm>
          <a:prstGeom prst="rect">
            <a:avLst/>
          </a:prstGeom>
        </p:spPr>
      </p:pic>
      <p:sp>
        <p:nvSpPr>
          <p:cNvPr id="3" name="Rectangle 2">
            <a:hlinkClick r:id="rId5"/>
          </p:cNvPr>
          <p:cNvSpPr/>
          <p:nvPr/>
        </p:nvSpPr>
        <p:spPr>
          <a:xfrm>
            <a:off x="1863656" y="2266525"/>
            <a:ext cx="2333023" cy="205486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p:cNvPr>
          <p:cNvSpPr/>
          <p:nvPr/>
        </p:nvSpPr>
        <p:spPr>
          <a:xfrm>
            <a:off x="4973258" y="4597460"/>
            <a:ext cx="21914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hlinkClick r:id="rId7" action="ppaction://hlinkfile"/>
          </p:cNvPr>
          <p:cNvSpPr/>
          <p:nvPr/>
        </p:nvSpPr>
        <p:spPr>
          <a:xfrm>
            <a:off x="2912827" y="5194487"/>
            <a:ext cx="3313169" cy="3704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37353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During the Climb</a:t>
            </a:r>
            <a:endParaRPr lang="en-US" dirty="0"/>
          </a:p>
        </p:txBody>
      </p:sp>
      <p:sp>
        <p:nvSpPr>
          <p:cNvPr id="4" name="Text Placeholder 3"/>
          <p:cNvSpPr>
            <a:spLocks noGrp="1"/>
          </p:cNvSpPr>
          <p:nvPr>
            <p:ph type="body" sz="half" idx="2"/>
          </p:nvPr>
        </p:nvSpPr>
        <p:spPr>
          <a:xfrm>
            <a:off x="1075765" y="3497801"/>
            <a:ext cx="3063203" cy="2852724"/>
          </a:xfrm>
        </p:spPr>
        <p:style>
          <a:lnRef idx="1">
            <a:schemeClr val="dk1"/>
          </a:lnRef>
          <a:fillRef idx="2">
            <a:schemeClr val="dk1"/>
          </a:fillRef>
          <a:effectRef idx="1">
            <a:schemeClr val="dk1"/>
          </a:effectRef>
          <a:fontRef idx="minor">
            <a:schemeClr val="dk1"/>
          </a:fontRef>
        </p:style>
        <p:txBody>
          <a:bodyPr>
            <a:normAutofit/>
          </a:bodyPr>
          <a:lstStyle/>
          <a:p>
            <a:pPr marL="285750" indent="-285750">
              <a:buFont typeface="Arial"/>
              <a:buChar char="•"/>
            </a:pPr>
            <a:endParaRPr lang="en-US" dirty="0" smtClean="0"/>
          </a:p>
          <a:p>
            <a:pPr marL="285750" indent="-285750">
              <a:buFont typeface="Arial"/>
              <a:buChar char="•"/>
            </a:pPr>
            <a:r>
              <a:rPr lang="en-US" sz="2000" dirty="0" smtClean="0"/>
              <a:t>Approach &amp; Route Description</a:t>
            </a:r>
          </a:p>
          <a:p>
            <a:pPr marL="285750" indent="-285750">
              <a:buFont typeface="Arial"/>
              <a:buChar char="•"/>
            </a:pPr>
            <a:r>
              <a:rPr lang="en-US" sz="2000" dirty="0" smtClean="0"/>
              <a:t>Hazards</a:t>
            </a:r>
          </a:p>
          <a:p>
            <a:pPr marL="285750" indent="-285750">
              <a:buFont typeface="Arial"/>
              <a:buChar char="•"/>
            </a:pPr>
            <a:r>
              <a:rPr lang="en-US" sz="2000" dirty="0"/>
              <a:t>Rope </a:t>
            </a:r>
            <a:r>
              <a:rPr lang="en-US" sz="2000" dirty="0" smtClean="0"/>
              <a:t>Teams</a:t>
            </a:r>
          </a:p>
          <a:p>
            <a:pPr marL="285750" indent="-285750">
              <a:buFont typeface="Arial"/>
              <a:buChar char="•"/>
            </a:pPr>
            <a:r>
              <a:rPr lang="en-US" sz="2000" dirty="0" smtClean="0"/>
              <a:t>Cleaning gear</a:t>
            </a:r>
          </a:p>
          <a:p>
            <a:pPr marL="285750" indent="-285750">
              <a:buFont typeface="Arial"/>
              <a:buChar char="•"/>
            </a:pPr>
            <a:r>
              <a:rPr lang="en-US" sz="2000" dirty="0" smtClean="0"/>
              <a:t>Anchors</a:t>
            </a:r>
          </a:p>
          <a:p>
            <a:endParaRPr lang="en-US" sz="2000" dirty="0" smtClean="0"/>
          </a:p>
        </p:txBody>
      </p:sp>
      <p:pic>
        <p:nvPicPr>
          <p:cNvPr id="9" name="Content Placeholder 8" descr="013_13.JPG"/>
          <p:cNvPicPr>
            <a:picLocks noGrp="1" noChangeAspect="1"/>
          </p:cNvPicPr>
          <p:nvPr>
            <p:ph idx="1"/>
          </p:nvPr>
        </p:nvPicPr>
        <p:blipFill>
          <a:blip r:embed="rId3">
            <a:extLst>
              <a:ext uri="{28A0092B-C50C-407E-A947-70E740481C1C}">
                <a14:useLocalDpi xmlns:a14="http://schemas.microsoft.com/office/drawing/2010/main" val="0"/>
              </a:ext>
            </a:extLst>
          </a:blip>
          <a:srcRect t="9823" b="9823"/>
          <a:stretch>
            <a:fillRect/>
          </a:stretch>
        </p:blipFill>
        <p:spPr/>
      </p:pic>
      <p:sp>
        <p:nvSpPr>
          <p:cNvPr id="10" name="TextBox 9"/>
          <p:cNvSpPr txBox="1"/>
          <p:nvPr/>
        </p:nvSpPr>
        <p:spPr>
          <a:xfrm>
            <a:off x="5524500" y="5852583"/>
            <a:ext cx="2688167" cy="369332"/>
          </a:xfrm>
          <a:prstGeom prst="rect">
            <a:avLst/>
          </a:prstGeom>
          <a:noFill/>
        </p:spPr>
        <p:txBody>
          <a:bodyPr wrap="square" rtlCol="0">
            <a:spAutoFit/>
          </a:bodyPr>
          <a:lstStyle/>
          <a:p>
            <a:r>
              <a:rPr lang="en-US" dirty="0" smtClean="0"/>
              <a:t>Dorado Needle, WA</a:t>
            </a:r>
            <a:endParaRPr lang="en-US" dirty="0"/>
          </a:p>
        </p:txBody>
      </p:sp>
    </p:spTree>
    <p:extLst>
      <p:ext uri="{BB962C8B-B14F-4D97-AF65-F5344CB8AC3E}">
        <p14:creationId xmlns:p14="http://schemas.microsoft.com/office/powerpoint/2010/main" val="39480824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8667" y="2148417"/>
            <a:ext cx="6384265" cy="2777040"/>
          </a:xfrm>
        </p:spPr>
        <p:txBody>
          <a:bodyPr/>
          <a:lstStyle/>
          <a:p>
            <a:pPr marL="182880" indent="0" algn="r">
              <a:buNone/>
            </a:pPr>
            <a:r>
              <a:rPr lang="en-US" sz="4800" dirty="0"/>
              <a:t>Terrain Considerations &amp; Hazards</a:t>
            </a:r>
          </a:p>
        </p:txBody>
      </p:sp>
      <p:sp>
        <p:nvSpPr>
          <p:cNvPr id="3" name="Subtitle 2"/>
          <p:cNvSpPr>
            <a:spLocks noGrp="1"/>
          </p:cNvSpPr>
          <p:nvPr>
            <p:ph type="subTitle" idx="1"/>
          </p:nvPr>
        </p:nvSpPr>
        <p:spPr>
          <a:xfrm>
            <a:off x="1111250" y="4925457"/>
            <a:ext cx="6881681" cy="1425068"/>
          </a:xfrm>
        </p:spPr>
        <p:style>
          <a:lnRef idx="1">
            <a:schemeClr val="accent2"/>
          </a:lnRef>
          <a:fillRef idx="2">
            <a:schemeClr val="accent2"/>
          </a:fillRef>
          <a:effectRef idx="1">
            <a:schemeClr val="accent2"/>
          </a:effectRef>
          <a:fontRef idx="minor">
            <a:schemeClr val="dk1"/>
          </a:fontRef>
        </p:style>
        <p:txBody>
          <a:bodyPr>
            <a:normAutofit/>
          </a:bodyPr>
          <a:lstStyle/>
          <a:p>
            <a:endParaRPr lang="en-US" dirty="0" smtClean="0"/>
          </a:p>
          <a:p>
            <a:r>
              <a:rPr lang="en-US" dirty="0" smtClean="0"/>
              <a:t>As a group, </a:t>
            </a:r>
            <a:r>
              <a:rPr lang="en-US" i="1" dirty="0" smtClean="0"/>
              <a:t>list the hazards that may give you g</a:t>
            </a:r>
            <a:r>
              <a:rPr lang="en-US" dirty="0" smtClean="0"/>
              <a:t>rief during an alpine rock climb?</a:t>
            </a:r>
            <a:endParaRPr lang="en-US" dirty="0"/>
          </a:p>
        </p:txBody>
      </p:sp>
      <p:sp>
        <p:nvSpPr>
          <p:cNvPr id="4" name="Rectangle 3"/>
          <p:cNvSpPr/>
          <p:nvPr/>
        </p:nvSpPr>
        <p:spPr>
          <a:xfrm>
            <a:off x="1462813" y="670655"/>
            <a:ext cx="6896211"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smtClean="0"/>
              <a:t>Question 4 (2 minutes)</a:t>
            </a:r>
            <a:endParaRPr lang="en-US" sz="4800" dirty="0"/>
          </a:p>
        </p:txBody>
      </p:sp>
    </p:spTree>
    <p:extLst>
      <p:ext uri="{BB962C8B-B14F-4D97-AF65-F5344CB8AC3E}">
        <p14:creationId xmlns:p14="http://schemas.microsoft.com/office/powerpoint/2010/main" val="34206962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71"/>
            <a:ext cx="4263514" cy="2134794"/>
          </a:xfrm>
        </p:spPr>
        <p:txBody>
          <a:bodyPr/>
          <a:lstStyle/>
          <a:p>
            <a:pPr marL="182880" indent="0" algn="r">
              <a:buNone/>
            </a:pPr>
            <a:r>
              <a:rPr lang="en-US" sz="4400" dirty="0"/>
              <a:t>Terrain Considerations &amp; Hazards</a:t>
            </a:r>
          </a:p>
        </p:txBody>
      </p:sp>
      <p:sp>
        <p:nvSpPr>
          <p:cNvPr id="3" name="Subtitle 2"/>
          <p:cNvSpPr>
            <a:spLocks noGrp="1"/>
          </p:cNvSpPr>
          <p:nvPr>
            <p:ph idx="1"/>
          </p:nvPr>
        </p:nvSpPr>
        <p:spPr>
          <a:xfrm>
            <a:off x="4592553" y="1696386"/>
            <a:ext cx="4082270" cy="4378825"/>
          </a:xfrm>
        </p:spPr>
        <p:style>
          <a:lnRef idx="1">
            <a:schemeClr val="accent2"/>
          </a:lnRef>
          <a:fillRef idx="2">
            <a:schemeClr val="accent2"/>
          </a:fillRef>
          <a:effectRef idx="1">
            <a:schemeClr val="accent2"/>
          </a:effectRef>
          <a:fontRef idx="minor">
            <a:schemeClr val="dk1"/>
          </a:fontRef>
        </p:style>
        <p:txBody>
          <a:bodyPr>
            <a:normAutofit/>
          </a:bodyPr>
          <a:lstStyle/>
          <a:p>
            <a:pPr marL="45720" indent="0">
              <a:buNone/>
            </a:pPr>
            <a:endParaRPr lang="en-US" sz="3200" dirty="0" smtClean="0"/>
          </a:p>
          <a:p>
            <a:r>
              <a:rPr lang="en-US" sz="3200" dirty="0" smtClean="0">
                <a:solidFill>
                  <a:srgbClr val="000000"/>
                </a:solidFill>
              </a:rPr>
              <a:t>Unmaintained trails</a:t>
            </a:r>
          </a:p>
          <a:p>
            <a:r>
              <a:rPr lang="en-US" sz="3200" dirty="0" smtClean="0"/>
              <a:t>Stream crossings</a:t>
            </a:r>
          </a:p>
          <a:p>
            <a:r>
              <a:rPr lang="en-US" sz="3200" dirty="0" smtClean="0"/>
              <a:t>Steep snow gullies</a:t>
            </a:r>
          </a:p>
          <a:p>
            <a:r>
              <a:rPr lang="en-US" sz="3200" dirty="0" smtClean="0"/>
              <a:t>Moats</a:t>
            </a:r>
          </a:p>
          <a:p>
            <a:r>
              <a:rPr lang="en-US" sz="3200" dirty="0" smtClean="0"/>
              <a:t>Wildlife</a:t>
            </a:r>
          </a:p>
          <a:p>
            <a:r>
              <a:rPr lang="en-US" sz="3200" dirty="0"/>
              <a:t>Rock </a:t>
            </a:r>
            <a:r>
              <a:rPr lang="en-US" sz="3200" dirty="0" smtClean="0"/>
              <a:t>fall</a:t>
            </a:r>
          </a:p>
          <a:p>
            <a:endParaRPr lang="en-US" sz="3200" dirty="0"/>
          </a:p>
        </p:txBody>
      </p:sp>
      <p:sp>
        <p:nvSpPr>
          <p:cNvPr id="4" name="Text Placeholder 3"/>
          <p:cNvSpPr>
            <a:spLocks noGrp="1"/>
          </p:cNvSpPr>
          <p:nvPr>
            <p:ph type="body" sz="half" idx="2"/>
          </p:nvPr>
        </p:nvSpPr>
        <p:spPr>
          <a:xfrm>
            <a:off x="579625" y="3798975"/>
            <a:ext cx="3776508" cy="1792984"/>
          </a:xfrm>
        </p:spPr>
        <p:txBody>
          <a:bodyPr/>
          <a:lstStyle/>
          <a:p>
            <a:endParaRPr lang="en-US" sz="2000" dirty="0" smtClean="0"/>
          </a:p>
          <a:p>
            <a:endParaRPr lang="en-US" sz="2000" dirty="0"/>
          </a:p>
          <a:p>
            <a:r>
              <a:rPr lang="en-US" sz="2000" dirty="0" smtClean="0"/>
              <a:t>What’s </a:t>
            </a:r>
            <a:r>
              <a:rPr lang="en-US" sz="2000" dirty="0"/>
              <a:t>going to give you grief?</a:t>
            </a:r>
          </a:p>
          <a:p>
            <a:endParaRPr lang="en-US" dirty="0"/>
          </a:p>
        </p:txBody>
      </p:sp>
      <p:sp>
        <p:nvSpPr>
          <p:cNvPr id="5" name="Rectangle 4"/>
          <p:cNvSpPr/>
          <p:nvPr/>
        </p:nvSpPr>
        <p:spPr>
          <a:xfrm>
            <a:off x="782436" y="316021"/>
            <a:ext cx="3573697"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smtClean="0"/>
              <a:t>Question 4</a:t>
            </a:r>
            <a:endParaRPr lang="en-US" sz="4800" dirty="0"/>
          </a:p>
        </p:txBody>
      </p:sp>
    </p:spTree>
    <p:extLst>
      <p:ext uri="{BB962C8B-B14F-4D97-AF65-F5344CB8AC3E}">
        <p14:creationId xmlns:p14="http://schemas.microsoft.com/office/powerpoint/2010/main" val="1844971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22924" y="1516813"/>
            <a:ext cx="6859250" cy="1162585"/>
          </a:xfrm>
        </p:spPr>
        <p:txBody>
          <a:bodyPr/>
          <a:lstStyle/>
          <a:p>
            <a:r>
              <a:rPr lang="en-US" dirty="0" smtClean="0"/>
              <a:t>Party inflicted rock fall</a:t>
            </a:r>
            <a:endParaRPr lang="en-US" dirty="0"/>
          </a:p>
        </p:txBody>
      </p:sp>
    </p:spTree>
    <p:extLst>
      <p:ext uri="{BB962C8B-B14F-4D97-AF65-F5344CB8AC3E}">
        <p14:creationId xmlns:p14="http://schemas.microsoft.com/office/powerpoint/2010/main" val="366551490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71906" y="2686050"/>
            <a:ext cx="3636085" cy="1258493"/>
          </a:xfrm>
        </p:spPr>
        <p:txBody>
          <a:bodyPr/>
          <a:lstStyle/>
          <a:p>
            <a:pPr marL="0" indent="0">
              <a:buNone/>
            </a:pPr>
            <a:r>
              <a:rPr lang="en-US" dirty="0" smtClean="0"/>
              <a:t>During the climb…</a:t>
            </a:r>
            <a:endParaRPr lang="en-US" dirty="0"/>
          </a:p>
        </p:txBody>
      </p:sp>
      <p:pic>
        <p:nvPicPr>
          <p:cNvPr id="3" name="Picture 2" descr="STH716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270828" y="984826"/>
            <a:ext cx="6857999" cy="4888345"/>
          </a:xfrm>
          <a:prstGeom prst="rect">
            <a:avLst/>
          </a:prstGeom>
        </p:spPr>
      </p:pic>
      <p:sp>
        <p:nvSpPr>
          <p:cNvPr id="8" name="Text Placeholder 7"/>
          <p:cNvSpPr>
            <a:spLocks noGrp="1"/>
          </p:cNvSpPr>
          <p:nvPr>
            <p:ph type="body" sz="half" idx="2"/>
          </p:nvPr>
        </p:nvSpPr>
        <p:spPr>
          <a:xfrm>
            <a:off x="268140" y="4289294"/>
            <a:ext cx="7221473" cy="1243531"/>
          </a:xfrm>
        </p:spPr>
        <p:style>
          <a:lnRef idx="1">
            <a:schemeClr val="accent2"/>
          </a:lnRef>
          <a:fillRef idx="2">
            <a:schemeClr val="accent2"/>
          </a:fillRef>
          <a:effectRef idx="1">
            <a:schemeClr val="accent2"/>
          </a:effectRef>
          <a:fontRef idx="minor">
            <a:schemeClr val="dk1"/>
          </a:fontRef>
        </p:style>
        <p:txBody>
          <a:bodyPr/>
          <a:lstStyle/>
          <a:p>
            <a:endParaRPr lang="en-US" dirty="0" smtClean="0"/>
          </a:p>
          <a:p>
            <a:r>
              <a:rPr lang="en-US" sz="2400" i="1" dirty="0" smtClean="0"/>
              <a:t>You are either on belay or attached to the anchor.</a:t>
            </a:r>
          </a:p>
        </p:txBody>
      </p:sp>
      <p:sp>
        <p:nvSpPr>
          <p:cNvPr id="5" name="TextBox 4"/>
          <p:cNvSpPr txBox="1"/>
          <p:nvPr/>
        </p:nvSpPr>
        <p:spPr>
          <a:xfrm>
            <a:off x="5524500" y="6222943"/>
            <a:ext cx="2688167" cy="369332"/>
          </a:xfrm>
          <a:prstGeom prst="rect">
            <a:avLst/>
          </a:prstGeom>
          <a:noFill/>
        </p:spPr>
        <p:txBody>
          <a:bodyPr wrap="square" rtlCol="0">
            <a:spAutoFit/>
          </a:bodyPr>
          <a:lstStyle/>
          <a:p>
            <a:r>
              <a:rPr lang="en-US" dirty="0" smtClean="0">
                <a:solidFill>
                  <a:schemeClr val="bg1"/>
                </a:solidFill>
              </a:rPr>
              <a:t>Icicle Canyon, WA</a:t>
            </a:r>
            <a:endParaRPr lang="en-US" dirty="0">
              <a:solidFill>
                <a:schemeClr val="bg1"/>
              </a:solidFill>
            </a:endParaRPr>
          </a:p>
        </p:txBody>
      </p:sp>
    </p:spTree>
    <p:extLst>
      <p:ext uri="{BB962C8B-B14F-4D97-AF65-F5344CB8AC3E}">
        <p14:creationId xmlns:p14="http://schemas.microsoft.com/office/powerpoint/2010/main" val="1076617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095" y="951307"/>
            <a:ext cx="3636085" cy="1258493"/>
          </a:xfrm>
        </p:spPr>
        <p:txBody>
          <a:bodyPr/>
          <a:lstStyle/>
          <a:p>
            <a:pPr marL="0" indent="0">
              <a:buNone/>
            </a:pPr>
            <a:r>
              <a:rPr lang="en-US" dirty="0" smtClean="0"/>
              <a:t>Rope Teams</a:t>
            </a:r>
            <a:endParaRPr lang="en-US" dirty="0"/>
          </a:p>
        </p:txBody>
      </p:sp>
      <p:sp>
        <p:nvSpPr>
          <p:cNvPr id="6" name="Text Placeholder 5"/>
          <p:cNvSpPr>
            <a:spLocks noGrp="1"/>
          </p:cNvSpPr>
          <p:nvPr>
            <p:ph type="body" sz="half" idx="2"/>
          </p:nvPr>
        </p:nvSpPr>
        <p:spPr>
          <a:xfrm>
            <a:off x="1075765" y="2260174"/>
            <a:ext cx="3388660" cy="2139518"/>
          </a:xfrm>
        </p:spPr>
        <p:txBody>
          <a:bodyPr>
            <a:normAutofit/>
          </a:bodyPr>
          <a:lstStyle/>
          <a:p>
            <a:endParaRPr lang="en-US" sz="1800" dirty="0" smtClean="0"/>
          </a:p>
          <a:p>
            <a:pPr marL="285750" indent="-285750">
              <a:buFont typeface="Wingdings" charset="2"/>
              <a:buChar char="²"/>
            </a:pPr>
            <a:r>
              <a:rPr lang="en-US" sz="1800" dirty="0" smtClean="0"/>
              <a:t>Three-person team</a:t>
            </a:r>
          </a:p>
          <a:p>
            <a:pPr marL="285750" indent="-285750">
              <a:buFont typeface="Wingdings" charset="2"/>
              <a:buChar char="²"/>
            </a:pPr>
            <a:endParaRPr lang="en-US" sz="1800" dirty="0" smtClean="0"/>
          </a:p>
          <a:p>
            <a:pPr marL="285750" indent="-285750">
              <a:buFont typeface="Wingdings" charset="2"/>
              <a:buChar char="²"/>
            </a:pPr>
            <a:r>
              <a:rPr lang="en-US" sz="1800" dirty="0" smtClean="0"/>
              <a:t>Two-person team</a:t>
            </a:r>
            <a:endParaRPr lang="en-US" sz="1800" dirty="0"/>
          </a:p>
        </p:txBody>
      </p:sp>
      <p:sp>
        <p:nvSpPr>
          <p:cNvPr id="9" name="TextBox 8"/>
          <p:cNvSpPr txBox="1"/>
          <p:nvPr/>
        </p:nvSpPr>
        <p:spPr>
          <a:xfrm>
            <a:off x="4903093" y="5267988"/>
            <a:ext cx="3026833" cy="369332"/>
          </a:xfrm>
          <a:prstGeom prst="rect">
            <a:avLst/>
          </a:prstGeom>
          <a:noFill/>
        </p:spPr>
        <p:txBody>
          <a:bodyPr wrap="square" rtlCol="0">
            <a:spAutoFit/>
          </a:bodyPr>
          <a:lstStyle/>
          <a:p>
            <a:pPr algn="ctr"/>
            <a:r>
              <a:rPr lang="en-US" dirty="0" smtClean="0"/>
              <a:t>Black Peak, WA</a:t>
            </a:r>
            <a:endParaRPr lang="en-US" dirty="0"/>
          </a:p>
        </p:txBody>
      </p:sp>
      <p:pic>
        <p:nvPicPr>
          <p:cNvPr id="10" name="Content Placeholder 9" descr="STH72690.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4588" t="11925" r="-1047" b="10686"/>
          <a:stretch/>
        </p:blipFill>
        <p:spPr>
          <a:xfrm>
            <a:off x="3753420" y="1145362"/>
            <a:ext cx="4989440" cy="3787634"/>
          </a:xfrm>
        </p:spPr>
      </p:pic>
    </p:spTree>
    <p:extLst>
      <p:ext uri="{BB962C8B-B14F-4D97-AF65-F5344CB8AC3E}">
        <p14:creationId xmlns:p14="http://schemas.microsoft.com/office/powerpoint/2010/main" val="933807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096" y="755036"/>
            <a:ext cx="3388660" cy="719371"/>
          </a:xfrm>
        </p:spPr>
        <p:txBody>
          <a:bodyPr/>
          <a:lstStyle/>
          <a:p>
            <a:pPr marL="0" indent="0" algn="ctr">
              <a:buNone/>
            </a:pPr>
            <a:r>
              <a:rPr lang="en-US" sz="3200" dirty="0" smtClean="0"/>
              <a:t>“</a:t>
            </a:r>
            <a:r>
              <a:rPr lang="en-US" sz="3200" dirty="0" smtClean="0">
                <a:solidFill>
                  <a:srgbClr val="FF0000"/>
                </a:solidFill>
                <a:hlinkClick r:id="rId3"/>
              </a:rPr>
              <a:t>Following</a:t>
            </a:r>
            <a:r>
              <a:rPr lang="en-US" sz="3200" dirty="0" smtClean="0"/>
              <a:t>”</a:t>
            </a:r>
            <a:endParaRPr lang="en-US" sz="3200" dirty="0"/>
          </a:p>
        </p:txBody>
      </p:sp>
      <p:pic>
        <p:nvPicPr>
          <p:cNvPr id="6" name="Content Placeholder 5" descr="136911_9361_XL.jpg"/>
          <p:cNvPicPr>
            <a:picLocks noGrp="1" noChangeAspect="1"/>
          </p:cNvPicPr>
          <p:nvPr>
            <p:ph idx="1"/>
          </p:nvPr>
        </p:nvPicPr>
        <p:blipFill>
          <a:blip r:embed="rId4">
            <a:extLst>
              <a:ext uri="{28A0092B-C50C-407E-A947-70E740481C1C}">
                <a14:useLocalDpi xmlns:a14="http://schemas.microsoft.com/office/drawing/2010/main" val="0"/>
              </a:ext>
            </a:extLst>
          </a:blip>
          <a:srcRect l="19226" r="19226"/>
          <a:stretch>
            <a:fillRect/>
          </a:stretch>
        </p:blipFill>
        <p:spPr/>
      </p:pic>
      <p:sp>
        <p:nvSpPr>
          <p:cNvPr id="4" name="Text Placeholder 3"/>
          <p:cNvSpPr>
            <a:spLocks noGrp="1"/>
          </p:cNvSpPr>
          <p:nvPr>
            <p:ph type="body" sz="half" idx="2"/>
          </p:nvPr>
        </p:nvSpPr>
        <p:spPr>
          <a:xfrm>
            <a:off x="839095" y="1846044"/>
            <a:ext cx="3388660" cy="3780206"/>
          </a:xfrm>
        </p:spPr>
        <p:style>
          <a:lnRef idx="1">
            <a:schemeClr val="accent1"/>
          </a:lnRef>
          <a:fillRef idx="2">
            <a:schemeClr val="accent1"/>
          </a:fillRef>
          <a:effectRef idx="1">
            <a:schemeClr val="accent1"/>
          </a:effectRef>
          <a:fontRef idx="minor">
            <a:schemeClr val="dk1"/>
          </a:fontRef>
        </p:style>
        <p:txBody>
          <a:bodyPr>
            <a:noAutofit/>
          </a:bodyPr>
          <a:lstStyle/>
          <a:p>
            <a:r>
              <a:rPr lang="en-US" sz="2400" u="sng" dirty="0" smtClean="0"/>
              <a:t>Make sure to:</a:t>
            </a:r>
          </a:p>
          <a:p>
            <a:endParaRPr lang="en-US" sz="2400" u="sng" dirty="0" smtClean="0"/>
          </a:p>
          <a:p>
            <a:pPr marL="285750" indent="-285750">
              <a:buFont typeface="Arial"/>
              <a:buChar char="•"/>
            </a:pPr>
            <a:r>
              <a:rPr lang="en-US" sz="2400" i="1" dirty="0" smtClean="0"/>
              <a:t>Have a nut tool</a:t>
            </a:r>
          </a:p>
          <a:p>
            <a:pPr marL="285750" indent="-285750">
              <a:buFont typeface="Arial"/>
              <a:buChar char="•"/>
            </a:pPr>
            <a:endParaRPr lang="en-US" sz="2400" i="1" dirty="0" smtClean="0"/>
          </a:p>
          <a:p>
            <a:pPr marL="285750" indent="-285750">
              <a:buFont typeface="Arial"/>
              <a:buChar char="•"/>
            </a:pPr>
            <a:r>
              <a:rPr lang="en-US" sz="2400" i="1" dirty="0" smtClean="0"/>
              <a:t>Keep gear attached to rope</a:t>
            </a:r>
          </a:p>
          <a:p>
            <a:pPr marL="285750" indent="-285750">
              <a:buFont typeface="Arial"/>
              <a:buChar char="•"/>
            </a:pPr>
            <a:endParaRPr lang="en-US" sz="2400" i="1" dirty="0" smtClean="0"/>
          </a:p>
          <a:p>
            <a:pPr marL="285750" indent="-285750">
              <a:buFont typeface="Arial"/>
              <a:buChar char="•"/>
            </a:pPr>
            <a:r>
              <a:rPr lang="en-US" sz="2400" i="1" dirty="0" smtClean="0"/>
              <a:t>Rack efficiently</a:t>
            </a:r>
            <a:endParaRPr lang="en-US" sz="2400" i="1" dirty="0"/>
          </a:p>
        </p:txBody>
      </p:sp>
    </p:spTree>
    <p:extLst>
      <p:ext uri="{BB962C8B-B14F-4D97-AF65-F5344CB8AC3E}">
        <p14:creationId xmlns:p14="http://schemas.microsoft.com/office/powerpoint/2010/main" val="208506988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5887.JPG"/>
          <p:cNvPicPr>
            <a:picLocks noChangeAspect="1"/>
          </p:cNvPicPr>
          <p:nvPr/>
        </p:nvPicPr>
        <p:blipFill>
          <a:blip r:embed="rId3">
            <a:alphaModFix amt="57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133963" y="4344534"/>
            <a:ext cx="7722293" cy="2215991"/>
          </a:xfrm>
          <a:prstGeom prst="rect">
            <a:avLst/>
          </a:prstGeom>
          <a:noFill/>
        </p:spPr>
        <p:txBody>
          <a:bodyPr wrap="square" rtlCol="0">
            <a:spAutoFit/>
          </a:bodyPr>
          <a:lstStyle/>
          <a:p>
            <a:pPr algn="r"/>
            <a:r>
              <a:rPr lang="en-US" sz="4000" b="1" dirty="0" smtClean="0"/>
              <a:t>Anchors</a:t>
            </a:r>
          </a:p>
          <a:p>
            <a:pPr algn="r"/>
            <a:r>
              <a:rPr lang="en-US" sz="4000" b="1" dirty="0" smtClean="0"/>
              <a:t>You never know </a:t>
            </a:r>
          </a:p>
          <a:p>
            <a:pPr algn="r"/>
            <a:r>
              <a:rPr lang="en-US" sz="4000" b="1" dirty="0" smtClean="0"/>
              <a:t>what you are going to get.</a:t>
            </a:r>
          </a:p>
          <a:p>
            <a:pPr algn="r"/>
            <a:endParaRPr lang="en-US" b="1" dirty="0"/>
          </a:p>
        </p:txBody>
      </p:sp>
    </p:spTree>
    <p:extLst>
      <p:ext uri="{BB962C8B-B14F-4D97-AF65-F5344CB8AC3E}">
        <p14:creationId xmlns:p14="http://schemas.microsoft.com/office/powerpoint/2010/main" val="32360117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8340" y="548216"/>
            <a:ext cx="4389243" cy="1430867"/>
          </a:xfrm>
        </p:spPr>
        <p:txBody>
          <a:bodyPr/>
          <a:lstStyle/>
          <a:p>
            <a:pPr marL="0" indent="0">
              <a:buNone/>
            </a:pPr>
            <a:r>
              <a:rPr lang="en-US" dirty="0" smtClean="0"/>
              <a:t>Possible Anchors</a:t>
            </a:r>
            <a:endParaRPr lang="en-US" dirty="0"/>
          </a:p>
        </p:txBody>
      </p:sp>
      <p:sp>
        <p:nvSpPr>
          <p:cNvPr id="4" name="Content Placeholder 3"/>
          <p:cNvSpPr>
            <a:spLocks noGrp="1"/>
          </p:cNvSpPr>
          <p:nvPr>
            <p:ph idx="1"/>
          </p:nvPr>
        </p:nvSpPr>
        <p:spPr>
          <a:xfrm>
            <a:off x="5314705" y="2172549"/>
            <a:ext cx="4017085" cy="4894730"/>
          </a:xfrm>
        </p:spPr>
        <p:txBody>
          <a:bodyPr/>
          <a:lstStyle/>
          <a:p>
            <a:pPr marL="502920" indent="-457200">
              <a:buFont typeface="+mj-lt"/>
              <a:buAutoNum type="arabicParenR"/>
            </a:pPr>
            <a:r>
              <a:rPr lang="en-US" dirty="0" smtClean="0"/>
              <a:t>Live trees</a:t>
            </a:r>
          </a:p>
          <a:p>
            <a:pPr marL="502920" indent="-457200">
              <a:buFont typeface="+mj-lt"/>
              <a:buAutoNum type="arabicParenR"/>
            </a:pPr>
            <a:endParaRPr lang="en-US" dirty="0" smtClean="0"/>
          </a:p>
          <a:p>
            <a:pPr marL="502920" indent="-457200">
              <a:buFont typeface="+mj-lt"/>
              <a:buAutoNum type="arabicParenR"/>
            </a:pPr>
            <a:r>
              <a:rPr lang="en-US" dirty="0" smtClean="0"/>
              <a:t>Solid bolts</a:t>
            </a:r>
          </a:p>
          <a:p>
            <a:pPr marL="502920" indent="-457200">
              <a:buFont typeface="+mj-lt"/>
              <a:buAutoNum type="arabicParenR"/>
            </a:pPr>
            <a:endParaRPr lang="en-US" dirty="0" smtClean="0"/>
          </a:p>
          <a:p>
            <a:pPr marL="502920" indent="-457200">
              <a:buFont typeface="+mj-lt"/>
              <a:buAutoNum type="arabicParenR"/>
            </a:pPr>
            <a:r>
              <a:rPr lang="en-US" dirty="0" smtClean="0"/>
              <a:t>Gear </a:t>
            </a:r>
          </a:p>
          <a:p>
            <a:pPr marL="502920" indent="-457200">
              <a:buFont typeface="+mj-lt"/>
              <a:buAutoNum type="arabicParenR"/>
            </a:pPr>
            <a:endParaRPr lang="en-US" dirty="0" smtClean="0"/>
          </a:p>
          <a:p>
            <a:pPr marL="502920" indent="-457200">
              <a:buFont typeface="+mj-lt"/>
              <a:buAutoNum type="arabicParenR"/>
            </a:pPr>
            <a:r>
              <a:rPr lang="en-US" dirty="0" smtClean="0"/>
              <a:t>Boulders or rock horns</a:t>
            </a:r>
          </a:p>
          <a:p>
            <a:pPr marL="502920" indent="-457200">
              <a:buFont typeface="+mj-lt"/>
              <a:buAutoNum type="arabicParenR"/>
            </a:pPr>
            <a:endParaRPr lang="en-US" dirty="0" smtClean="0"/>
          </a:p>
          <a:p>
            <a:pPr marL="45720" indent="0">
              <a:buNone/>
            </a:pPr>
            <a:endParaRPr lang="en-US" dirty="0"/>
          </a:p>
        </p:txBody>
      </p:sp>
      <p:sp>
        <p:nvSpPr>
          <p:cNvPr id="5" name="Text Placeholder 4"/>
          <p:cNvSpPr>
            <a:spLocks noGrp="1"/>
          </p:cNvSpPr>
          <p:nvPr>
            <p:ph type="body" sz="half" idx="2"/>
          </p:nvPr>
        </p:nvSpPr>
        <p:spPr/>
        <p:txBody>
          <a:bodyPr/>
          <a:lstStyle/>
          <a:p>
            <a:endParaRPr lang="en-US" dirty="0"/>
          </a:p>
        </p:txBody>
      </p:sp>
      <p:pic>
        <p:nvPicPr>
          <p:cNvPr id="2" name="Picture 1" descr="IMG_58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31" y="2347425"/>
            <a:ext cx="4699243" cy="3524433"/>
          </a:xfrm>
          <a:prstGeom prst="rect">
            <a:avLst/>
          </a:prstGeom>
        </p:spPr>
      </p:pic>
      <p:sp>
        <p:nvSpPr>
          <p:cNvPr id="6" name="TextBox 5"/>
          <p:cNvSpPr txBox="1"/>
          <p:nvPr/>
        </p:nvSpPr>
        <p:spPr>
          <a:xfrm>
            <a:off x="238131" y="6016625"/>
            <a:ext cx="4699243" cy="276999"/>
          </a:xfrm>
          <a:prstGeom prst="rect">
            <a:avLst/>
          </a:prstGeom>
          <a:noFill/>
        </p:spPr>
        <p:txBody>
          <a:bodyPr wrap="square" rtlCol="0">
            <a:spAutoFit/>
          </a:bodyPr>
          <a:lstStyle/>
          <a:p>
            <a:pPr algn="ctr"/>
            <a:r>
              <a:rPr lang="en-US" sz="1200" dirty="0" smtClean="0"/>
              <a:t>Attached to the rock of Ingalls via bolts on the second pitch.</a:t>
            </a:r>
            <a:endParaRPr lang="en-US" sz="1200" dirty="0"/>
          </a:p>
        </p:txBody>
      </p:sp>
    </p:spTree>
    <p:extLst>
      <p:ext uri="{BB962C8B-B14F-4D97-AF65-F5344CB8AC3E}">
        <p14:creationId xmlns:p14="http://schemas.microsoft.com/office/powerpoint/2010/main" val="4191992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p:cTn id="13"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p:cTn id="19"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p:cTn id="25"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76020" y="2686050"/>
            <a:ext cx="3636085" cy="1258493"/>
          </a:xfrm>
        </p:spPr>
        <p:txBody>
          <a:bodyPr/>
          <a:lstStyle/>
          <a:p>
            <a:pPr marL="0" indent="0">
              <a:buNone/>
            </a:pPr>
            <a:r>
              <a:rPr lang="en-US" dirty="0" smtClean="0"/>
              <a:t>Remember, </a:t>
            </a:r>
            <a:br>
              <a:rPr lang="en-US" dirty="0" smtClean="0"/>
            </a:br>
            <a:r>
              <a:rPr lang="en-US" dirty="0" smtClean="0"/>
              <a:t>while climbing…</a:t>
            </a:r>
            <a:endParaRPr lang="en-US" dirty="0"/>
          </a:p>
        </p:txBody>
      </p:sp>
      <p:pic>
        <p:nvPicPr>
          <p:cNvPr id="3" name="Picture 2" descr="STH716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270828" y="984826"/>
            <a:ext cx="6857999" cy="4888345"/>
          </a:xfrm>
          <a:prstGeom prst="rect">
            <a:avLst/>
          </a:prstGeom>
        </p:spPr>
      </p:pic>
      <p:sp>
        <p:nvSpPr>
          <p:cNvPr id="8" name="Text Placeholder 7"/>
          <p:cNvSpPr>
            <a:spLocks noGrp="1"/>
          </p:cNvSpPr>
          <p:nvPr>
            <p:ph type="body" sz="half" idx="2"/>
          </p:nvPr>
        </p:nvSpPr>
        <p:spPr>
          <a:xfrm>
            <a:off x="358858" y="4799605"/>
            <a:ext cx="7221473" cy="1243531"/>
          </a:xfrm>
        </p:spPr>
        <p:style>
          <a:lnRef idx="1">
            <a:schemeClr val="accent2"/>
          </a:lnRef>
          <a:fillRef idx="2">
            <a:schemeClr val="accent2"/>
          </a:fillRef>
          <a:effectRef idx="1">
            <a:schemeClr val="accent2"/>
          </a:effectRef>
          <a:fontRef idx="minor">
            <a:schemeClr val="dk1"/>
          </a:fontRef>
        </p:style>
        <p:txBody>
          <a:bodyPr/>
          <a:lstStyle/>
          <a:p>
            <a:endParaRPr lang="en-US" dirty="0" smtClean="0"/>
          </a:p>
          <a:p>
            <a:r>
              <a:rPr lang="en-US" sz="2400" i="1" dirty="0" smtClean="0"/>
              <a:t>You are either on belay or attached to the anchor.</a:t>
            </a:r>
          </a:p>
        </p:txBody>
      </p:sp>
      <p:sp>
        <p:nvSpPr>
          <p:cNvPr id="7" name="TextBox 6"/>
          <p:cNvSpPr txBox="1"/>
          <p:nvPr/>
        </p:nvSpPr>
        <p:spPr>
          <a:xfrm>
            <a:off x="5524500" y="6255378"/>
            <a:ext cx="2688167" cy="369332"/>
          </a:xfrm>
          <a:prstGeom prst="rect">
            <a:avLst/>
          </a:prstGeom>
          <a:noFill/>
        </p:spPr>
        <p:txBody>
          <a:bodyPr wrap="square" rtlCol="0">
            <a:spAutoFit/>
          </a:bodyPr>
          <a:lstStyle/>
          <a:p>
            <a:r>
              <a:rPr lang="en-US" dirty="0" smtClean="0">
                <a:solidFill>
                  <a:schemeClr val="bg1"/>
                </a:solidFill>
              </a:rPr>
              <a:t>Icicle Canyon, WA</a:t>
            </a:r>
            <a:endParaRPr lang="en-US" dirty="0">
              <a:solidFill>
                <a:schemeClr val="bg1"/>
              </a:solidFill>
            </a:endParaRPr>
          </a:p>
        </p:txBody>
      </p:sp>
    </p:spTree>
    <p:extLst>
      <p:ext uri="{BB962C8B-B14F-4D97-AF65-F5344CB8AC3E}">
        <p14:creationId xmlns:p14="http://schemas.microsoft.com/office/powerpoint/2010/main" val="32171869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5455" y="839278"/>
            <a:ext cx="4341090" cy="1258493"/>
          </a:xfrm>
        </p:spPr>
        <p:txBody>
          <a:bodyPr/>
          <a:lstStyle/>
          <a:p>
            <a:pPr marL="0" indent="0" algn="ctr">
              <a:buNone/>
            </a:pPr>
            <a:r>
              <a:rPr lang="en-US" sz="3200" dirty="0" smtClean="0"/>
              <a:t>Basic Lecture 3</a:t>
            </a:r>
            <a:br>
              <a:rPr lang="en-US" sz="3200" dirty="0" smtClean="0"/>
            </a:br>
            <a:r>
              <a:rPr lang="en-US" sz="3200" dirty="0" smtClean="0">
                <a:solidFill>
                  <a:srgbClr val="FF0000"/>
                </a:solidFill>
              </a:rPr>
              <a:t>Alpine Rock Climbing</a:t>
            </a:r>
            <a:r>
              <a:rPr lang="en-US" sz="3200" dirty="0" smtClean="0"/>
              <a:t/>
            </a:r>
            <a:br>
              <a:rPr lang="en-US" sz="3200" dirty="0" smtClean="0"/>
            </a:br>
            <a:r>
              <a:rPr lang="en-US" sz="2400" dirty="0" smtClean="0"/>
              <a:t>March </a:t>
            </a:r>
            <a:r>
              <a:rPr lang="en-US" sz="2400" dirty="0"/>
              <a:t>9</a:t>
            </a:r>
            <a:r>
              <a:rPr lang="en-US" sz="2400" baseline="30000" dirty="0" smtClean="0"/>
              <a:t>th</a:t>
            </a:r>
            <a:r>
              <a:rPr lang="en-US" sz="2400" dirty="0" smtClean="0"/>
              <a:t> 2016</a:t>
            </a:r>
            <a:endParaRPr lang="en-US" sz="2400" dirty="0"/>
          </a:p>
        </p:txBody>
      </p:sp>
      <p:sp>
        <p:nvSpPr>
          <p:cNvPr id="7" name="Text Placeholder 6"/>
          <p:cNvSpPr>
            <a:spLocks noGrp="1"/>
          </p:cNvSpPr>
          <p:nvPr>
            <p:ph type="body" sz="half" idx="2"/>
          </p:nvPr>
        </p:nvSpPr>
        <p:spPr>
          <a:xfrm>
            <a:off x="486834" y="2344735"/>
            <a:ext cx="3769116" cy="4026431"/>
          </a:xfrm>
        </p:spPr>
        <p:style>
          <a:lnRef idx="1">
            <a:schemeClr val="accent2"/>
          </a:lnRef>
          <a:fillRef idx="2">
            <a:schemeClr val="accent2"/>
          </a:fillRef>
          <a:effectRef idx="1">
            <a:schemeClr val="accent2"/>
          </a:effectRef>
          <a:fontRef idx="minor">
            <a:schemeClr val="dk1"/>
          </a:fontRef>
        </p:style>
        <p:txBody>
          <a:bodyPr>
            <a:normAutofit fontScale="55000" lnSpcReduction="20000"/>
          </a:bodyPr>
          <a:lstStyle/>
          <a:p>
            <a:r>
              <a:rPr lang="en-US" sz="3400" b="1" u="sng" dirty="0" smtClean="0"/>
              <a:t>Agenda:</a:t>
            </a:r>
            <a:endParaRPr lang="en-US" sz="3400" b="1" i="1" dirty="0" smtClean="0"/>
          </a:p>
          <a:p>
            <a:endParaRPr lang="en-US" sz="3400" dirty="0" smtClean="0"/>
          </a:p>
          <a:p>
            <a:pPr marL="285750" indent="-285750">
              <a:buFont typeface="Arial"/>
              <a:buChar char="•"/>
            </a:pPr>
            <a:r>
              <a:rPr lang="en-US" sz="3400" dirty="0" smtClean="0"/>
              <a:t>Alpine Rock Climbing Fundamentals</a:t>
            </a:r>
            <a:endParaRPr lang="en-US" sz="3400" dirty="0"/>
          </a:p>
          <a:p>
            <a:pPr marL="742950" lvl="1" indent="-285750">
              <a:buFont typeface="Arial"/>
              <a:buChar char="•"/>
            </a:pPr>
            <a:endParaRPr lang="en-US" sz="3400" dirty="0" smtClean="0"/>
          </a:p>
          <a:p>
            <a:pPr marL="285750" indent="-285750">
              <a:buFont typeface="Arial"/>
              <a:buChar char="•"/>
            </a:pPr>
            <a:r>
              <a:rPr lang="en-US" sz="3400" dirty="0" smtClean="0"/>
              <a:t>10 minute intermission</a:t>
            </a:r>
          </a:p>
          <a:p>
            <a:pPr marL="742950" lvl="1" indent="-285750">
              <a:buFont typeface="Arial"/>
              <a:buChar char="•"/>
            </a:pPr>
            <a:r>
              <a:rPr lang="en-US" sz="3200" i="1" dirty="0" smtClean="0"/>
              <a:t>Multi-Pitch Climbing Demo</a:t>
            </a:r>
          </a:p>
          <a:p>
            <a:endParaRPr lang="en-US" sz="3400" dirty="0" smtClean="0"/>
          </a:p>
          <a:p>
            <a:pPr marL="285750" indent="-285750">
              <a:buFont typeface="Arial"/>
              <a:buChar char="•"/>
            </a:pPr>
            <a:r>
              <a:rPr lang="en-US" sz="3400" dirty="0"/>
              <a:t>Case </a:t>
            </a:r>
            <a:r>
              <a:rPr lang="en-US" sz="3400" dirty="0" smtClean="0"/>
              <a:t>Study</a:t>
            </a:r>
          </a:p>
          <a:p>
            <a:pPr marL="285750" indent="-285750">
              <a:buFont typeface="Arial"/>
              <a:buChar char="•"/>
            </a:pPr>
            <a:endParaRPr lang="en-US" sz="3400" dirty="0" smtClean="0"/>
          </a:p>
          <a:p>
            <a:pPr marL="285750" indent="-285750">
              <a:buFont typeface="Arial"/>
              <a:buChar char="•"/>
            </a:pPr>
            <a:r>
              <a:rPr lang="en-US" sz="3400" dirty="0"/>
              <a:t>Low Impact Recreation Skills</a:t>
            </a:r>
          </a:p>
          <a:p>
            <a:pPr marL="285750" indent="-285750">
              <a:buFont typeface="Arial"/>
              <a:buChar char="•"/>
            </a:pPr>
            <a:endParaRPr lang="en-US" sz="3400" dirty="0" smtClean="0"/>
          </a:p>
          <a:p>
            <a:pPr marL="285750" indent="-285750">
              <a:buFont typeface="Arial"/>
              <a:buChar char="•"/>
            </a:pPr>
            <a:endParaRPr lang="en-US" dirty="0"/>
          </a:p>
        </p:txBody>
      </p:sp>
      <p:sp>
        <p:nvSpPr>
          <p:cNvPr id="9" name="TextBox 8"/>
          <p:cNvSpPr txBox="1"/>
          <p:nvPr/>
        </p:nvSpPr>
        <p:spPr>
          <a:xfrm>
            <a:off x="5581922" y="5770330"/>
            <a:ext cx="2688166" cy="646331"/>
          </a:xfrm>
          <a:prstGeom prst="rect">
            <a:avLst/>
          </a:prstGeom>
          <a:noFill/>
        </p:spPr>
        <p:txBody>
          <a:bodyPr wrap="square" rtlCol="0">
            <a:spAutoFit/>
          </a:bodyPr>
          <a:lstStyle/>
          <a:p>
            <a:pPr algn="ctr"/>
            <a:r>
              <a:rPr lang="en-US" dirty="0" smtClean="0"/>
              <a:t>Liberty Bell, </a:t>
            </a:r>
          </a:p>
          <a:p>
            <a:pPr algn="ctr"/>
            <a:r>
              <a:rPr lang="en-US" dirty="0" smtClean="0"/>
              <a:t>North Cascade NP</a:t>
            </a:r>
            <a:endParaRPr lang="en-US" dirty="0"/>
          </a:p>
        </p:txBody>
      </p:sp>
      <p:pic>
        <p:nvPicPr>
          <p:cNvPr id="4" name="Content Placeholder 3" descr="Liberty Bell (Becky route).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6797" t="109" b="-623"/>
          <a:stretch/>
        </p:blipFill>
        <p:spPr>
          <a:xfrm>
            <a:off x="4625384" y="1731736"/>
            <a:ext cx="4149778" cy="3796995"/>
          </a:xfrm>
        </p:spPr>
      </p:pic>
    </p:spTree>
    <p:extLst>
      <p:ext uri="{BB962C8B-B14F-4D97-AF65-F5344CB8AC3E}">
        <p14:creationId xmlns:p14="http://schemas.microsoft.com/office/powerpoint/2010/main" val="385854070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TH71194.JPG"/>
          <p:cNvPicPr>
            <a:picLocks noGrp="1" noChangeAspect="1"/>
          </p:cNvPicPr>
          <p:nvPr>
            <p:ph idx="1"/>
          </p:nvPr>
        </p:nvPicPr>
        <p:blipFill>
          <a:blip r:embed="rId3">
            <a:extLst>
              <a:ext uri="{28A0092B-C50C-407E-A947-70E740481C1C}">
                <a14:useLocalDpi xmlns:a14="http://schemas.microsoft.com/office/drawing/2010/main" val="0"/>
              </a:ext>
            </a:extLst>
          </a:blip>
          <a:srcRect l="19226" r="19226"/>
          <a:stretch>
            <a:fillRect/>
          </a:stretch>
        </p:blipFill>
        <p:spPr>
          <a:xfrm>
            <a:off x="4316431" y="731520"/>
            <a:ext cx="4294170" cy="5232352"/>
          </a:xfrm>
        </p:spPr>
      </p:pic>
      <p:sp>
        <p:nvSpPr>
          <p:cNvPr id="11" name="TextBox 10"/>
          <p:cNvSpPr txBox="1"/>
          <p:nvPr/>
        </p:nvSpPr>
        <p:spPr>
          <a:xfrm>
            <a:off x="5193554" y="6037249"/>
            <a:ext cx="3019113" cy="369332"/>
          </a:xfrm>
          <a:prstGeom prst="rect">
            <a:avLst/>
          </a:prstGeom>
          <a:noFill/>
        </p:spPr>
        <p:txBody>
          <a:bodyPr wrap="square" rtlCol="0">
            <a:spAutoFit/>
          </a:bodyPr>
          <a:lstStyle/>
          <a:p>
            <a:r>
              <a:rPr lang="en-US" dirty="0" smtClean="0"/>
              <a:t>Summit of </a:t>
            </a:r>
            <a:r>
              <a:rPr lang="en-US" dirty="0" err="1" smtClean="0"/>
              <a:t>Sahale</a:t>
            </a:r>
            <a:r>
              <a:rPr lang="en-US" dirty="0" smtClean="0"/>
              <a:t> Peak, WA</a:t>
            </a:r>
            <a:endParaRPr lang="en-US" dirty="0"/>
          </a:p>
        </p:txBody>
      </p:sp>
      <p:sp>
        <p:nvSpPr>
          <p:cNvPr id="6" name="Subtitle 2"/>
          <p:cNvSpPr txBox="1">
            <a:spLocks noGrp="1"/>
          </p:cNvSpPr>
          <p:nvPr>
            <p:ph type="title"/>
          </p:nvPr>
        </p:nvSpPr>
        <p:spPr>
          <a:xfrm>
            <a:off x="476925" y="2735225"/>
            <a:ext cx="3635375" cy="2144919"/>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9pPr>
          </a:lstStyle>
          <a:p>
            <a:r>
              <a:rPr lang="en-US" sz="1800" i="1" dirty="0" smtClean="0"/>
              <a:t>Although the leader in some ways incurs additional risk while “on the sharp end of the rope,” the </a:t>
            </a:r>
            <a:r>
              <a:rPr lang="en-US" sz="1800" i="1" dirty="0" err="1" smtClean="0"/>
              <a:t>belayer</a:t>
            </a:r>
            <a:r>
              <a:rPr lang="en-US" sz="1800" i="1" dirty="0" smtClean="0"/>
              <a:t> and leader both play a critical role in making each pitch safe and successful.</a:t>
            </a:r>
            <a:br>
              <a:rPr lang="en-US" sz="1800" i="1" dirty="0" smtClean="0"/>
            </a:br>
            <a:endParaRPr lang="en-US" sz="1800" i="1" dirty="0" smtClean="0"/>
          </a:p>
          <a:p>
            <a:pPr algn="r"/>
            <a:r>
              <a:rPr lang="en-US" sz="1800" i="1" dirty="0" smtClean="0"/>
              <a:t>~Freedom of the Hills</a:t>
            </a:r>
          </a:p>
        </p:txBody>
      </p:sp>
    </p:spTree>
    <p:extLst>
      <p:ext uri="{BB962C8B-B14F-4D97-AF65-F5344CB8AC3E}">
        <p14:creationId xmlns:p14="http://schemas.microsoft.com/office/powerpoint/2010/main" val="538651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grpId="1"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26" y="2128982"/>
            <a:ext cx="3636085" cy="1258493"/>
          </a:xfrm>
        </p:spPr>
        <p:txBody>
          <a:bodyPr/>
          <a:lstStyle/>
          <a:p>
            <a:pPr marL="0" indent="0" algn="ctr">
              <a:buNone/>
            </a:pPr>
            <a:r>
              <a:rPr lang="en-US" dirty="0" smtClean="0"/>
              <a:t>After the Climb</a:t>
            </a:r>
            <a:br>
              <a:rPr lang="en-US" dirty="0" smtClean="0"/>
            </a:br>
            <a:r>
              <a:rPr lang="en-US" dirty="0" smtClean="0"/>
              <a:t>(Post Summit)</a:t>
            </a:r>
            <a:endParaRPr lang="en-US" dirty="0"/>
          </a:p>
        </p:txBody>
      </p:sp>
      <p:sp>
        <p:nvSpPr>
          <p:cNvPr id="4" name="Text Placeholder 3"/>
          <p:cNvSpPr>
            <a:spLocks noGrp="1"/>
          </p:cNvSpPr>
          <p:nvPr>
            <p:ph type="body" sz="half" idx="2"/>
          </p:nvPr>
        </p:nvSpPr>
        <p:spPr>
          <a:xfrm>
            <a:off x="839095" y="3497801"/>
            <a:ext cx="3063203" cy="2773342"/>
          </a:xfrm>
        </p:spPr>
        <p:style>
          <a:lnRef idx="1">
            <a:schemeClr val="dk1"/>
          </a:lnRef>
          <a:fillRef idx="2">
            <a:schemeClr val="dk1"/>
          </a:fillRef>
          <a:effectRef idx="1">
            <a:schemeClr val="dk1"/>
          </a:effectRef>
          <a:fontRef idx="minor">
            <a:schemeClr val="dk1"/>
          </a:fontRef>
        </p:style>
        <p:txBody>
          <a:bodyPr>
            <a:normAutofit/>
          </a:bodyPr>
          <a:lstStyle/>
          <a:p>
            <a:pPr marL="285750" indent="-285750">
              <a:buFont typeface="Arial"/>
              <a:buChar char="•"/>
            </a:pPr>
            <a:endParaRPr lang="en-US" sz="2000" dirty="0" smtClean="0"/>
          </a:p>
          <a:p>
            <a:pPr marL="285750" indent="-285750">
              <a:buFont typeface="Arial"/>
              <a:buChar char="•"/>
            </a:pPr>
            <a:r>
              <a:rPr lang="en-US" sz="2000" dirty="0" smtClean="0"/>
              <a:t>Getting down</a:t>
            </a:r>
          </a:p>
          <a:p>
            <a:pPr marL="285750" indent="-285750">
              <a:buFont typeface="Arial"/>
              <a:buChar char="•"/>
            </a:pPr>
            <a:endParaRPr lang="en-US" sz="2000" dirty="0" smtClean="0"/>
          </a:p>
          <a:p>
            <a:pPr marL="285750" indent="-285750">
              <a:buFont typeface="Arial"/>
              <a:buChar char="•"/>
            </a:pPr>
            <a:r>
              <a:rPr lang="en-US" sz="2000" dirty="0" smtClean="0"/>
              <a:t>Back to the TH</a:t>
            </a:r>
          </a:p>
          <a:p>
            <a:pPr marL="285750" indent="-285750">
              <a:buFont typeface="Arial"/>
              <a:buChar char="•"/>
            </a:pPr>
            <a:endParaRPr lang="en-US" sz="2000" dirty="0" smtClean="0"/>
          </a:p>
          <a:p>
            <a:pPr marL="285750" indent="-285750">
              <a:buFont typeface="Arial"/>
              <a:buChar char="•"/>
            </a:pPr>
            <a:r>
              <a:rPr lang="en-US" sz="2000" dirty="0" smtClean="0"/>
              <a:t>Celebrating &amp; Sharing</a:t>
            </a:r>
          </a:p>
          <a:p>
            <a:pPr marL="285750" indent="-285750">
              <a:buFont typeface="Arial"/>
              <a:buChar char="•"/>
            </a:pPr>
            <a:endParaRPr lang="en-US" sz="2000" dirty="0" smtClean="0"/>
          </a:p>
        </p:txBody>
      </p:sp>
      <p:pic>
        <p:nvPicPr>
          <p:cNvPr id="5" name="Content Placeholder 4" descr="STH70525.JPG"/>
          <p:cNvPicPr>
            <a:picLocks noGrp="1" noChangeAspect="1"/>
          </p:cNvPicPr>
          <p:nvPr>
            <p:ph idx="1"/>
          </p:nvPr>
        </p:nvPicPr>
        <p:blipFill>
          <a:blip r:embed="rId3">
            <a:extLst>
              <a:ext uri="{28A0092B-C50C-407E-A947-70E740481C1C}">
                <a14:useLocalDpi xmlns:a14="http://schemas.microsoft.com/office/drawing/2010/main" val="0"/>
              </a:ext>
            </a:extLst>
          </a:blip>
          <a:srcRect l="19226" r="19226"/>
          <a:stretch>
            <a:fillRect/>
          </a:stretch>
        </p:blipFill>
        <p:spPr>
          <a:xfrm rot="5400000">
            <a:off x="4444944" y="582950"/>
            <a:ext cx="4314228" cy="4894730"/>
          </a:xfrm>
        </p:spPr>
      </p:pic>
      <p:sp>
        <p:nvSpPr>
          <p:cNvPr id="7" name="TextBox 6"/>
          <p:cNvSpPr txBox="1"/>
          <p:nvPr/>
        </p:nvSpPr>
        <p:spPr>
          <a:xfrm>
            <a:off x="4989440" y="5390856"/>
            <a:ext cx="3367873" cy="646331"/>
          </a:xfrm>
          <a:prstGeom prst="rect">
            <a:avLst/>
          </a:prstGeom>
          <a:noFill/>
        </p:spPr>
        <p:txBody>
          <a:bodyPr wrap="square" rtlCol="0">
            <a:spAutoFit/>
          </a:bodyPr>
          <a:lstStyle/>
          <a:p>
            <a:r>
              <a:rPr lang="en-US" dirty="0" smtClean="0"/>
              <a:t>Rappelling from the summit of Mt. Something Awesome, WA.</a:t>
            </a:r>
            <a:endParaRPr lang="en-US" dirty="0"/>
          </a:p>
        </p:txBody>
      </p:sp>
    </p:spTree>
    <p:extLst>
      <p:ext uri="{BB962C8B-B14F-4D97-AF65-F5344CB8AC3E}">
        <p14:creationId xmlns:p14="http://schemas.microsoft.com/office/powerpoint/2010/main" val="38300509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r>
              <a:rPr lang="en-US" dirty="0" smtClean="0"/>
              <a:t>Questions?</a:t>
            </a:r>
            <a:endParaRPr lang="en-US" dirty="0"/>
          </a:p>
        </p:txBody>
      </p:sp>
    </p:spTree>
    <p:extLst>
      <p:ext uri="{BB962C8B-B14F-4D97-AF65-F5344CB8AC3E}">
        <p14:creationId xmlns:p14="http://schemas.microsoft.com/office/powerpoint/2010/main" val="21396288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474" y="170486"/>
            <a:ext cx="7427462" cy="1143000"/>
          </a:xfrm>
        </p:spPr>
        <p:txBody>
          <a:bodyPr/>
          <a:lstStyle/>
          <a:p>
            <a:pPr marL="0" indent="0" algn="ctr">
              <a:buNone/>
            </a:pPr>
            <a:r>
              <a:rPr lang="en-US" dirty="0" smtClean="0"/>
              <a:t>Rock Evaluation Field Trip</a:t>
            </a:r>
            <a:endParaRPr lang="en-US" dirty="0"/>
          </a:p>
        </p:txBody>
      </p:sp>
      <p:sp>
        <p:nvSpPr>
          <p:cNvPr id="4" name="Content Placeholder 2"/>
          <p:cNvSpPr>
            <a:spLocks noGrp="1"/>
          </p:cNvSpPr>
          <p:nvPr>
            <p:ph idx="4294967295"/>
          </p:nvPr>
        </p:nvSpPr>
        <p:spPr>
          <a:xfrm>
            <a:off x="457200" y="1259993"/>
            <a:ext cx="8229600" cy="5419399"/>
          </a:xfrm>
          <a:prstGeom prst="rect">
            <a:avLst/>
          </a:prstGeom>
        </p:spPr>
        <p:style>
          <a:lnRef idx="1">
            <a:schemeClr val="accent1"/>
          </a:lnRef>
          <a:fillRef idx="2">
            <a:schemeClr val="accent1"/>
          </a:fillRef>
          <a:effectRef idx="1">
            <a:schemeClr val="accent1"/>
          </a:effectRef>
          <a:fontRef idx="minor">
            <a:schemeClr val="dk1"/>
          </a:fontRef>
        </p:style>
        <p:txBody>
          <a:bodyPr>
            <a:normAutofit/>
          </a:bodyPr>
          <a:lstStyle/>
          <a:p>
            <a:pPr marL="45720" indent="0">
              <a:buNone/>
            </a:pPr>
            <a:endParaRPr lang="en-US" dirty="0" smtClean="0"/>
          </a:p>
          <a:p>
            <a:r>
              <a:rPr lang="en-US" dirty="0" smtClean="0"/>
              <a:t>All day (7:30 am start), rain or shine</a:t>
            </a:r>
          </a:p>
          <a:p>
            <a:endParaRPr lang="en-US" dirty="0" smtClean="0"/>
          </a:p>
          <a:p>
            <a:r>
              <a:rPr lang="en-US" dirty="0" smtClean="0"/>
              <a:t>Gear: one day alpine rock climb</a:t>
            </a:r>
          </a:p>
          <a:p>
            <a:endParaRPr lang="en-US" dirty="0" smtClean="0"/>
          </a:p>
          <a:p>
            <a:r>
              <a:rPr lang="en-US" dirty="0" smtClean="0"/>
              <a:t>At 4 Stations, you will demonstrate your ability to:</a:t>
            </a:r>
          </a:p>
          <a:p>
            <a:pPr lvl="1">
              <a:buFont typeface="Wingdings" charset="2"/>
              <a:buChar char="Ø"/>
            </a:pPr>
            <a:r>
              <a:rPr lang="en-US" dirty="0" smtClean="0">
                <a:solidFill>
                  <a:schemeClr val="bg1"/>
                </a:solidFill>
              </a:rPr>
              <a:t> tie all knots</a:t>
            </a:r>
          </a:p>
          <a:p>
            <a:pPr lvl="1">
              <a:buFont typeface="Wingdings" charset="2"/>
              <a:buChar char="Ø"/>
            </a:pPr>
            <a:r>
              <a:rPr lang="en-US" dirty="0" smtClean="0">
                <a:solidFill>
                  <a:schemeClr val="bg1"/>
                </a:solidFill>
              </a:rPr>
              <a:t> safely belay</a:t>
            </a:r>
            <a:endParaRPr lang="en-US" dirty="0">
              <a:solidFill>
                <a:schemeClr val="bg1"/>
              </a:solidFill>
            </a:endParaRPr>
          </a:p>
          <a:p>
            <a:pPr lvl="1">
              <a:buFont typeface="Wingdings" charset="2"/>
              <a:buChar char="Ø"/>
            </a:pPr>
            <a:r>
              <a:rPr lang="en-US" dirty="0" smtClean="0">
                <a:solidFill>
                  <a:schemeClr val="bg1"/>
                </a:solidFill>
              </a:rPr>
              <a:t> safely rappel</a:t>
            </a:r>
            <a:endParaRPr lang="en-US" dirty="0">
              <a:solidFill>
                <a:schemeClr val="bg1"/>
              </a:solidFill>
            </a:endParaRPr>
          </a:p>
          <a:p>
            <a:pPr lvl="1">
              <a:buFont typeface="Wingdings" charset="2"/>
              <a:buChar char="Ø"/>
            </a:pPr>
            <a:r>
              <a:rPr lang="en-US" dirty="0" smtClean="0">
                <a:solidFill>
                  <a:schemeClr val="bg1"/>
                </a:solidFill>
              </a:rPr>
              <a:t> safely do belay escape</a:t>
            </a:r>
          </a:p>
        </p:txBody>
      </p:sp>
    </p:spTree>
    <p:extLst>
      <p:ext uri="{BB962C8B-B14F-4D97-AF65-F5344CB8AC3E}">
        <p14:creationId xmlns:p14="http://schemas.microsoft.com/office/powerpoint/2010/main" val="354808389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437" y="2761404"/>
            <a:ext cx="6922364" cy="1143000"/>
          </a:xfrm>
        </p:spPr>
        <p:txBody>
          <a:bodyPr/>
          <a:lstStyle/>
          <a:p>
            <a:r>
              <a:rPr lang="en-US" dirty="0" smtClean="0"/>
              <a:t>10 minute intermission</a:t>
            </a:r>
            <a:endParaRPr lang="en-US" dirty="0"/>
          </a:p>
        </p:txBody>
      </p:sp>
      <p:sp>
        <p:nvSpPr>
          <p:cNvPr id="3" name="TextBox 2"/>
          <p:cNvSpPr txBox="1"/>
          <p:nvPr/>
        </p:nvSpPr>
        <p:spPr>
          <a:xfrm>
            <a:off x="2438352" y="4267836"/>
            <a:ext cx="5867449" cy="646331"/>
          </a:xfrm>
          <a:prstGeom prst="rect">
            <a:avLst/>
          </a:prstGeom>
          <a:noFill/>
        </p:spPr>
        <p:txBody>
          <a:bodyPr wrap="none" rtlCol="0">
            <a:spAutoFit/>
          </a:bodyPr>
          <a:lstStyle/>
          <a:p>
            <a:r>
              <a:rPr lang="en-US" dirty="0" smtClean="0">
                <a:solidFill>
                  <a:srgbClr val="FF0000"/>
                </a:solidFill>
              </a:rPr>
              <a:t>John &amp; </a:t>
            </a:r>
            <a:r>
              <a:rPr lang="en-US" dirty="0">
                <a:solidFill>
                  <a:srgbClr val="FF0000"/>
                </a:solidFill>
              </a:rPr>
              <a:t>Matt simulate a few pitches of alpine climbing.</a:t>
            </a:r>
          </a:p>
          <a:p>
            <a:endParaRPr lang="en-US" dirty="0"/>
          </a:p>
        </p:txBody>
      </p:sp>
    </p:spTree>
    <p:extLst>
      <p:ext uri="{BB962C8B-B14F-4D97-AF65-F5344CB8AC3E}">
        <p14:creationId xmlns:p14="http://schemas.microsoft.com/office/powerpoint/2010/main" val="231084282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H70757.JPG"/>
          <p:cNvPicPr>
            <a:picLocks noChangeAspect="1"/>
          </p:cNvPicPr>
          <p:nvPr/>
        </p:nvPicPr>
        <p:blipFill>
          <a:blip r:embed="rId3">
            <a:alphaModFix amt="5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873152" y="793815"/>
            <a:ext cx="7438802" cy="52322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800" dirty="0" smtClean="0"/>
              <a:t>What happens on an alpine rock climb? </a:t>
            </a:r>
          </a:p>
        </p:txBody>
      </p:sp>
      <p:sp>
        <p:nvSpPr>
          <p:cNvPr id="3" name="TextBox 2"/>
          <p:cNvSpPr txBox="1"/>
          <p:nvPr/>
        </p:nvSpPr>
        <p:spPr>
          <a:xfrm>
            <a:off x="-102056" y="5821536"/>
            <a:ext cx="8839200" cy="984885"/>
          </a:xfrm>
          <a:prstGeom prst="rect">
            <a:avLst/>
          </a:prstGeom>
          <a:noFill/>
        </p:spPr>
        <p:txBody>
          <a:bodyPr wrap="square" rtlCol="0">
            <a:spAutoFit/>
          </a:bodyPr>
          <a:lstStyle/>
          <a:p>
            <a:pPr algn="ctr"/>
            <a:r>
              <a:rPr lang="en-US" sz="4000" b="1" dirty="0" smtClean="0"/>
              <a:t>Case Study: The Tooth, WA</a:t>
            </a:r>
            <a:endParaRPr lang="en-US" sz="4000" dirty="0"/>
          </a:p>
          <a:p>
            <a:endParaRPr lang="en-US" dirty="0" smtClean="0"/>
          </a:p>
        </p:txBody>
      </p:sp>
    </p:spTree>
    <p:extLst>
      <p:ext uri="{BB962C8B-B14F-4D97-AF65-F5344CB8AC3E}">
        <p14:creationId xmlns:p14="http://schemas.microsoft.com/office/powerpoint/2010/main" val="21933055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638" y="175115"/>
            <a:ext cx="3636085" cy="957320"/>
          </a:xfrm>
        </p:spPr>
        <p:txBody>
          <a:bodyPr/>
          <a:lstStyle/>
          <a:p>
            <a:pPr marL="0" indent="0">
              <a:buNone/>
            </a:pPr>
            <a:r>
              <a:rPr lang="en-US" dirty="0" smtClean="0"/>
              <a:t>Getting there</a:t>
            </a:r>
            <a:endParaRPr lang="en-US" dirty="0"/>
          </a:p>
        </p:txBody>
      </p:sp>
      <p:pic>
        <p:nvPicPr>
          <p:cNvPr id="5" name="Content Placeholder 4" descr="STH70786.JPG"/>
          <p:cNvPicPr>
            <a:picLocks noGrp="1" noChangeAspect="1"/>
          </p:cNvPicPr>
          <p:nvPr>
            <p:ph idx="1"/>
          </p:nvPr>
        </p:nvPicPr>
        <p:blipFill rotWithShape="1">
          <a:blip r:embed="rId3">
            <a:extLst>
              <a:ext uri="{28A0092B-C50C-407E-A947-70E740481C1C}">
                <a14:useLocalDpi xmlns:a14="http://schemas.microsoft.com/office/drawing/2010/main" val="0"/>
              </a:ext>
            </a:extLst>
          </a:blip>
          <a:srcRect l="6965" r="2686" b="22248"/>
          <a:stretch/>
        </p:blipFill>
        <p:spPr>
          <a:xfrm rot="16200000">
            <a:off x="3853132" y="1402151"/>
            <a:ext cx="5896915" cy="3805733"/>
          </a:xfrm>
        </p:spPr>
      </p:pic>
      <p:sp>
        <p:nvSpPr>
          <p:cNvPr id="4" name="Text Placeholder 3"/>
          <p:cNvSpPr>
            <a:spLocks noGrp="1"/>
          </p:cNvSpPr>
          <p:nvPr>
            <p:ph type="body" sz="half" idx="2"/>
          </p:nvPr>
        </p:nvSpPr>
        <p:spPr>
          <a:xfrm>
            <a:off x="317470" y="1224745"/>
            <a:ext cx="4864743" cy="5273204"/>
          </a:xfrm>
        </p:spPr>
        <p:style>
          <a:lnRef idx="1">
            <a:schemeClr val="accent1"/>
          </a:lnRef>
          <a:fillRef idx="2">
            <a:schemeClr val="accent1"/>
          </a:fillRef>
          <a:effectRef idx="1">
            <a:schemeClr val="accent1"/>
          </a:effectRef>
          <a:fontRef idx="minor">
            <a:schemeClr val="dk1"/>
          </a:fontRef>
        </p:style>
        <p:txBody>
          <a:bodyPr>
            <a:normAutofit lnSpcReduction="10000"/>
          </a:bodyPr>
          <a:lstStyle/>
          <a:p>
            <a:endParaRPr lang="en-US" dirty="0" smtClean="0"/>
          </a:p>
          <a:p>
            <a:pPr algn="ctr"/>
            <a:r>
              <a:rPr lang="en-US" sz="1800" b="1" dirty="0"/>
              <a:t>The Tooth – Snoqualmie Pass</a:t>
            </a:r>
          </a:p>
          <a:p>
            <a:endParaRPr lang="en-US" dirty="0"/>
          </a:p>
          <a:p>
            <a:r>
              <a:rPr lang="en-US" dirty="0"/>
              <a:t>Take I90 to the West Summit Exit for Snoqualmie Pass. Turn right towards the Snoqualmie Pass ski resort (lots of signs), then park at the end lot (if you have a parking pass) or the lot before that. </a:t>
            </a:r>
            <a:br>
              <a:rPr lang="en-US" dirty="0"/>
            </a:br>
            <a:r>
              <a:rPr lang="en-US" dirty="0"/>
              <a:t/>
            </a:r>
            <a:br>
              <a:rPr lang="en-US" dirty="0"/>
            </a:br>
            <a:r>
              <a:rPr lang="en-US" dirty="0" smtClean="0"/>
              <a:t>Hike </a:t>
            </a:r>
            <a:r>
              <a:rPr lang="en-US" dirty="0"/>
              <a:t>up the main trail, until a sign designating the start of the Source Lake Overlook trail. Take this trail, which avoids losing elevation, to the valley to the south below the east face of The Tooth. There is a good climbers path with cairns to guide you.</a:t>
            </a:r>
            <a:br>
              <a:rPr lang="en-US" dirty="0"/>
            </a:br>
            <a:r>
              <a:rPr lang="en-US" dirty="0"/>
              <a:t/>
            </a:r>
            <a:br>
              <a:rPr lang="en-US" dirty="0"/>
            </a:br>
            <a:r>
              <a:rPr lang="en-US" dirty="0"/>
              <a:t/>
            </a:r>
            <a:br>
              <a:rPr lang="en-US" dirty="0"/>
            </a:br>
            <a:r>
              <a:rPr lang="en-US" dirty="0"/>
              <a:t>The final approach involves scrambling up to the notch one south of Pineapple Pass then contouring around clockwise to get to the start of the climb. A direct scramble up to Pineapple Pass is not recommended, as this is the rappel route. The final portion of the contour around involves some class 3 to 4 scrambling, but it is short and unexposed. Some parties have elected to do a running belay here, but it is not necessary.</a:t>
            </a:r>
          </a:p>
        </p:txBody>
      </p:sp>
    </p:spTree>
    <p:extLst>
      <p:ext uri="{BB962C8B-B14F-4D97-AF65-F5344CB8AC3E}">
        <p14:creationId xmlns:p14="http://schemas.microsoft.com/office/powerpoint/2010/main" val="178404199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oth 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97" y="160187"/>
            <a:ext cx="6211125" cy="6499010"/>
          </a:xfrm>
          <a:prstGeom prst="rect">
            <a:avLst/>
          </a:prstGeom>
        </p:spPr>
      </p:pic>
      <p:sp>
        <p:nvSpPr>
          <p:cNvPr id="2" name="TextBox 1"/>
          <p:cNvSpPr txBox="1"/>
          <p:nvPr/>
        </p:nvSpPr>
        <p:spPr>
          <a:xfrm>
            <a:off x="4857750" y="2127250"/>
            <a:ext cx="972291" cy="369332"/>
          </a:xfrm>
          <a:prstGeom prst="rect">
            <a:avLst/>
          </a:prstGeom>
          <a:noFill/>
        </p:spPr>
        <p:txBody>
          <a:bodyPr wrap="none" rtlCol="0">
            <a:spAutoFit/>
          </a:bodyPr>
          <a:lstStyle/>
          <a:p>
            <a:r>
              <a:rPr lang="en-US" dirty="0" smtClean="0">
                <a:solidFill>
                  <a:srgbClr val="FFFFFF"/>
                </a:solidFill>
              </a:rPr>
              <a:t>On trail</a:t>
            </a:r>
            <a:endParaRPr lang="en-US" dirty="0">
              <a:solidFill>
                <a:srgbClr val="FFFFFF"/>
              </a:solidFill>
            </a:endParaRPr>
          </a:p>
        </p:txBody>
      </p:sp>
      <p:sp>
        <p:nvSpPr>
          <p:cNvPr id="3" name="TextBox 2"/>
          <p:cNvSpPr txBox="1"/>
          <p:nvPr/>
        </p:nvSpPr>
        <p:spPr>
          <a:xfrm>
            <a:off x="3016250" y="2698750"/>
            <a:ext cx="1018227" cy="369332"/>
          </a:xfrm>
          <a:prstGeom prst="rect">
            <a:avLst/>
          </a:prstGeom>
          <a:noFill/>
        </p:spPr>
        <p:txBody>
          <a:bodyPr wrap="none" rtlCol="0">
            <a:spAutoFit/>
          </a:bodyPr>
          <a:lstStyle/>
          <a:p>
            <a:r>
              <a:rPr lang="en-US" dirty="0" smtClean="0">
                <a:solidFill>
                  <a:srgbClr val="FFFFFF"/>
                </a:solidFill>
              </a:rPr>
              <a:t>Off trail</a:t>
            </a:r>
            <a:endParaRPr lang="en-US" dirty="0">
              <a:solidFill>
                <a:srgbClr val="FFFFFF"/>
              </a:solidFill>
            </a:endParaRPr>
          </a:p>
        </p:txBody>
      </p:sp>
    </p:spTree>
    <p:extLst>
      <p:ext uri="{BB962C8B-B14F-4D97-AF65-F5344CB8AC3E}">
        <p14:creationId xmlns:p14="http://schemas.microsoft.com/office/powerpoint/2010/main" val="374624421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80386.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1768982" y="469199"/>
            <a:ext cx="5477045" cy="461665"/>
          </a:xfrm>
          <a:prstGeom prst="rect">
            <a:avLst/>
          </a:prstGeom>
          <a:noFill/>
        </p:spPr>
        <p:txBody>
          <a:bodyPr wrap="square" rtlCol="0">
            <a:spAutoFit/>
          </a:bodyPr>
          <a:lstStyle/>
          <a:p>
            <a:r>
              <a:rPr lang="en-US" sz="2400" dirty="0" smtClean="0">
                <a:solidFill>
                  <a:srgbClr val="FFFFFF"/>
                </a:solidFill>
              </a:rPr>
              <a:t>Walking on the trail towards the Tooth</a:t>
            </a:r>
            <a:endParaRPr lang="en-US" sz="2400" dirty="0">
              <a:solidFill>
                <a:srgbClr val="FFFFFF"/>
              </a:solidFill>
            </a:endParaRPr>
          </a:p>
        </p:txBody>
      </p:sp>
    </p:spTree>
    <p:extLst>
      <p:ext uri="{BB962C8B-B14F-4D97-AF65-F5344CB8AC3E}">
        <p14:creationId xmlns:p14="http://schemas.microsoft.com/office/powerpoint/2010/main" val="310445257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80389.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1768982" y="5560959"/>
            <a:ext cx="5477045" cy="461665"/>
          </a:xfrm>
          <a:prstGeom prst="rect">
            <a:avLst/>
          </a:prstGeom>
          <a:noFill/>
        </p:spPr>
        <p:txBody>
          <a:bodyPr wrap="square" rtlCol="0">
            <a:spAutoFit/>
          </a:bodyPr>
          <a:lstStyle/>
          <a:p>
            <a:r>
              <a:rPr lang="en-US" sz="2400" dirty="0" smtClean="0"/>
              <a:t>Walking up towards Pineapple Pass</a:t>
            </a:r>
            <a:endParaRPr lang="en-US" sz="2400" dirty="0"/>
          </a:p>
        </p:txBody>
      </p:sp>
    </p:spTree>
    <p:extLst>
      <p:ext uri="{BB962C8B-B14F-4D97-AF65-F5344CB8AC3E}">
        <p14:creationId xmlns:p14="http://schemas.microsoft.com/office/powerpoint/2010/main" val="3239043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36861" y="839148"/>
            <a:ext cx="5966666" cy="938852"/>
          </a:xfrm>
        </p:spPr>
        <p:txBody>
          <a:bodyPr/>
          <a:lstStyle/>
          <a:p>
            <a:pPr marL="0" indent="0" algn="ctr">
              <a:buNone/>
            </a:pPr>
            <a:r>
              <a:rPr lang="en-US" dirty="0" smtClean="0"/>
              <a:t>Learning Objectives</a:t>
            </a:r>
            <a:br>
              <a:rPr lang="en-US" dirty="0" smtClean="0"/>
            </a:br>
            <a:r>
              <a:rPr lang="en-US" dirty="0" smtClean="0"/>
              <a:t>for Basic Lecture 3</a:t>
            </a:r>
            <a:endParaRPr lang="en-US" dirty="0"/>
          </a:p>
        </p:txBody>
      </p:sp>
      <p:sp>
        <p:nvSpPr>
          <p:cNvPr id="8" name="Text Placeholder 7"/>
          <p:cNvSpPr>
            <a:spLocks noGrp="1"/>
          </p:cNvSpPr>
          <p:nvPr>
            <p:ph type="body" idx="1"/>
          </p:nvPr>
        </p:nvSpPr>
        <p:spPr>
          <a:xfrm>
            <a:off x="1524000" y="2381250"/>
            <a:ext cx="6339417" cy="3661833"/>
          </a:xfrm>
        </p:spPr>
        <p:txBody>
          <a:bodyPr>
            <a:normAutofit fontScale="85000" lnSpcReduction="20000"/>
          </a:bodyPr>
          <a:lstStyle/>
          <a:p>
            <a:pPr algn="l"/>
            <a:endParaRPr lang="en-US" dirty="0" smtClean="0"/>
          </a:p>
          <a:p>
            <a:pPr marL="457200" indent="-457200" algn="l">
              <a:buFont typeface="+mj-lt"/>
              <a:buAutoNum type="arabicPeriod"/>
            </a:pPr>
            <a:r>
              <a:rPr lang="en-US" dirty="0" smtClean="0"/>
              <a:t>Understand the </a:t>
            </a:r>
            <a:r>
              <a:rPr lang="en-US" b="1" dirty="0" smtClean="0"/>
              <a:t>difference</a:t>
            </a:r>
            <a:r>
              <a:rPr lang="en-US" dirty="0" smtClean="0"/>
              <a:t> between gym, sport, crag, and alpine rock climbing.</a:t>
            </a:r>
          </a:p>
          <a:p>
            <a:pPr algn="l"/>
            <a:endParaRPr lang="en-US" dirty="0" smtClean="0"/>
          </a:p>
          <a:p>
            <a:pPr marL="457200" indent="-457200" algn="l">
              <a:buFont typeface="+mj-lt"/>
              <a:buAutoNum type="arabicPeriod"/>
            </a:pPr>
            <a:r>
              <a:rPr lang="en-US" dirty="0" smtClean="0"/>
              <a:t>Understand </a:t>
            </a:r>
            <a:r>
              <a:rPr lang="en-US" dirty="0"/>
              <a:t>the </a:t>
            </a:r>
            <a:r>
              <a:rPr lang="en-US" b="1" dirty="0"/>
              <a:t>fundamentals</a:t>
            </a:r>
            <a:r>
              <a:rPr lang="en-US" dirty="0"/>
              <a:t> of alpine rock </a:t>
            </a:r>
            <a:r>
              <a:rPr lang="en-US" dirty="0" smtClean="0"/>
              <a:t>climbing.</a:t>
            </a:r>
          </a:p>
          <a:p>
            <a:pPr marL="457200" indent="-457200" algn="l">
              <a:buFont typeface="+mj-lt"/>
              <a:buAutoNum type="arabicPeriod"/>
            </a:pPr>
            <a:endParaRPr lang="en-US" dirty="0" smtClean="0"/>
          </a:p>
          <a:p>
            <a:pPr marL="457200" indent="-457200" algn="l">
              <a:buFont typeface="+mj-lt"/>
              <a:buAutoNum type="arabicPeriod"/>
            </a:pPr>
            <a:r>
              <a:rPr lang="en-US" dirty="0" smtClean="0"/>
              <a:t>Understand the </a:t>
            </a:r>
            <a:r>
              <a:rPr lang="en-US" b="1" dirty="0" smtClean="0"/>
              <a:t>mechanics</a:t>
            </a:r>
            <a:r>
              <a:rPr lang="en-US" dirty="0" smtClean="0"/>
              <a:t> of an alpine rock climb (from sign up to celebration).</a:t>
            </a:r>
          </a:p>
          <a:p>
            <a:pPr marL="457200" indent="-457200" algn="l">
              <a:buFont typeface="+mj-lt"/>
              <a:buAutoNum type="arabicPeriod"/>
            </a:pPr>
            <a:endParaRPr lang="en-US" dirty="0" smtClean="0"/>
          </a:p>
          <a:p>
            <a:pPr marL="457200" indent="-457200" algn="l">
              <a:buFont typeface="+mj-lt"/>
              <a:buAutoNum type="arabicPeriod"/>
            </a:pPr>
            <a:r>
              <a:rPr lang="en-US" dirty="0" smtClean="0"/>
              <a:t>Discuss what constitutes “</a:t>
            </a:r>
            <a:r>
              <a:rPr lang="en-US" b="1" dirty="0" smtClean="0"/>
              <a:t>a successful trip</a:t>
            </a:r>
            <a:r>
              <a:rPr lang="en-US" dirty="0" smtClean="0"/>
              <a:t>?”</a:t>
            </a:r>
          </a:p>
          <a:p>
            <a:pPr algn="l"/>
            <a:endParaRPr lang="en-US" dirty="0" smtClean="0"/>
          </a:p>
          <a:p>
            <a:pPr marL="457200" indent="-457200" algn="l">
              <a:buFont typeface="+mj-lt"/>
              <a:buAutoNum type="arabicPeriod"/>
            </a:pPr>
            <a:r>
              <a:rPr lang="en-US" dirty="0" smtClean="0"/>
              <a:t>Understand </a:t>
            </a:r>
            <a:r>
              <a:rPr lang="en-US" b="1" dirty="0" smtClean="0"/>
              <a:t>low-impact skills </a:t>
            </a:r>
            <a:r>
              <a:rPr lang="en-US" dirty="0" smtClean="0"/>
              <a:t>for alpine climbing.</a:t>
            </a:r>
          </a:p>
          <a:p>
            <a:pPr marL="457200" indent="-457200" algn="l">
              <a:buFont typeface="+mj-lt"/>
              <a:buAutoNum type="arabicPeriod"/>
            </a:pPr>
            <a:endParaRPr lang="en-US" dirty="0" smtClean="0"/>
          </a:p>
          <a:p>
            <a:pPr marL="457200" indent="-457200" algn="l">
              <a:buFont typeface="+mj-lt"/>
              <a:buAutoNum type="arabicPeriod"/>
            </a:pPr>
            <a:endParaRPr lang="en-US" dirty="0"/>
          </a:p>
        </p:txBody>
      </p:sp>
    </p:spTree>
    <p:extLst>
      <p:ext uri="{BB962C8B-B14F-4D97-AF65-F5344CB8AC3E}">
        <p14:creationId xmlns:p14="http://schemas.microsoft.com/office/powerpoint/2010/main" val="917507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80391.JPG"/>
          <p:cNvPicPr>
            <a:picLocks noChangeAspect="1"/>
          </p:cNvPicPr>
          <p:nvPr/>
        </p:nvPicPr>
        <p:blipFill>
          <a:blip r:embed="rId3" cstate="print"/>
          <a:stretch>
            <a:fillRect/>
          </a:stretch>
        </p:blipFill>
        <p:spPr>
          <a:xfrm>
            <a:off x="2000250" y="0"/>
            <a:ext cx="5143500" cy="6858000"/>
          </a:xfrm>
          <a:prstGeom prst="rect">
            <a:avLst/>
          </a:prstGeom>
        </p:spPr>
      </p:pic>
      <p:sp>
        <p:nvSpPr>
          <p:cNvPr id="3" name="TextBox 2"/>
          <p:cNvSpPr txBox="1"/>
          <p:nvPr/>
        </p:nvSpPr>
        <p:spPr>
          <a:xfrm>
            <a:off x="2131850" y="5677645"/>
            <a:ext cx="5477045" cy="461665"/>
          </a:xfrm>
          <a:prstGeom prst="rect">
            <a:avLst/>
          </a:prstGeom>
          <a:noFill/>
        </p:spPr>
        <p:txBody>
          <a:bodyPr wrap="square" rtlCol="0">
            <a:spAutoFit/>
          </a:bodyPr>
          <a:lstStyle/>
          <a:p>
            <a:r>
              <a:rPr lang="en-US" sz="2400" dirty="0" smtClean="0"/>
              <a:t>Kicking steps up steep, hard snow</a:t>
            </a:r>
            <a:endParaRPr lang="en-US" sz="2400" dirty="0"/>
          </a:p>
        </p:txBody>
      </p:sp>
    </p:spTree>
    <p:extLst>
      <p:ext uri="{BB962C8B-B14F-4D97-AF65-F5344CB8AC3E}">
        <p14:creationId xmlns:p14="http://schemas.microsoft.com/office/powerpoint/2010/main" val="2496902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80393.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1768982" y="6139311"/>
            <a:ext cx="5477045" cy="461665"/>
          </a:xfrm>
          <a:prstGeom prst="rect">
            <a:avLst/>
          </a:prstGeom>
          <a:noFill/>
        </p:spPr>
        <p:txBody>
          <a:bodyPr wrap="square" rtlCol="0">
            <a:spAutoFit/>
          </a:bodyPr>
          <a:lstStyle/>
          <a:p>
            <a:r>
              <a:rPr lang="en-US" sz="2400" dirty="0" smtClean="0"/>
              <a:t>Looking down from Pineapple Pass</a:t>
            </a:r>
            <a:endParaRPr lang="en-US" sz="2400" dirty="0"/>
          </a:p>
        </p:txBody>
      </p:sp>
    </p:spTree>
    <p:extLst>
      <p:ext uri="{BB962C8B-B14F-4D97-AF65-F5344CB8AC3E}">
        <p14:creationId xmlns:p14="http://schemas.microsoft.com/office/powerpoint/2010/main" val="94895779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638" y="175115"/>
            <a:ext cx="3636085" cy="957320"/>
          </a:xfrm>
        </p:spPr>
        <p:txBody>
          <a:bodyPr/>
          <a:lstStyle/>
          <a:p>
            <a:pPr marL="0" indent="0">
              <a:buNone/>
            </a:pPr>
            <a:r>
              <a:rPr lang="en-US" dirty="0" smtClean="0"/>
              <a:t>Route description</a:t>
            </a:r>
            <a:endParaRPr lang="en-US" dirty="0"/>
          </a:p>
        </p:txBody>
      </p:sp>
      <p:pic>
        <p:nvPicPr>
          <p:cNvPr id="7" name="Content Placeholder 6" descr="STH70768.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0962" t="9177" r="8766" b="4642"/>
          <a:stretch/>
        </p:blipFill>
        <p:spPr>
          <a:xfrm rot="16200000">
            <a:off x="4093477" y="1360932"/>
            <a:ext cx="5239181" cy="4218348"/>
          </a:xfrm>
        </p:spPr>
      </p:pic>
      <p:sp>
        <p:nvSpPr>
          <p:cNvPr id="4" name="Text Placeholder 3"/>
          <p:cNvSpPr>
            <a:spLocks noGrp="1"/>
          </p:cNvSpPr>
          <p:nvPr>
            <p:ph type="body" sz="half" idx="2"/>
          </p:nvPr>
        </p:nvSpPr>
        <p:spPr>
          <a:xfrm>
            <a:off x="317470" y="1224745"/>
            <a:ext cx="4864743" cy="5273204"/>
          </a:xfrm>
        </p:spPr>
        <p:style>
          <a:lnRef idx="1">
            <a:schemeClr val="accent1"/>
          </a:lnRef>
          <a:fillRef idx="2">
            <a:schemeClr val="accent1"/>
          </a:fillRef>
          <a:effectRef idx="1">
            <a:schemeClr val="accent1"/>
          </a:effectRef>
          <a:fontRef idx="minor">
            <a:schemeClr val="dk1"/>
          </a:fontRef>
        </p:style>
        <p:txBody>
          <a:bodyPr>
            <a:normAutofit/>
          </a:bodyPr>
          <a:lstStyle/>
          <a:p>
            <a:endParaRPr lang="en-US" dirty="0" smtClean="0"/>
          </a:p>
          <a:p>
            <a:pPr algn="ctr"/>
            <a:r>
              <a:rPr lang="en-US" sz="1800" b="1" dirty="0"/>
              <a:t>The Tooth – Snoqualmie </a:t>
            </a:r>
            <a:r>
              <a:rPr lang="en-US" sz="1800" b="1" dirty="0" smtClean="0"/>
              <a:t>Pass</a:t>
            </a:r>
          </a:p>
          <a:p>
            <a:pPr algn="ctr"/>
            <a:endParaRPr lang="en-US" dirty="0"/>
          </a:p>
          <a:p>
            <a:r>
              <a:rPr lang="en-US" dirty="0"/>
              <a:t>From </a:t>
            </a:r>
            <a:r>
              <a:rPr lang="en-US" dirty="0" smtClean="0"/>
              <a:t>Pineapple </a:t>
            </a:r>
            <a:r>
              <a:rPr lang="en-US" dirty="0"/>
              <a:t>Pass, start the route about 20 feet up at the first vertical crack with good pro for a directional. Climb cracks and slabs with lots of big holds making your way directly up the center of the face. Use slings to reduce rope drag. If you keep going until about 170 feet up, there is a really nice ledge with a large tree to belay from. From here, the summit can be reached with a long 190 foot pitch on moderate terrain. The finish is via ledges on the west side of the south face.</a:t>
            </a:r>
            <a:br>
              <a:rPr lang="en-US" dirty="0"/>
            </a:br>
            <a:r>
              <a:rPr lang="en-US" dirty="0"/>
              <a:t/>
            </a:r>
            <a:br>
              <a:rPr lang="en-US" dirty="0"/>
            </a:br>
            <a:r>
              <a:rPr lang="en-US" dirty="0"/>
              <a:t>Note: There are numerous places to belay on this face. Long pitches as described above, are not necessary.</a:t>
            </a:r>
            <a:br>
              <a:rPr lang="en-US" dirty="0"/>
            </a:br>
            <a:r>
              <a:rPr lang="en-US" dirty="0"/>
              <a:t/>
            </a:r>
            <a:br>
              <a:rPr lang="en-US" dirty="0"/>
            </a:br>
            <a:r>
              <a:rPr lang="en-US" dirty="0"/>
              <a:t>The rappel down can be done with one or two ropes. 4 raps with one rope, 2 with twin ropes. The rappel is on the east side of the south face. From the bottom, rappel off the east side of </a:t>
            </a:r>
            <a:r>
              <a:rPr lang="en-US" dirty="0" smtClean="0"/>
              <a:t>Pineapple </a:t>
            </a:r>
            <a:r>
              <a:rPr lang="en-US" dirty="0"/>
              <a:t>Pass, down to the talus fields with one 60 meter rap, or 2 30 meters</a:t>
            </a:r>
            <a:r>
              <a:rPr lang="en-US" dirty="0" smtClean="0"/>
              <a:t>.</a:t>
            </a:r>
            <a:endParaRPr lang="en-US" dirty="0"/>
          </a:p>
        </p:txBody>
      </p:sp>
    </p:spTree>
    <p:extLst>
      <p:ext uri="{BB962C8B-B14F-4D97-AF65-F5344CB8AC3E}">
        <p14:creationId xmlns:p14="http://schemas.microsoft.com/office/powerpoint/2010/main" val="25788872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80403.JPG"/>
          <p:cNvPicPr>
            <a:picLocks noChangeAspect="1"/>
          </p:cNvPicPr>
          <p:nvPr/>
        </p:nvPicPr>
        <p:blipFill>
          <a:blip r:embed="rId3" cstate="print"/>
          <a:stretch>
            <a:fillRect/>
          </a:stretch>
        </p:blipFill>
        <p:spPr>
          <a:xfrm>
            <a:off x="2152650" y="0"/>
            <a:ext cx="5143500" cy="6858000"/>
          </a:xfrm>
          <a:prstGeom prst="rect">
            <a:avLst/>
          </a:prstGeom>
        </p:spPr>
      </p:pic>
      <p:sp>
        <p:nvSpPr>
          <p:cNvPr id="3" name="TextBox 2"/>
          <p:cNvSpPr txBox="1"/>
          <p:nvPr/>
        </p:nvSpPr>
        <p:spPr>
          <a:xfrm>
            <a:off x="1916398" y="5935186"/>
            <a:ext cx="5477045" cy="461665"/>
          </a:xfrm>
          <a:prstGeom prst="rect">
            <a:avLst/>
          </a:prstGeom>
          <a:noFill/>
        </p:spPr>
        <p:txBody>
          <a:bodyPr wrap="square" rtlCol="0">
            <a:spAutoFit/>
          </a:bodyPr>
          <a:lstStyle/>
          <a:p>
            <a:pPr algn="ctr"/>
            <a:r>
              <a:rPr lang="en-US" sz="2400" dirty="0" smtClean="0">
                <a:solidFill>
                  <a:schemeClr val="bg1"/>
                </a:solidFill>
              </a:rPr>
              <a:t>First pitch of the Tooth</a:t>
            </a:r>
            <a:endParaRPr lang="en-US" sz="2400" dirty="0">
              <a:solidFill>
                <a:schemeClr val="bg1"/>
              </a:solidFill>
            </a:endParaRPr>
          </a:p>
        </p:txBody>
      </p:sp>
    </p:spTree>
    <p:extLst>
      <p:ext uri="{BB962C8B-B14F-4D97-AF65-F5344CB8AC3E}">
        <p14:creationId xmlns:p14="http://schemas.microsoft.com/office/powerpoint/2010/main" val="112354239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80401.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4649251" y="469199"/>
            <a:ext cx="4494749" cy="830997"/>
          </a:xfrm>
          <a:prstGeom prst="rect">
            <a:avLst/>
          </a:prstGeom>
          <a:noFill/>
        </p:spPr>
        <p:txBody>
          <a:bodyPr wrap="square" rtlCol="0">
            <a:spAutoFit/>
          </a:bodyPr>
          <a:lstStyle/>
          <a:p>
            <a:r>
              <a:rPr lang="en-US" sz="2400" dirty="0" smtClean="0"/>
              <a:t>Belaying in the alpine:</a:t>
            </a:r>
          </a:p>
          <a:p>
            <a:r>
              <a:rPr lang="en-US" sz="2400" dirty="0" smtClean="0"/>
              <a:t>Serious business</a:t>
            </a:r>
            <a:endParaRPr lang="en-US" sz="2400" dirty="0"/>
          </a:p>
        </p:txBody>
      </p:sp>
    </p:spTree>
    <p:extLst>
      <p:ext uri="{BB962C8B-B14F-4D97-AF65-F5344CB8AC3E}">
        <p14:creationId xmlns:p14="http://schemas.microsoft.com/office/powerpoint/2010/main" val="90497577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80401.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3"/>
          <p:cNvSpPr/>
          <p:nvPr/>
        </p:nvSpPr>
        <p:spPr>
          <a:xfrm>
            <a:off x="5318290" y="255157"/>
            <a:ext cx="3573697" cy="156966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smtClean="0"/>
              <a:t>Question 5 (2 minutes)</a:t>
            </a:r>
            <a:endParaRPr lang="en-US" sz="4800" dirty="0"/>
          </a:p>
        </p:txBody>
      </p:sp>
      <p:sp>
        <p:nvSpPr>
          <p:cNvPr id="5" name="Rectangle 4"/>
          <p:cNvSpPr/>
          <p:nvPr/>
        </p:nvSpPr>
        <p:spPr>
          <a:xfrm>
            <a:off x="5318290" y="2074570"/>
            <a:ext cx="3573697"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en-US" sz="2000" dirty="0" smtClean="0"/>
          </a:p>
          <a:p>
            <a:pPr algn="ctr"/>
            <a:r>
              <a:rPr lang="en-US" sz="2000" dirty="0" smtClean="0"/>
              <a:t>List the proper belay techniques that appear in this photo.</a:t>
            </a:r>
          </a:p>
          <a:p>
            <a:pPr algn="ctr"/>
            <a:endParaRPr lang="en-US" sz="2000" dirty="0"/>
          </a:p>
        </p:txBody>
      </p:sp>
    </p:spTree>
    <p:extLst>
      <p:ext uri="{BB962C8B-B14F-4D97-AF65-F5344CB8AC3E}">
        <p14:creationId xmlns:p14="http://schemas.microsoft.com/office/powerpoint/2010/main" val="141158048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80401.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3"/>
          <p:cNvSpPr/>
          <p:nvPr/>
        </p:nvSpPr>
        <p:spPr>
          <a:xfrm>
            <a:off x="5318290" y="255157"/>
            <a:ext cx="3573697"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smtClean="0"/>
              <a:t>Question 5</a:t>
            </a:r>
            <a:endParaRPr lang="en-US" sz="4800" dirty="0"/>
          </a:p>
        </p:txBody>
      </p:sp>
      <p:sp>
        <p:nvSpPr>
          <p:cNvPr id="5" name="Rectangle 4"/>
          <p:cNvSpPr/>
          <p:nvPr/>
        </p:nvSpPr>
        <p:spPr>
          <a:xfrm>
            <a:off x="5318290" y="1258962"/>
            <a:ext cx="3573697"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en-US" sz="2000" dirty="0" smtClean="0"/>
          </a:p>
          <a:p>
            <a:pPr algn="ctr"/>
            <a:r>
              <a:rPr lang="en-US" sz="2000" dirty="0" smtClean="0"/>
              <a:t>List the proper belay techniques that appear in this photo.</a:t>
            </a:r>
          </a:p>
          <a:p>
            <a:pPr algn="ctr"/>
            <a:endParaRPr lang="en-US" sz="2000" dirty="0"/>
          </a:p>
        </p:txBody>
      </p:sp>
      <p:sp>
        <p:nvSpPr>
          <p:cNvPr id="3" name="TextBox 2"/>
          <p:cNvSpPr txBox="1"/>
          <p:nvPr/>
        </p:nvSpPr>
        <p:spPr>
          <a:xfrm>
            <a:off x="5318290" y="3175263"/>
            <a:ext cx="3573697" cy="175432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smtClean="0"/>
              <a:t>Helmet on snugly</a:t>
            </a:r>
          </a:p>
          <a:p>
            <a:r>
              <a:rPr lang="en-US" dirty="0" smtClean="0"/>
              <a:t>Looking at lead climber</a:t>
            </a:r>
          </a:p>
          <a:p>
            <a:r>
              <a:rPr lang="en-US" dirty="0" smtClean="0"/>
              <a:t>Hands in good position</a:t>
            </a:r>
          </a:p>
          <a:p>
            <a:r>
              <a:rPr lang="en-US" dirty="0" smtClean="0"/>
              <a:t>Gloves on</a:t>
            </a:r>
          </a:p>
          <a:p>
            <a:r>
              <a:rPr lang="en-US" dirty="0" smtClean="0"/>
              <a:t>Attached to anchor</a:t>
            </a:r>
          </a:p>
          <a:p>
            <a:r>
              <a:rPr lang="en-US" dirty="0" smtClean="0"/>
              <a:t>Proper amount of slack</a:t>
            </a:r>
            <a:endParaRPr lang="en-US" dirty="0"/>
          </a:p>
        </p:txBody>
      </p:sp>
    </p:spTree>
    <p:extLst>
      <p:ext uri="{BB962C8B-B14F-4D97-AF65-F5344CB8AC3E}">
        <p14:creationId xmlns:p14="http://schemas.microsoft.com/office/powerpoint/2010/main" val="62628213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947" y="4372168"/>
            <a:ext cx="7625853" cy="1143000"/>
          </a:xfrm>
        </p:spPr>
        <p:txBody>
          <a:bodyPr/>
          <a:lstStyle/>
          <a:p>
            <a:r>
              <a:rPr lang="en-US" dirty="0" smtClean="0"/>
              <a:t>Celebrate at the Summit</a:t>
            </a:r>
            <a:endParaRPr lang="en-US" dirty="0"/>
          </a:p>
        </p:txBody>
      </p:sp>
      <p:pic>
        <p:nvPicPr>
          <p:cNvPr id="4" name="Content Placeholder 3" descr="summit shenanigans.jpg"/>
          <p:cNvPicPr>
            <a:picLocks noGrp="1" noChangeAspect="1"/>
          </p:cNvPicPr>
          <p:nvPr>
            <p:ph sz="quarter" idx="13"/>
          </p:nvPr>
        </p:nvPicPr>
        <p:blipFill>
          <a:blip r:embed="rId3">
            <a:extLst>
              <a:ext uri="{28A0092B-C50C-407E-A947-70E740481C1C}">
                <a14:useLocalDpi xmlns:a14="http://schemas.microsoft.com/office/drawing/2010/main" val="0"/>
              </a:ext>
            </a:extLst>
          </a:blip>
          <a:srcRect t="9295" b="9295"/>
          <a:stretch>
            <a:fillRect/>
          </a:stretch>
        </p:blipFill>
        <p:spPr/>
      </p:pic>
      <p:sp>
        <p:nvSpPr>
          <p:cNvPr id="5" name="TextBox 4"/>
          <p:cNvSpPr txBox="1"/>
          <p:nvPr/>
        </p:nvSpPr>
        <p:spPr>
          <a:xfrm>
            <a:off x="859555" y="5515168"/>
            <a:ext cx="7582047" cy="584776"/>
          </a:xfrm>
          <a:prstGeom prst="rect">
            <a:avLst/>
          </a:prstGeom>
          <a:noFill/>
        </p:spPr>
        <p:txBody>
          <a:bodyPr wrap="square" rtlCol="0">
            <a:spAutoFit/>
          </a:bodyPr>
          <a:lstStyle/>
          <a:p>
            <a:r>
              <a:rPr lang="en-US" sz="3200" dirty="0" smtClean="0"/>
              <a:t>…but remember, you are only half done!</a:t>
            </a:r>
            <a:endParaRPr lang="en-US" sz="3200" dirty="0"/>
          </a:p>
        </p:txBody>
      </p:sp>
    </p:spTree>
    <p:extLst>
      <p:ext uri="{BB962C8B-B14F-4D97-AF65-F5344CB8AC3E}">
        <p14:creationId xmlns:p14="http://schemas.microsoft.com/office/powerpoint/2010/main" val="4138177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H707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284126" y="469199"/>
            <a:ext cx="4494749" cy="954107"/>
          </a:xfrm>
          <a:prstGeom prst="rect">
            <a:avLst/>
          </a:prstGeom>
          <a:noFill/>
        </p:spPr>
        <p:txBody>
          <a:bodyPr wrap="square" rtlCol="0">
            <a:spAutoFit/>
          </a:bodyPr>
          <a:lstStyle/>
          <a:p>
            <a:r>
              <a:rPr lang="en-US" sz="2800" dirty="0" smtClean="0"/>
              <a:t>Rappelling in the alpine,</a:t>
            </a:r>
          </a:p>
          <a:p>
            <a:r>
              <a:rPr lang="en-US" sz="2800" dirty="0" smtClean="0"/>
              <a:t>serious business!</a:t>
            </a:r>
            <a:endParaRPr lang="en-US" sz="2800" dirty="0"/>
          </a:p>
        </p:txBody>
      </p:sp>
    </p:spTree>
    <p:extLst>
      <p:ext uri="{BB962C8B-B14F-4D97-AF65-F5344CB8AC3E}">
        <p14:creationId xmlns:p14="http://schemas.microsoft.com/office/powerpoint/2010/main" val="399670810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1010048.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063626" y="5905500"/>
            <a:ext cx="7035800" cy="1143000"/>
          </a:xfrm>
        </p:spPr>
        <p:txBody>
          <a:bodyPr/>
          <a:lstStyle/>
          <a:p>
            <a:r>
              <a:rPr lang="en-US" dirty="0" smtClean="0">
                <a:solidFill>
                  <a:schemeClr val="tx1"/>
                </a:solidFill>
              </a:rPr>
              <a:t>Getting back to the TH</a:t>
            </a:r>
            <a:endParaRPr lang="en-US" dirty="0">
              <a:solidFill>
                <a:schemeClr val="tx1"/>
              </a:solidFill>
            </a:endParaRPr>
          </a:p>
        </p:txBody>
      </p:sp>
      <p:sp>
        <p:nvSpPr>
          <p:cNvPr id="4" name="Content Placeholder 3"/>
          <p:cNvSpPr>
            <a:spLocks noGrp="1"/>
          </p:cNvSpPr>
          <p:nvPr>
            <p:ph sz="quarter" idx="13"/>
          </p:nvPr>
        </p:nvSpPr>
        <p:spPr>
          <a:xfrm>
            <a:off x="523876" y="1685290"/>
            <a:ext cx="6400800" cy="1330960"/>
          </a:xfrm>
        </p:spPr>
        <p:txBody>
          <a:bodyPr>
            <a:noAutofit/>
          </a:bodyPr>
          <a:lstStyle/>
          <a:p>
            <a:r>
              <a:rPr lang="en-US" sz="3200" b="1" dirty="0" smtClean="0">
                <a:solidFill>
                  <a:schemeClr val="bg1"/>
                </a:solidFill>
              </a:rPr>
              <a:t>Down-climbing</a:t>
            </a:r>
          </a:p>
          <a:p>
            <a:endParaRPr lang="en-US" sz="3200" b="1" dirty="0" smtClean="0">
              <a:solidFill>
                <a:schemeClr val="bg1"/>
              </a:solidFill>
            </a:endParaRPr>
          </a:p>
          <a:p>
            <a:r>
              <a:rPr lang="en-US" sz="3200" b="1" dirty="0" smtClean="0">
                <a:solidFill>
                  <a:schemeClr val="bg1"/>
                </a:solidFill>
              </a:rPr>
              <a:t>Scrambling</a:t>
            </a:r>
          </a:p>
          <a:p>
            <a:pPr marL="45720" indent="0">
              <a:buNone/>
            </a:pPr>
            <a:endParaRPr lang="en-US" sz="3200" b="1" dirty="0">
              <a:solidFill>
                <a:schemeClr val="bg1"/>
              </a:solidFill>
            </a:endParaRPr>
          </a:p>
          <a:p>
            <a:r>
              <a:rPr lang="en-US" sz="3200" b="1" dirty="0" smtClean="0">
                <a:solidFill>
                  <a:schemeClr val="bg1"/>
                </a:solidFill>
              </a:rPr>
              <a:t>Hiking out</a:t>
            </a:r>
          </a:p>
        </p:txBody>
      </p:sp>
    </p:spTree>
    <p:extLst>
      <p:ext uri="{BB962C8B-B14F-4D97-AF65-F5344CB8AC3E}">
        <p14:creationId xmlns:p14="http://schemas.microsoft.com/office/powerpoint/2010/main" val="31695177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2762" y="1013268"/>
            <a:ext cx="3636085" cy="2168313"/>
          </a:xfrm>
        </p:spPr>
        <p:txBody>
          <a:bodyPr/>
          <a:lstStyle/>
          <a:p>
            <a:pPr marL="0" indent="0">
              <a:buNone/>
            </a:pPr>
            <a:r>
              <a:rPr lang="en-US" dirty="0" smtClean="0"/>
              <a:t>For </a:t>
            </a:r>
            <a:r>
              <a:rPr lang="en-US" i="1" dirty="0" smtClean="0"/>
              <a:t>each</a:t>
            </a:r>
            <a:r>
              <a:rPr lang="en-US" dirty="0" smtClean="0"/>
              <a:t> question, every group/table will designate a </a:t>
            </a:r>
            <a:r>
              <a:rPr lang="en-US" i="1" dirty="0" smtClean="0"/>
              <a:t>new</a:t>
            </a:r>
            <a:r>
              <a:rPr lang="en-US" dirty="0" smtClean="0"/>
              <a:t>…</a:t>
            </a:r>
            <a:endParaRPr lang="en-US" dirty="0"/>
          </a:p>
        </p:txBody>
      </p:sp>
      <p:sp>
        <p:nvSpPr>
          <p:cNvPr id="7" name="Content Placeholder 6"/>
          <p:cNvSpPr>
            <a:spLocks noGrp="1"/>
          </p:cNvSpPr>
          <p:nvPr>
            <p:ph idx="1"/>
          </p:nvPr>
        </p:nvSpPr>
        <p:spPr>
          <a:xfrm>
            <a:off x="1746250" y="2700293"/>
            <a:ext cx="6096000" cy="4390540"/>
          </a:xfrm>
        </p:spPr>
        <p:txBody>
          <a:bodyPr/>
          <a:lstStyle/>
          <a:p>
            <a:pPr marL="502920" indent="-457200">
              <a:buFont typeface="+mj-lt"/>
              <a:buAutoNum type="arabicPeriod"/>
            </a:pPr>
            <a:r>
              <a:rPr lang="en-US" b="1" dirty="0" smtClean="0">
                <a:solidFill>
                  <a:schemeClr val="tx1"/>
                </a:solidFill>
              </a:rPr>
              <a:t>Scribe</a:t>
            </a:r>
          </a:p>
          <a:p>
            <a:pPr marL="502920" indent="-457200">
              <a:buFont typeface="+mj-lt"/>
              <a:buAutoNum type="arabicPeriod"/>
            </a:pPr>
            <a:endParaRPr lang="en-US" b="1" dirty="0" smtClean="0">
              <a:solidFill>
                <a:schemeClr val="tx1"/>
              </a:solidFill>
            </a:endParaRPr>
          </a:p>
          <a:p>
            <a:pPr marL="502920" indent="-457200">
              <a:buFont typeface="+mj-lt"/>
              <a:buAutoNum type="arabicPeriod"/>
            </a:pPr>
            <a:r>
              <a:rPr lang="en-US" b="1" dirty="0" smtClean="0">
                <a:solidFill>
                  <a:schemeClr val="tx1"/>
                </a:solidFill>
              </a:rPr>
              <a:t>Timekeeper</a:t>
            </a:r>
          </a:p>
          <a:p>
            <a:pPr marL="502920" indent="-457200">
              <a:buFont typeface="+mj-lt"/>
              <a:buAutoNum type="arabicPeriod"/>
            </a:pPr>
            <a:endParaRPr lang="en-US" b="1" dirty="0" smtClean="0">
              <a:solidFill>
                <a:schemeClr val="tx1"/>
              </a:solidFill>
            </a:endParaRPr>
          </a:p>
          <a:p>
            <a:pPr marL="502920" indent="-457200">
              <a:buFont typeface="+mj-lt"/>
              <a:buAutoNum type="arabicPeriod"/>
            </a:pPr>
            <a:r>
              <a:rPr lang="en-US" b="1" dirty="0" smtClean="0">
                <a:solidFill>
                  <a:schemeClr val="tx1"/>
                </a:solidFill>
              </a:rPr>
              <a:t>Speaker</a:t>
            </a:r>
          </a:p>
          <a:p>
            <a:pPr marL="45720" indent="0">
              <a:buNone/>
            </a:pPr>
            <a:endParaRPr lang="en-US" dirty="0" smtClean="0"/>
          </a:p>
          <a:p>
            <a:pPr marL="502920" indent="-457200">
              <a:buFont typeface="+mj-lt"/>
              <a:buAutoNum type="arabicPeriod"/>
            </a:pPr>
            <a:endParaRPr lang="en-US" dirty="0"/>
          </a:p>
        </p:txBody>
      </p:sp>
      <p:sp>
        <p:nvSpPr>
          <p:cNvPr id="9" name="Rectangle 8"/>
          <p:cNvSpPr/>
          <p:nvPr/>
        </p:nvSpPr>
        <p:spPr>
          <a:xfrm>
            <a:off x="1465524" y="396855"/>
            <a:ext cx="6212959" cy="707886"/>
          </a:xfrm>
          <a:prstGeom prst="rect">
            <a:avLst/>
          </a:prstGeom>
          <a:noFill/>
        </p:spPr>
        <p:txBody>
          <a:bodyPr wrap="none" lIns="91440" tIns="45720" rIns="91440" bIns="45720">
            <a:spAutoFit/>
          </a:bodyP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Framework for Lecture </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ext Placeholder 1"/>
          <p:cNvSpPr>
            <a:spLocks noGrp="1"/>
          </p:cNvSpPr>
          <p:nvPr>
            <p:ph type="body" sz="half" idx="2"/>
          </p:nvPr>
        </p:nvSpPr>
        <p:spPr/>
        <p:txBody>
          <a:bodyPr/>
          <a:lstStyle/>
          <a:p>
            <a:endParaRPr lang="en-US"/>
          </a:p>
        </p:txBody>
      </p:sp>
      <p:sp>
        <p:nvSpPr>
          <p:cNvPr id="3" name="TextBox 2"/>
          <p:cNvSpPr txBox="1"/>
          <p:nvPr/>
        </p:nvSpPr>
        <p:spPr>
          <a:xfrm>
            <a:off x="5032801" y="3456926"/>
            <a:ext cx="3657012"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endParaRPr lang="en-US" dirty="0" smtClean="0"/>
          </a:p>
          <a:p>
            <a:pPr algn="ctr"/>
            <a:r>
              <a:rPr lang="en-US" dirty="0"/>
              <a:t>E</a:t>
            </a:r>
            <a:r>
              <a:rPr lang="en-US" i="1" dirty="0" smtClean="0"/>
              <a:t>veryone</a:t>
            </a:r>
            <a:r>
              <a:rPr lang="en-US" dirty="0" smtClean="0"/>
              <a:t> </a:t>
            </a:r>
            <a:r>
              <a:rPr lang="en-US" dirty="0"/>
              <a:t>should participate in every question to the best of their ability!  </a:t>
            </a:r>
          </a:p>
          <a:p>
            <a:pPr algn="ctr"/>
            <a:endParaRPr lang="en-US" dirty="0"/>
          </a:p>
          <a:p>
            <a:pPr algn="ctr"/>
            <a:r>
              <a:rPr lang="en-US" dirty="0">
                <a:solidFill>
                  <a:srgbClr val="FF0000"/>
                </a:solidFill>
              </a:rPr>
              <a:t>Remember, you’re a </a:t>
            </a:r>
            <a:r>
              <a:rPr lang="en-US" b="1" dirty="0">
                <a:solidFill>
                  <a:srgbClr val="FF0000"/>
                </a:solidFill>
              </a:rPr>
              <a:t>TEAM</a:t>
            </a:r>
            <a:r>
              <a:rPr lang="en-US" dirty="0">
                <a:solidFill>
                  <a:srgbClr val="FF0000"/>
                </a:solidFill>
              </a:rPr>
              <a:t>!</a:t>
            </a:r>
          </a:p>
          <a:p>
            <a:endParaRPr lang="en-US" dirty="0"/>
          </a:p>
        </p:txBody>
      </p:sp>
    </p:spTree>
    <p:extLst>
      <p:ext uri="{BB962C8B-B14F-4D97-AF65-F5344CB8AC3E}">
        <p14:creationId xmlns:p14="http://schemas.microsoft.com/office/powerpoint/2010/main" val="137470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150" y="1282850"/>
            <a:ext cx="6512511" cy="1143000"/>
          </a:xfrm>
        </p:spPr>
        <p:txBody>
          <a:bodyPr/>
          <a:lstStyle/>
          <a:p>
            <a:r>
              <a:rPr lang="en-US" dirty="0" smtClean="0"/>
              <a:t>What constitutes a successful trip?</a:t>
            </a:r>
            <a:endParaRPr lang="en-US" dirty="0"/>
          </a:p>
        </p:txBody>
      </p:sp>
      <p:sp>
        <p:nvSpPr>
          <p:cNvPr id="3" name="TextBox 2"/>
          <p:cNvSpPr txBox="1"/>
          <p:nvPr/>
        </p:nvSpPr>
        <p:spPr>
          <a:xfrm>
            <a:off x="2436875" y="3913136"/>
            <a:ext cx="4661665" cy="369332"/>
          </a:xfrm>
          <a:prstGeom prst="rect">
            <a:avLst/>
          </a:prstGeom>
          <a:noFill/>
        </p:spPr>
        <p:txBody>
          <a:bodyPr wrap="none" rtlCol="0">
            <a:spAutoFit/>
          </a:bodyPr>
          <a:lstStyle/>
          <a:p>
            <a:r>
              <a:rPr lang="en-US" dirty="0" smtClean="0">
                <a:solidFill>
                  <a:srgbClr val="FF0000"/>
                </a:solidFill>
              </a:rPr>
              <a:t>Use poll everywhere to submit your answer</a:t>
            </a:r>
            <a:endParaRPr lang="en-US" dirty="0">
              <a:solidFill>
                <a:srgbClr val="FF0000"/>
              </a:solidFill>
            </a:endParaRPr>
          </a:p>
        </p:txBody>
      </p:sp>
    </p:spTree>
    <p:extLst>
      <p:ext uri="{BB962C8B-B14F-4D97-AF65-F5344CB8AC3E}">
        <p14:creationId xmlns:p14="http://schemas.microsoft.com/office/powerpoint/2010/main" val="59233150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dirty="0"/>
          </a:p>
        </p:txBody>
      </p:sp>
      <p:pic>
        <p:nvPicPr>
          <p:cNvPr id="4" name="Picture 3" descr="placeholder-4-3.png"/>
          <p:cNvPicPr>
            <a:picLocks/>
          </p:cNvPicPr>
          <p:nvPr/>
        </p:nvPicPr>
        <p:blipFill>
          <a:blip r:embed="rId3">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250468896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836.JPG"/>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3323166" y="6339417"/>
            <a:ext cx="2455334" cy="369332"/>
          </a:xfrm>
          <a:prstGeom prst="rect">
            <a:avLst/>
          </a:prstGeom>
          <a:noFill/>
        </p:spPr>
        <p:txBody>
          <a:bodyPr wrap="square" rtlCol="0">
            <a:spAutoFit/>
          </a:bodyPr>
          <a:lstStyle/>
          <a:p>
            <a:r>
              <a:rPr lang="en-US" dirty="0" smtClean="0"/>
              <a:t>Ingalls Peak, WA</a:t>
            </a:r>
            <a:endParaRPr lang="en-US" dirty="0"/>
          </a:p>
        </p:txBody>
      </p:sp>
      <p:sp>
        <p:nvSpPr>
          <p:cNvPr id="2" name="TextBox 1"/>
          <p:cNvSpPr txBox="1"/>
          <p:nvPr/>
        </p:nvSpPr>
        <p:spPr>
          <a:xfrm>
            <a:off x="2131852" y="619158"/>
            <a:ext cx="5839913" cy="523220"/>
          </a:xfrm>
          <a:prstGeom prst="rect">
            <a:avLst/>
          </a:prstGeom>
          <a:noFill/>
        </p:spPr>
        <p:txBody>
          <a:bodyPr wrap="square" rtlCol="0">
            <a:spAutoFit/>
          </a:bodyPr>
          <a:lstStyle/>
          <a:p>
            <a:r>
              <a:rPr lang="en-US" sz="2800" dirty="0" smtClean="0"/>
              <a:t>Thank You for Your Participation!</a:t>
            </a:r>
            <a:endParaRPr lang="en-US" sz="2800" dirty="0"/>
          </a:p>
        </p:txBody>
      </p:sp>
      <p:sp>
        <p:nvSpPr>
          <p:cNvPr id="5" name="Title 4"/>
          <p:cNvSpPr>
            <a:spLocks noGrp="1"/>
          </p:cNvSpPr>
          <p:nvPr>
            <p:ph type="title"/>
          </p:nvPr>
        </p:nvSpPr>
        <p:spPr>
          <a:xfrm>
            <a:off x="1793289" y="4943668"/>
            <a:ext cx="6512511" cy="1143000"/>
          </a:xfrm>
        </p:spPr>
        <p:txBody>
          <a:bodyPr/>
          <a:lstStyle/>
          <a:p>
            <a:pPr marL="0" indent="0">
              <a:buNone/>
            </a:pPr>
            <a:r>
              <a:rPr lang="en-US" dirty="0" smtClean="0">
                <a:solidFill>
                  <a:schemeClr val="tx1"/>
                </a:solidFill>
              </a:rPr>
              <a:t>Questions?</a:t>
            </a:r>
            <a:endParaRPr lang="en-US" dirty="0">
              <a:solidFill>
                <a:schemeClr val="tx1"/>
              </a:solidFill>
            </a:endParaRPr>
          </a:p>
        </p:txBody>
      </p:sp>
    </p:spTree>
    <p:extLst>
      <p:ext uri="{BB962C8B-B14F-4D97-AF65-F5344CB8AC3E}">
        <p14:creationId xmlns:p14="http://schemas.microsoft.com/office/powerpoint/2010/main" val="2747470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2" y="1993967"/>
            <a:ext cx="3388661" cy="1258493"/>
          </a:xfrm>
        </p:spPr>
        <p:txBody>
          <a:bodyPr/>
          <a:lstStyle/>
          <a:p>
            <a:pPr marL="0" indent="0">
              <a:buNone/>
            </a:pPr>
            <a:r>
              <a:rPr lang="en-US" dirty="0"/>
              <a:t>Gym, </a:t>
            </a:r>
            <a:r>
              <a:rPr lang="en-US" dirty="0" smtClean="0"/>
              <a:t>Sport, </a:t>
            </a:r>
            <a:br>
              <a:rPr lang="en-US" dirty="0" smtClean="0"/>
            </a:br>
            <a:r>
              <a:rPr lang="en-US" dirty="0" smtClean="0"/>
              <a:t>Crag/</a:t>
            </a:r>
            <a:r>
              <a:rPr lang="en-US" dirty="0" err="1" smtClean="0"/>
              <a:t>Trad</a:t>
            </a:r>
            <a:r>
              <a:rPr lang="en-US" dirty="0" smtClean="0"/>
              <a:t> or Alpine?</a:t>
            </a:r>
            <a:endParaRPr lang="en-US" dirty="0"/>
          </a:p>
        </p:txBody>
      </p:sp>
      <p:sp>
        <p:nvSpPr>
          <p:cNvPr id="3" name="Content Placeholder 2"/>
          <p:cNvSpPr>
            <a:spLocks noGrp="1"/>
          </p:cNvSpPr>
          <p:nvPr>
            <p:ph idx="1"/>
          </p:nvPr>
        </p:nvSpPr>
        <p:spPr/>
        <p:txBody>
          <a:bodyPr>
            <a:normAutofit/>
          </a:bodyPr>
          <a:lstStyle/>
          <a:p>
            <a:pPr marL="45720" indent="0">
              <a:buNone/>
            </a:pPr>
            <a:endParaRPr lang="en-US" dirty="0"/>
          </a:p>
          <a:p>
            <a:endParaRPr lang="en-US" dirty="0"/>
          </a:p>
          <a:p>
            <a:pPr>
              <a:buFont typeface="Arial" pitchFamily="34" charset="0"/>
              <a:buChar char="•"/>
            </a:pPr>
            <a:endParaRPr lang="en-US" dirty="0"/>
          </a:p>
          <a:p>
            <a:pPr>
              <a:buFont typeface="Arial" pitchFamily="34" charset="0"/>
              <a:buChar char="•"/>
            </a:pPr>
            <a:endParaRPr lang="en-US" dirty="0"/>
          </a:p>
          <a:p>
            <a:pPr>
              <a:buFont typeface="Arial" pitchFamily="34" charset="0"/>
              <a:buChar char="•"/>
            </a:pPr>
            <a:endParaRPr lang="en-US" dirty="0"/>
          </a:p>
          <a:p>
            <a:endParaRPr lang="en-US" dirty="0"/>
          </a:p>
          <a:p>
            <a:endParaRPr lang="en-US" dirty="0"/>
          </a:p>
        </p:txBody>
      </p:sp>
      <p:sp>
        <p:nvSpPr>
          <p:cNvPr id="5" name="Text Placeholder 4"/>
          <p:cNvSpPr>
            <a:spLocks noGrp="1"/>
          </p:cNvSpPr>
          <p:nvPr>
            <p:ph type="body" sz="half" idx="2"/>
          </p:nvPr>
        </p:nvSpPr>
        <p:spPr>
          <a:xfrm>
            <a:off x="438326" y="3486732"/>
            <a:ext cx="3388660" cy="2139518"/>
          </a:xfrm>
        </p:spPr>
        <p:style>
          <a:lnRef idx="1">
            <a:schemeClr val="accent1"/>
          </a:lnRef>
          <a:fillRef idx="2">
            <a:schemeClr val="accent1"/>
          </a:fillRef>
          <a:effectRef idx="1">
            <a:schemeClr val="accent1"/>
          </a:effectRef>
          <a:fontRef idx="minor">
            <a:schemeClr val="dk1"/>
          </a:fontRef>
        </p:style>
        <p:txBody>
          <a:bodyPr>
            <a:noAutofit/>
          </a:bodyPr>
          <a:lstStyle/>
          <a:p>
            <a:r>
              <a:rPr lang="en-US" sz="2400" dirty="0" smtClean="0"/>
              <a:t>Create a list of the </a:t>
            </a:r>
            <a:r>
              <a:rPr lang="en-US" sz="2400" i="1" dirty="0" smtClean="0"/>
              <a:t>characteristics </a:t>
            </a:r>
            <a:r>
              <a:rPr lang="en-US" sz="2400" dirty="0" smtClean="0"/>
              <a:t>between gym, sport, crag, and alpine climbing.</a:t>
            </a:r>
            <a:endParaRPr lang="en-US" sz="2400" dirty="0"/>
          </a:p>
        </p:txBody>
      </p:sp>
      <p:sp>
        <p:nvSpPr>
          <p:cNvPr id="6" name="Title 6"/>
          <p:cNvSpPr txBox="1">
            <a:spLocks/>
          </p:cNvSpPr>
          <p:nvPr/>
        </p:nvSpPr>
        <p:spPr>
          <a:xfrm>
            <a:off x="1736861" y="839148"/>
            <a:ext cx="5966666" cy="938852"/>
          </a:xfrm>
          <a:prstGeom prst="rect">
            <a:avLst/>
          </a:prstGeom>
          <a:effectLst>
            <a:outerShdw blurRad="76200" dist="12700" dir="2700000" sy="-23000" kx="-800400" algn="bl" rotWithShape="0">
              <a:prstClr val="black">
                <a:alpha val="20000"/>
              </a:prstClr>
            </a:outerShdw>
          </a:effectLst>
        </p:spPr>
        <p:txBody>
          <a:bodyPr vert="horz" lIns="91440" tIns="45720" rIns="91440" bIns="45720" rtlCol="0" anchor="b" anchorCtr="0">
            <a:noAutofit/>
          </a:bodyPr>
          <a:lstStyle>
            <a:lvl1pPr marL="228600" indent="-228600" algn="l" defTabSz="914400" rtl="0" eaLnBrk="1" latinLnBrk="0" hangingPunct="1">
              <a:spcBef>
                <a:spcPct val="0"/>
              </a:spcBef>
              <a:buClr>
                <a:schemeClr val="accent6">
                  <a:lumMod val="75000"/>
                </a:schemeClr>
              </a:buClr>
              <a:buSzPct val="128000"/>
              <a:buFont typeface="Georgia" pitchFamily="18" charset="0"/>
              <a:buChar char="*"/>
              <a:defRPr sz="28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endParaRPr lang="en-US" dirty="0"/>
          </a:p>
        </p:txBody>
      </p:sp>
      <p:sp>
        <p:nvSpPr>
          <p:cNvPr id="7" name="Rectangle 6"/>
          <p:cNvSpPr/>
          <p:nvPr/>
        </p:nvSpPr>
        <p:spPr>
          <a:xfrm>
            <a:off x="1212717" y="515982"/>
            <a:ext cx="6681383"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smtClean="0"/>
              <a:t>Question 1 (4 minutes)</a:t>
            </a:r>
            <a:endParaRPr lang="en-US" sz="4800" dirty="0"/>
          </a:p>
        </p:txBody>
      </p:sp>
      <p:graphicFrame>
        <p:nvGraphicFramePr>
          <p:cNvPr id="9" name="Table 8"/>
          <p:cNvGraphicFramePr>
            <a:graphicFrameLocks noGrp="1"/>
          </p:cNvGraphicFramePr>
          <p:nvPr>
            <p:extLst>
              <p:ext uri="{D42A27DB-BD31-4B8C-83A1-F6EECF244321}">
                <p14:modId xmlns:p14="http://schemas.microsoft.com/office/powerpoint/2010/main" val="1478475205"/>
              </p:ext>
            </p:extLst>
          </p:nvPr>
        </p:nvGraphicFramePr>
        <p:xfrm>
          <a:off x="4290272" y="1777999"/>
          <a:ext cx="4496205" cy="4755335"/>
        </p:xfrm>
        <a:graphic>
          <a:graphicData uri="http://schemas.openxmlformats.org/drawingml/2006/table">
            <a:tbl>
              <a:tblPr firstRow="1" bandRow="1">
                <a:tableStyleId>{5C22544A-7EE6-4342-B048-85BDC9FD1C3A}</a:tableStyleId>
              </a:tblPr>
              <a:tblGrid>
                <a:gridCol w="1498735"/>
                <a:gridCol w="1498735"/>
                <a:gridCol w="1498735"/>
              </a:tblGrid>
              <a:tr h="951067">
                <a:tc>
                  <a:txBody>
                    <a:bodyPr/>
                    <a:lstStyle/>
                    <a:p>
                      <a:r>
                        <a:rPr lang="en-US" dirty="0" smtClean="0"/>
                        <a:t>Type of climbing</a:t>
                      </a:r>
                      <a:endParaRPr lang="en-US" dirty="0"/>
                    </a:p>
                  </a:txBody>
                  <a:tcPr/>
                </a:tc>
                <a:tc>
                  <a:txBody>
                    <a:bodyPr/>
                    <a:lstStyle/>
                    <a:p>
                      <a:r>
                        <a:rPr lang="en-US" dirty="0" smtClean="0"/>
                        <a:t>Similarities</a:t>
                      </a:r>
                      <a:endParaRPr lang="en-US" dirty="0"/>
                    </a:p>
                  </a:txBody>
                  <a:tcPr/>
                </a:tc>
                <a:tc>
                  <a:txBody>
                    <a:bodyPr/>
                    <a:lstStyle/>
                    <a:p>
                      <a:r>
                        <a:rPr lang="en-US" dirty="0" smtClean="0"/>
                        <a:t>Differences</a:t>
                      </a:r>
                      <a:endParaRPr lang="en-US" dirty="0"/>
                    </a:p>
                  </a:txBody>
                  <a:tcPr/>
                </a:tc>
              </a:tr>
              <a:tr h="951067">
                <a:tc>
                  <a:txBody>
                    <a:bodyPr/>
                    <a:lstStyle/>
                    <a:p>
                      <a:r>
                        <a:rPr lang="en-US" dirty="0" smtClean="0"/>
                        <a:t>Gym</a:t>
                      </a:r>
                      <a:endParaRPr lang="en-US" dirty="0"/>
                    </a:p>
                  </a:txBody>
                  <a:tcPr/>
                </a:tc>
                <a:tc>
                  <a:txBody>
                    <a:bodyPr/>
                    <a:lstStyle/>
                    <a:p>
                      <a:endParaRPr lang="en-US" dirty="0"/>
                    </a:p>
                  </a:txBody>
                  <a:tcPr/>
                </a:tc>
                <a:tc>
                  <a:txBody>
                    <a:bodyPr/>
                    <a:lstStyle/>
                    <a:p>
                      <a:endParaRPr lang="en-US" dirty="0"/>
                    </a:p>
                  </a:txBody>
                  <a:tcPr/>
                </a:tc>
              </a:tr>
              <a:tr h="951067">
                <a:tc>
                  <a:txBody>
                    <a:bodyPr/>
                    <a:lstStyle/>
                    <a:p>
                      <a:r>
                        <a:rPr lang="en-US" dirty="0" smtClean="0"/>
                        <a:t>Sport</a:t>
                      </a:r>
                      <a:r>
                        <a:rPr lang="en-US" baseline="0" dirty="0" smtClean="0"/>
                        <a:t> </a:t>
                      </a:r>
                      <a:endParaRPr lang="en-US" dirty="0"/>
                    </a:p>
                  </a:txBody>
                  <a:tcPr/>
                </a:tc>
                <a:tc>
                  <a:txBody>
                    <a:bodyPr/>
                    <a:lstStyle/>
                    <a:p>
                      <a:endParaRPr lang="en-US" dirty="0"/>
                    </a:p>
                  </a:txBody>
                  <a:tcPr/>
                </a:tc>
                <a:tc>
                  <a:txBody>
                    <a:bodyPr/>
                    <a:lstStyle/>
                    <a:p>
                      <a:endParaRPr lang="en-US" dirty="0"/>
                    </a:p>
                  </a:txBody>
                  <a:tcPr/>
                </a:tc>
              </a:tr>
              <a:tr h="951067">
                <a:tc>
                  <a:txBody>
                    <a:bodyPr/>
                    <a:lstStyle/>
                    <a:p>
                      <a:r>
                        <a:rPr lang="en-US" dirty="0" smtClean="0"/>
                        <a:t>Crag</a:t>
                      </a:r>
                      <a:endParaRPr lang="en-US" dirty="0"/>
                    </a:p>
                  </a:txBody>
                  <a:tcPr/>
                </a:tc>
                <a:tc>
                  <a:txBody>
                    <a:bodyPr/>
                    <a:lstStyle/>
                    <a:p>
                      <a:endParaRPr lang="en-US"/>
                    </a:p>
                  </a:txBody>
                  <a:tcPr/>
                </a:tc>
                <a:tc>
                  <a:txBody>
                    <a:bodyPr/>
                    <a:lstStyle/>
                    <a:p>
                      <a:endParaRPr lang="en-US"/>
                    </a:p>
                  </a:txBody>
                  <a:tcPr/>
                </a:tc>
              </a:tr>
              <a:tr h="951067">
                <a:tc>
                  <a:txBody>
                    <a:bodyPr/>
                    <a:lstStyle/>
                    <a:p>
                      <a:r>
                        <a:rPr lang="en-US" dirty="0" smtClean="0"/>
                        <a:t>Alpine </a:t>
                      </a:r>
                      <a:endParaRPr lang="en-US" dirty="0"/>
                    </a:p>
                  </a:txBody>
                  <a:tcPr/>
                </a:tc>
                <a:tc>
                  <a:txBody>
                    <a:bodyPr/>
                    <a:lstStyle/>
                    <a:p>
                      <a:endParaRPr lang="en-US"/>
                    </a:p>
                  </a:txBody>
                  <a:tcPr/>
                </a:tc>
                <a:tc>
                  <a:txBody>
                    <a:bodyPr/>
                    <a:lstStyle/>
                    <a:p>
                      <a:endParaRPr lang="en-US" dirty="0"/>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681581569"/>
              </p:ext>
            </p:extLst>
          </p:nvPr>
        </p:nvGraphicFramePr>
        <p:xfrm>
          <a:off x="4290269" y="1777999"/>
          <a:ext cx="4656377" cy="4755335"/>
        </p:xfrm>
        <a:graphic>
          <a:graphicData uri="http://schemas.openxmlformats.org/drawingml/2006/table">
            <a:tbl>
              <a:tblPr firstRow="1" bandRow="1">
                <a:tableStyleId>{5C22544A-7EE6-4342-B048-85BDC9FD1C3A}</a:tableStyleId>
              </a:tblPr>
              <a:tblGrid>
                <a:gridCol w="1264344"/>
                <a:gridCol w="3392033"/>
              </a:tblGrid>
              <a:tr h="951067">
                <a:tc>
                  <a:txBody>
                    <a:bodyPr/>
                    <a:lstStyle/>
                    <a:p>
                      <a:r>
                        <a:rPr lang="en-US" dirty="0" smtClean="0"/>
                        <a:t>Type of climbing</a:t>
                      </a:r>
                      <a:endParaRPr lang="en-US" dirty="0"/>
                    </a:p>
                  </a:txBody>
                  <a:tcPr/>
                </a:tc>
                <a:tc>
                  <a:txBody>
                    <a:bodyPr/>
                    <a:lstStyle/>
                    <a:p>
                      <a:r>
                        <a:rPr lang="en-US" dirty="0" smtClean="0"/>
                        <a:t>Characteristics</a:t>
                      </a:r>
                      <a:endParaRPr lang="en-US" dirty="0"/>
                    </a:p>
                  </a:txBody>
                  <a:tcPr/>
                </a:tc>
              </a:tr>
              <a:tr h="951067">
                <a:tc>
                  <a:txBody>
                    <a:bodyPr/>
                    <a:lstStyle/>
                    <a:p>
                      <a:r>
                        <a:rPr lang="en-US" dirty="0" smtClean="0"/>
                        <a:t>Gym</a:t>
                      </a:r>
                      <a:endParaRPr lang="en-US" dirty="0"/>
                    </a:p>
                  </a:txBody>
                  <a:tcPr/>
                </a:tc>
                <a:tc>
                  <a:txBody>
                    <a:bodyPr/>
                    <a:lstStyle/>
                    <a:p>
                      <a:endParaRPr lang="en-US" dirty="0"/>
                    </a:p>
                  </a:txBody>
                  <a:tcPr/>
                </a:tc>
              </a:tr>
              <a:tr h="951067">
                <a:tc>
                  <a:txBody>
                    <a:bodyPr/>
                    <a:lstStyle/>
                    <a:p>
                      <a:r>
                        <a:rPr lang="en-US" dirty="0" smtClean="0"/>
                        <a:t>Sport</a:t>
                      </a:r>
                      <a:r>
                        <a:rPr lang="en-US" baseline="0" dirty="0" smtClean="0"/>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951067">
                <a:tc>
                  <a:txBody>
                    <a:bodyPr/>
                    <a:lstStyle/>
                    <a:p>
                      <a:r>
                        <a:rPr lang="en-US" dirty="0" smtClean="0"/>
                        <a:t>Crag/</a:t>
                      </a:r>
                      <a:r>
                        <a:rPr lang="en-US" dirty="0" err="1" smtClean="0"/>
                        <a:t>Trad</a:t>
                      </a:r>
                      <a:endParaRPr lang="en-US" dirty="0"/>
                    </a:p>
                  </a:txBody>
                  <a:tcPr/>
                </a:tc>
                <a:tc>
                  <a:txBody>
                    <a:bodyPr/>
                    <a:lstStyle/>
                    <a:p>
                      <a:endParaRPr lang="en-US" dirty="0"/>
                    </a:p>
                  </a:txBody>
                  <a:tcPr/>
                </a:tc>
              </a:tr>
              <a:tr h="951067">
                <a:tc>
                  <a:txBody>
                    <a:bodyPr/>
                    <a:lstStyle/>
                    <a:p>
                      <a:r>
                        <a:rPr lang="en-US" dirty="0" smtClean="0"/>
                        <a:t>Alpine </a:t>
                      </a:r>
                      <a:endParaRPr lang="en-US" dirty="0"/>
                    </a:p>
                  </a:txBody>
                  <a:tcPr/>
                </a:tc>
                <a:tc>
                  <a:txBody>
                    <a:bodyPr/>
                    <a:lstStyle/>
                    <a:p>
                      <a:endParaRPr lang="en-US" dirty="0"/>
                    </a:p>
                  </a:txBody>
                  <a:tcPr/>
                </a:tc>
              </a:tr>
            </a:tbl>
          </a:graphicData>
        </a:graphic>
      </p:graphicFrame>
      <p:pic>
        <p:nvPicPr>
          <p:cNvPr id="4" name="03 Flip Ya Li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6861" y="5848350"/>
            <a:ext cx="812800" cy="812800"/>
          </a:xfrm>
          <a:prstGeom prst="rect">
            <a:avLst/>
          </a:prstGeom>
        </p:spPr>
      </p:pic>
    </p:spTree>
    <p:extLst>
      <p:ext uri="{BB962C8B-B14F-4D97-AF65-F5344CB8AC3E}">
        <p14:creationId xmlns:p14="http://schemas.microsoft.com/office/powerpoint/2010/main" val="1390652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184" y="1980289"/>
            <a:ext cx="3388661" cy="1258493"/>
          </a:xfrm>
        </p:spPr>
        <p:txBody>
          <a:bodyPr/>
          <a:lstStyle/>
          <a:p>
            <a:pPr marL="0" indent="0">
              <a:buNone/>
            </a:pPr>
            <a:r>
              <a:rPr lang="en-US" dirty="0"/>
              <a:t>Gym, </a:t>
            </a:r>
            <a:r>
              <a:rPr lang="en-US" dirty="0" smtClean="0"/>
              <a:t>Sport, </a:t>
            </a:r>
            <a:br>
              <a:rPr lang="en-US" dirty="0" smtClean="0"/>
            </a:br>
            <a:r>
              <a:rPr lang="en-US" dirty="0" smtClean="0"/>
              <a:t>Crag/</a:t>
            </a:r>
            <a:r>
              <a:rPr lang="en-US" dirty="0" err="1" smtClean="0"/>
              <a:t>Trad</a:t>
            </a:r>
            <a:r>
              <a:rPr lang="en-US" dirty="0" smtClean="0"/>
              <a:t> or Alpine?</a:t>
            </a:r>
            <a:endParaRPr lang="en-US" dirty="0"/>
          </a:p>
        </p:txBody>
      </p:sp>
      <p:sp>
        <p:nvSpPr>
          <p:cNvPr id="3" name="Content Placeholder 2"/>
          <p:cNvSpPr>
            <a:spLocks noGrp="1"/>
          </p:cNvSpPr>
          <p:nvPr>
            <p:ph idx="1"/>
          </p:nvPr>
        </p:nvSpPr>
        <p:spPr/>
        <p:txBody>
          <a:bodyPr>
            <a:normAutofit/>
          </a:bodyPr>
          <a:lstStyle/>
          <a:p>
            <a:pPr marL="45720" indent="0">
              <a:buNone/>
            </a:pPr>
            <a:endParaRPr lang="en-US" dirty="0"/>
          </a:p>
          <a:p>
            <a:endParaRPr lang="en-US" dirty="0"/>
          </a:p>
          <a:p>
            <a:pPr>
              <a:buFont typeface="Arial" pitchFamily="34" charset="0"/>
              <a:buChar char="•"/>
            </a:pPr>
            <a:endParaRPr lang="en-US" dirty="0"/>
          </a:p>
          <a:p>
            <a:pPr>
              <a:buFont typeface="Arial" pitchFamily="34" charset="0"/>
              <a:buChar char="•"/>
            </a:pPr>
            <a:endParaRPr lang="en-US" dirty="0"/>
          </a:p>
          <a:p>
            <a:pPr>
              <a:buFont typeface="Arial" pitchFamily="34" charset="0"/>
              <a:buChar char="•"/>
            </a:pPr>
            <a:endParaRPr lang="en-US" dirty="0"/>
          </a:p>
          <a:p>
            <a:endParaRPr lang="en-US" dirty="0"/>
          </a:p>
          <a:p>
            <a:endParaRPr lang="en-US" dirty="0"/>
          </a:p>
        </p:txBody>
      </p:sp>
      <p:sp>
        <p:nvSpPr>
          <p:cNvPr id="5" name="Text Placeholder 4"/>
          <p:cNvSpPr>
            <a:spLocks noGrp="1"/>
          </p:cNvSpPr>
          <p:nvPr>
            <p:ph type="body" sz="half" idx="2"/>
          </p:nvPr>
        </p:nvSpPr>
        <p:spPr>
          <a:xfrm>
            <a:off x="438326" y="3486732"/>
            <a:ext cx="3388660" cy="2139518"/>
          </a:xfrm>
        </p:spPr>
        <p:style>
          <a:lnRef idx="1">
            <a:schemeClr val="accent1"/>
          </a:lnRef>
          <a:fillRef idx="2">
            <a:schemeClr val="accent1"/>
          </a:fillRef>
          <a:effectRef idx="1">
            <a:schemeClr val="accent1"/>
          </a:effectRef>
          <a:fontRef idx="minor">
            <a:schemeClr val="dk1"/>
          </a:fontRef>
        </p:style>
        <p:txBody>
          <a:bodyPr>
            <a:noAutofit/>
          </a:bodyPr>
          <a:lstStyle/>
          <a:p>
            <a:r>
              <a:rPr lang="en-US" sz="2400" dirty="0" smtClean="0"/>
              <a:t>Create a list of the </a:t>
            </a:r>
            <a:r>
              <a:rPr lang="en-US" sz="2400" i="1" dirty="0" smtClean="0"/>
              <a:t>characteristics </a:t>
            </a:r>
            <a:r>
              <a:rPr lang="en-US" sz="2400" dirty="0" smtClean="0"/>
              <a:t>between gym, sport, crag, and alpine climbing.</a:t>
            </a:r>
            <a:endParaRPr lang="en-US" sz="2400" dirty="0"/>
          </a:p>
        </p:txBody>
      </p:sp>
      <p:sp>
        <p:nvSpPr>
          <p:cNvPr id="6" name="Title 6"/>
          <p:cNvSpPr txBox="1">
            <a:spLocks/>
          </p:cNvSpPr>
          <p:nvPr/>
        </p:nvSpPr>
        <p:spPr>
          <a:xfrm>
            <a:off x="1736861" y="839148"/>
            <a:ext cx="5966666" cy="938852"/>
          </a:xfrm>
          <a:prstGeom prst="rect">
            <a:avLst/>
          </a:prstGeom>
          <a:effectLst>
            <a:outerShdw blurRad="76200" dist="12700" dir="2700000" sy="-23000" kx="-800400" algn="bl" rotWithShape="0">
              <a:prstClr val="black">
                <a:alpha val="20000"/>
              </a:prstClr>
            </a:outerShdw>
          </a:effectLst>
        </p:spPr>
        <p:txBody>
          <a:bodyPr vert="horz" lIns="91440" tIns="45720" rIns="91440" bIns="45720" rtlCol="0" anchor="b" anchorCtr="0">
            <a:noAutofit/>
          </a:bodyPr>
          <a:lstStyle>
            <a:lvl1pPr marL="228600" indent="-228600" algn="l" defTabSz="914400" rtl="0" eaLnBrk="1" latinLnBrk="0" hangingPunct="1">
              <a:spcBef>
                <a:spcPct val="0"/>
              </a:spcBef>
              <a:buClr>
                <a:schemeClr val="accent6">
                  <a:lumMod val="75000"/>
                </a:schemeClr>
              </a:buClr>
              <a:buSzPct val="128000"/>
              <a:buFont typeface="Georgia" pitchFamily="18" charset="0"/>
              <a:buChar char="*"/>
              <a:defRPr sz="28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endParaRPr lang="en-US" dirty="0"/>
          </a:p>
        </p:txBody>
      </p:sp>
      <p:sp>
        <p:nvSpPr>
          <p:cNvPr id="7" name="Rectangle 6"/>
          <p:cNvSpPr/>
          <p:nvPr/>
        </p:nvSpPr>
        <p:spPr>
          <a:xfrm>
            <a:off x="2307515" y="515982"/>
            <a:ext cx="4572000" cy="830997"/>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r>
              <a:rPr lang="en-US" sz="4800" dirty="0" smtClean="0"/>
              <a:t>Question 1</a:t>
            </a:r>
            <a:endParaRPr lang="en-US" sz="4800" dirty="0"/>
          </a:p>
        </p:txBody>
      </p:sp>
      <p:graphicFrame>
        <p:nvGraphicFramePr>
          <p:cNvPr id="9" name="Table 8"/>
          <p:cNvGraphicFramePr>
            <a:graphicFrameLocks noGrp="1"/>
          </p:cNvGraphicFramePr>
          <p:nvPr>
            <p:extLst>
              <p:ext uri="{D42A27DB-BD31-4B8C-83A1-F6EECF244321}">
                <p14:modId xmlns:p14="http://schemas.microsoft.com/office/powerpoint/2010/main" val="1722871990"/>
              </p:ext>
            </p:extLst>
          </p:nvPr>
        </p:nvGraphicFramePr>
        <p:xfrm>
          <a:off x="4290269" y="1514835"/>
          <a:ext cx="4656377" cy="5189427"/>
        </p:xfrm>
        <a:graphic>
          <a:graphicData uri="http://schemas.openxmlformats.org/drawingml/2006/table">
            <a:tbl>
              <a:tblPr firstRow="1" bandRow="1">
                <a:tableStyleId>{5C22544A-7EE6-4342-B048-85BDC9FD1C3A}</a:tableStyleId>
              </a:tblPr>
              <a:tblGrid>
                <a:gridCol w="1264344"/>
                <a:gridCol w="3392033"/>
              </a:tblGrid>
              <a:tr h="672200">
                <a:tc>
                  <a:txBody>
                    <a:bodyPr/>
                    <a:lstStyle/>
                    <a:p>
                      <a:r>
                        <a:rPr lang="en-US" dirty="0" smtClean="0"/>
                        <a:t>Type of climbing</a:t>
                      </a:r>
                      <a:endParaRPr lang="en-US" dirty="0"/>
                    </a:p>
                  </a:txBody>
                  <a:tcPr/>
                </a:tc>
                <a:tc>
                  <a:txBody>
                    <a:bodyPr/>
                    <a:lstStyle/>
                    <a:p>
                      <a:r>
                        <a:rPr lang="en-US" dirty="0" smtClean="0"/>
                        <a:t>Characteristics</a:t>
                      </a:r>
                      <a:endParaRPr lang="en-US" dirty="0"/>
                    </a:p>
                  </a:txBody>
                  <a:tcPr/>
                </a:tc>
              </a:tr>
              <a:tr h="951067">
                <a:tc>
                  <a:txBody>
                    <a:bodyPr/>
                    <a:lstStyle/>
                    <a:p>
                      <a:r>
                        <a:rPr lang="en-US" dirty="0" smtClean="0"/>
                        <a:t>Gym</a:t>
                      </a:r>
                      <a:endParaRPr lang="en-US" dirty="0"/>
                    </a:p>
                  </a:txBody>
                  <a:tcPr/>
                </a:tc>
                <a:tc>
                  <a:txBody>
                    <a:bodyPr/>
                    <a:lstStyle/>
                    <a:p>
                      <a:r>
                        <a:rPr lang="en-US" dirty="0" smtClean="0"/>
                        <a:t>-Good for strength building</a:t>
                      </a:r>
                    </a:p>
                    <a:p>
                      <a:r>
                        <a:rPr lang="en-US" dirty="0" smtClean="0"/>
                        <a:t>-Top rope or lead climbing</a:t>
                      </a:r>
                    </a:p>
                    <a:p>
                      <a:pPr marL="0" indent="0">
                        <a:buFont typeface="Arial"/>
                        <a:buNone/>
                      </a:pPr>
                      <a:r>
                        <a:rPr lang="en-US" dirty="0" smtClean="0"/>
                        <a:t>-Safest</a:t>
                      </a:r>
                      <a:r>
                        <a:rPr lang="en-US" baseline="0" dirty="0" smtClean="0"/>
                        <a:t> form of climbing</a:t>
                      </a:r>
                      <a:endParaRPr lang="en-US" dirty="0" smtClean="0"/>
                    </a:p>
                    <a:p>
                      <a:r>
                        <a:rPr lang="en-US" dirty="0" smtClean="0"/>
                        <a:t>-Least risk</a:t>
                      </a:r>
                      <a:endParaRPr lang="en-US" dirty="0"/>
                    </a:p>
                  </a:txBody>
                  <a:tcPr/>
                </a:tc>
              </a:tr>
              <a:tr h="951067">
                <a:tc>
                  <a:txBody>
                    <a:bodyPr/>
                    <a:lstStyle/>
                    <a:p>
                      <a:r>
                        <a:rPr lang="en-US" dirty="0" smtClean="0"/>
                        <a:t>Sport</a:t>
                      </a:r>
                      <a:r>
                        <a:rPr lang="en-US" baseline="0" dirty="0" smtClean="0"/>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-Good way to practice</a:t>
                      </a:r>
                      <a:r>
                        <a:rPr lang="en-US" baseline="0" dirty="0" smtClean="0"/>
                        <a:t> climbing technique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dirty="0" smtClean="0"/>
                        <a:t>Don’t need</a:t>
                      </a:r>
                      <a:r>
                        <a:rPr lang="en-US" baseline="0" dirty="0" smtClean="0"/>
                        <a:t> a lot of gear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-More risk</a:t>
                      </a:r>
                      <a:endParaRPr lang="en-US" dirty="0" smtClean="0"/>
                    </a:p>
                  </a:txBody>
                  <a:tcPr/>
                </a:tc>
              </a:tr>
              <a:tr h="951067">
                <a:tc>
                  <a:txBody>
                    <a:bodyPr/>
                    <a:lstStyle/>
                    <a:p>
                      <a:r>
                        <a:rPr lang="en-US" dirty="0" smtClean="0"/>
                        <a:t>Crag/</a:t>
                      </a:r>
                      <a:r>
                        <a:rPr lang="en-US" dirty="0" err="1" smtClean="0"/>
                        <a:t>Trad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-Good way to practice</a:t>
                      </a:r>
                      <a:r>
                        <a:rPr lang="en-US" baseline="0" dirty="0" smtClean="0"/>
                        <a:t> techniques for alpine climbs</a:t>
                      </a:r>
                      <a:endParaRPr lang="en-US" dirty="0" smtClean="0"/>
                    </a:p>
                    <a:p>
                      <a:r>
                        <a:rPr lang="en-US" dirty="0" smtClean="0"/>
                        <a:t>-More</a:t>
                      </a:r>
                      <a:r>
                        <a:rPr lang="en-US" baseline="0" dirty="0" smtClean="0"/>
                        <a:t> risk</a:t>
                      </a:r>
                      <a:endParaRPr lang="en-US" dirty="0"/>
                    </a:p>
                  </a:txBody>
                  <a:tcPr/>
                </a:tc>
              </a:tr>
              <a:tr h="951067">
                <a:tc>
                  <a:txBody>
                    <a:bodyPr/>
                    <a:lstStyle/>
                    <a:p>
                      <a:r>
                        <a:rPr lang="en-US" dirty="0" smtClean="0"/>
                        <a:t>Alpine </a:t>
                      </a:r>
                      <a:endParaRPr lang="en-US" dirty="0"/>
                    </a:p>
                  </a:txBody>
                  <a:tcPr/>
                </a:tc>
                <a:tc>
                  <a:txBody>
                    <a:bodyPr/>
                    <a:lstStyle/>
                    <a:p>
                      <a:r>
                        <a:rPr lang="en-US" dirty="0" smtClean="0"/>
                        <a:t>-Best views!</a:t>
                      </a:r>
                    </a:p>
                    <a:p>
                      <a:r>
                        <a:rPr lang="en-US" dirty="0" smtClean="0"/>
                        <a:t>-Most remote</a:t>
                      </a:r>
                    </a:p>
                    <a:p>
                      <a:r>
                        <a:rPr lang="en-US" dirty="0" smtClean="0"/>
                        <a:t>-Wide</a:t>
                      </a:r>
                      <a:r>
                        <a:rPr lang="en-US" baseline="0" dirty="0" smtClean="0"/>
                        <a:t> range of skills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-Most risk involved</a:t>
                      </a:r>
                    </a:p>
                  </a:txBody>
                  <a:tcPr/>
                </a:tc>
              </a:tr>
            </a:tbl>
          </a:graphicData>
        </a:graphic>
      </p:graphicFrame>
    </p:spTree>
    <p:extLst>
      <p:ext uri="{BB962C8B-B14F-4D97-AF65-F5344CB8AC3E}">
        <p14:creationId xmlns:p14="http://schemas.microsoft.com/office/powerpoint/2010/main" val="28358995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7399" y="506253"/>
            <a:ext cx="3636085" cy="1258493"/>
          </a:xfrm>
        </p:spPr>
        <p:txBody>
          <a:bodyPr/>
          <a:lstStyle/>
          <a:p>
            <a:pPr marL="0" indent="0">
              <a:buNone/>
            </a:pPr>
            <a:r>
              <a:rPr lang="en-US" dirty="0" smtClean="0"/>
              <a:t>Know your Equipment</a:t>
            </a:r>
            <a:endParaRPr lang="en-US" dirty="0"/>
          </a:p>
        </p:txBody>
      </p:sp>
      <p:sp>
        <p:nvSpPr>
          <p:cNvPr id="8" name="Text Placeholder 7"/>
          <p:cNvSpPr>
            <a:spLocks noGrp="1"/>
          </p:cNvSpPr>
          <p:nvPr>
            <p:ph type="body" sz="half" idx="2"/>
          </p:nvPr>
        </p:nvSpPr>
        <p:spPr>
          <a:xfrm>
            <a:off x="587399" y="1976026"/>
            <a:ext cx="3027869" cy="2922950"/>
          </a:xfrm>
        </p:spPr>
        <p:style>
          <a:lnRef idx="1">
            <a:schemeClr val="accent2"/>
          </a:lnRef>
          <a:fillRef idx="2">
            <a:schemeClr val="accent2"/>
          </a:fillRef>
          <a:effectRef idx="1">
            <a:schemeClr val="accent2"/>
          </a:effectRef>
          <a:fontRef idx="minor">
            <a:schemeClr val="dk1"/>
          </a:fontRef>
        </p:style>
        <p:txBody>
          <a:bodyPr>
            <a:normAutofit/>
          </a:bodyPr>
          <a:lstStyle/>
          <a:p>
            <a:pPr algn="ctr"/>
            <a:endParaRPr lang="en-US" sz="2000" dirty="0" smtClean="0"/>
          </a:p>
          <a:p>
            <a:pPr algn="ctr"/>
            <a:endParaRPr lang="en-US" sz="2000" dirty="0" smtClean="0"/>
          </a:p>
          <a:p>
            <a:pPr algn="ctr"/>
            <a:r>
              <a:rPr lang="en-US" sz="2000" dirty="0" smtClean="0"/>
              <a:t>The rope symbolizes climbing and the climber’s dependence on another person.</a:t>
            </a:r>
          </a:p>
        </p:txBody>
      </p:sp>
      <p:pic>
        <p:nvPicPr>
          <p:cNvPr id="2" name="Picture 1"/>
          <p:cNvPicPr>
            <a:picLocks noChangeAspect="1"/>
          </p:cNvPicPr>
          <p:nvPr/>
        </p:nvPicPr>
        <p:blipFill>
          <a:blip r:embed="rId3">
            <a:alphaModFix amt="47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258481" y="849511"/>
            <a:ext cx="8468996" cy="6351747"/>
          </a:xfrm>
          <a:prstGeom prst="rect">
            <a:avLst/>
          </a:prstGeom>
        </p:spPr>
      </p:pic>
    </p:spTree>
    <p:extLst>
      <p:ext uri="{BB962C8B-B14F-4D97-AF65-F5344CB8AC3E}">
        <p14:creationId xmlns:p14="http://schemas.microsoft.com/office/powerpoint/2010/main" val="20008831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marL="0" indent="0">
              <a:buNone/>
            </a:pPr>
            <a:r>
              <a:rPr lang="en-US" dirty="0" smtClean="0"/>
              <a:t>Know your Equipment</a:t>
            </a:r>
            <a:endParaRPr lang="en-US" dirty="0"/>
          </a:p>
        </p:txBody>
      </p:sp>
      <p:sp>
        <p:nvSpPr>
          <p:cNvPr id="5" name="Text Placeholder 7"/>
          <p:cNvSpPr txBox="1">
            <a:spLocks/>
          </p:cNvSpPr>
          <p:nvPr/>
        </p:nvSpPr>
        <p:spPr>
          <a:xfrm>
            <a:off x="839095" y="3497801"/>
            <a:ext cx="3277194" cy="2587615"/>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dk1"/>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dk1"/>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dk1"/>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9pPr>
          </a:lstStyle>
          <a:p>
            <a:endParaRPr lang="en-US" sz="2000" dirty="0" smtClean="0"/>
          </a:p>
          <a:p>
            <a:r>
              <a:rPr lang="en-US" sz="2000" dirty="0" smtClean="0"/>
              <a:t>As a group…</a:t>
            </a:r>
          </a:p>
          <a:p>
            <a:r>
              <a:rPr lang="en-US" sz="2000" dirty="0" smtClean="0"/>
              <a:t> </a:t>
            </a:r>
          </a:p>
          <a:p>
            <a:r>
              <a:rPr lang="en-US" sz="2000" dirty="0" smtClean="0"/>
              <a:t>Label the 2 main parts </a:t>
            </a:r>
          </a:p>
          <a:p>
            <a:r>
              <a:rPr lang="en-US" sz="2000" dirty="0" smtClean="0"/>
              <a:t>of a rope.</a:t>
            </a:r>
          </a:p>
          <a:p>
            <a:pPr marL="342900" indent="-342900">
              <a:buFont typeface="+mj-lt"/>
              <a:buAutoNum type="arabicPeriod"/>
            </a:pPr>
            <a:endParaRPr lang="en-US" dirty="0"/>
          </a:p>
        </p:txBody>
      </p:sp>
      <p:pic>
        <p:nvPicPr>
          <p:cNvPr id="3" name="Content Placeholder 2"/>
          <p:cNvPicPr>
            <a:picLocks noGrp="1" noChangeAspect="1"/>
          </p:cNvPicPr>
          <p:nvPr>
            <p:ph idx="1"/>
          </p:nvPr>
        </p:nvPicPr>
        <p:blipFill>
          <a:blip r:embed="rId3"/>
          <a:srcRect l="22646" r="22646"/>
          <a:stretch>
            <a:fillRect/>
          </a:stretch>
        </p:blipFill>
        <p:spPr>
          <a:xfrm>
            <a:off x="4593515" y="1190686"/>
            <a:ext cx="4017085" cy="4894730"/>
          </a:xfrm>
        </p:spPr>
      </p:pic>
      <p:sp>
        <p:nvSpPr>
          <p:cNvPr id="7" name="Rectangle 6"/>
          <p:cNvSpPr/>
          <p:nvPr/>
        </p:nvSpPr>
        <p:spPr>
          <a:xfrm>
            <a:off x="1212717" y="515982"/>
            <a:ext cx="6681383"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smtClean="0"/>
              <a:t>Question 2 (60 seconds)</a:t>
            </a:r>
            <a:endParaRPr lang="en-US" sz="4800" dirty="0"/>
          </a:p>
        </p:txBody>
      </p:sp>
    </p:spTree>
    <p:extLst>
      <p:ext uri="{BB962C8B-B14F-4D97-AF65-F5344CB8AC3E}">
        <p14:creationId xmlns:p14="http://schemas.microsoft.com/office/powerpoint/2010/main" val="3138366712"/>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2.xml><?xml version="1.0" encoding="utf-8"?>
<p:tagLst xmlns:a="http://schemas.openxmlformats.org/drawingml/2006/main" xmlns:r="http://schemas.openxmlformats.org/officeDocument/2006/relationships" xmlns:p="http://schemas.openxmlformats.org/presentationml/2006/main">
  <p:tag name="__PE_POLL_EMBED_ID" val="true"/>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10357</TotalTime>
  <Words>1983</Words>
  <Application>Microsoft Macintosh PowerPoint</Application>
  <PresentationFormat>On-screen Show (4:3)</PresentationFormat>
  <Paragraphs>419</Paragraphs>
  <Slides>52</Slides>
  <Notes>52</Notes>
  <HiddenSlides>0</HiddenSlides>
  <MMClips>1</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Slipstream</vt:lpstr>
      <vt:lpstr>What is an alpine rock climb?</vt:lpstr>
      <vt:lpstr>PowerPoint Presentation</vt:lpstr>
      <vt:lpstr>Basic Lecture 3 Alpine Rock Climbing March 9th 2016</vt:lpstr>
      <vt:lpstr>Learning Objectives for Basic Lecture 3</vt:lpstr>
      <vt:lpstr>For each question, every group/table will designate a new…</vt:lpstr>
      <vt:lpstr>Gym, Sport,  Crag/Trad or Alpine?</vt:lpstr>
      <vt:lpstr>Gym, Sport,  Crag/Trad or Alpine?</vt:lpstr>
      <vt:lpstr>Know your Equipment</vt:lpstr>
      <vt:lpstr>Know your Equipment</vt:lpstr>
      <vt:lpstr>Know your Equipment</vt:lpstr>
      <vt:lpstr>Know your Equipment</vt:lpstr>
      <vt:lpstr>PowerPoint Presentation</vt:lpstr>
      <vt:lpstr>Know your Equipment</vt:lpstr>
      <vt:lpstr>Alpine Rock Climbing Fundamentals</vt:lpstr>
      <vt:lpstr>What happens on an alpine rock climb?</vt:lpstr>
      <vt:lpstr>Before the Climb</vt:lpstr>
      <vt:lpstr>As you plan for a climb, what should you consider?</vt:lpstr>
      <vt:lpstr>PowerPoint Presentation</vt:lpstr>
      <vt:lpstr>As you plan for a climb, what should you consider?</vt:lpstr>
      <vt:lpstr>During the Climb</vt:lpstr>
      <vt:lpstr>Terrain Considerations &amp; Hazards</vt:lpstr>
      <vt:lpstr>Terrain Considerations &amp; Hazards</vt:lpstr>
      <vt:lpstr>Party inflicted rock fall</vt:lpstr>
      <vt:lpstr>During the climb…</vt:lpstr>
      <vt:lpstr>Rope Teams</vt:lpstr>
      <vt:lpstr>“Following”</vt:lpstr>
      <vt:lpstr>PowerPoint Presentation</vt:lpstr>
      <vt:lpstr>Possible Anchors</vt:lpstr>
      <vt:lpstr>Remember,  while climbing…</vt:lpstr>
      <vt:lpstr>Although the leader in some ways incurs additional risk while “on the sharp end of the rope,” the belayer and leader both play a critical role in making each pitch safe and successful.  ~Freedom of the Hills</vt:lpstr>
      <vt:lpstr>After the Climb (Post Summit)</vt:lpstr>
      <vt:lpstr>Questions?</vt:lpstr>
      <vt:lpstr>Rock Evaluation Field Trip</vt:lpstr>
      <vt:lpstr>10 minute intermission</vt:lpstr>
      <vt:lpstr>PowerPoint Presentation</vt:lpstr>
      <vt:lpstr>Getting there</vt:lpstr>
      <vt:lpstr>PowerPoint Presentation</vt:lpstr>
      <vt:lpstr>PowerPoint Presentation</vt:lpstr>
      <vt:lpstr>PowerPoint Presentation</vt:lpstr>
      <vt:lpstr>PowerPoint Presentation</vt:lpstr>
      <vt:lpstr>PowerPoint Presentation</vt:lpstr>
      <vt:lpstr>Route description</vt:lpstr>
      <vt:lpstr>PowerPoint Presentation</vt:lpstr>
      <vt:lpstr>PowerPoint Presentation</vt:lpstr>
      <vt:lpstr>PowerPoint Presentation</vt:lpstr>
      <vt:lpstr>PowerPoint Presentation</vt:lpstr>
      <vt:lpstr>Celebrate at the Summit</vt:lpstr>
      <vt:lpstr>PowerPoint Presentation</vt:lpstr>
      <vt:lpstr>Getting back to the TH</vt:lpstr>
      <vt:lpstr>What constitutes a successful trip?</vt:lpstr>
      <vt:lpstr>PowerPoint Presentation</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Snow &amp; Glacier Travel</dc:title>
  <dc:creator>MATTHEW PALUBINSKAS</dc:creator>
  <cp:lastModifiedBy>Matt Palubinskas</cp:lastModifiedBy>
  <cp:revision>317</cp:revision>
  <dcterms:created xsi:type="dcterms:W3CDTF">2012-05-14T01:30:03Z</dcterms:created>
  <dcterms:modified xsi:type="dcterms:W3CDTF">2016-03-07T22:54:02Z</dcterms:modified>
</cp:coreProperties>
</file>