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7" r:id="rId1"/>
  </p:sldMasterIdLst>
  <p:notesMasterIdLst>
    <p:notesMasterId r:id="rId85"/>
  </p:notesMasterIdLst>
  <p:sldIdLst>
    <p:sldId id="294" r:id="rId2"/>
    <p:sldId id="286" r:id="rId3"/>
    <p:sldId id="256" r:id="rId4"/>
    <p:sldId id="354" r:id="rId5"/>
    <p:sldId id="353" r:id="rId6"/>
    <p:sldId id="257" r:id="rId7"/>
    <p:sldId id="287" r:id="rId8"/>
    <p:sldId id="260" r:id="rId9"/>
    <p:sldId id="261" r:id="rId10"/>
    <p:sldId id="262" r:id="rId11"/>
    <p:sldId id="263" r:id="rId12"/>
    <p:sldId id="270" r:id="rId13"/>
    <p:sldId id="271" r:id="rId14"/>
    <p:sldId id="272" r:id="rId15"/>
    <p:sldId id="298" r:id="rId16"/>
    <p:sldId id="273" r:id="rId17"/>
    <p:sldId id="274" r:id="rId18"/>
    <p:sldId id="275" r:id="rId19"/>
    <p:sldId id="301" r:id="rId20"/>
    <p:sldId id="266" r:id="rId21"/>
    <p:sldId id="278" r:id="rId22"/>
    <p:sldId id="277" r:id="rId23"/>
    <p:sldId id="269" r:id="rId24"/>
    <p:sldId id="292" r:id="rId25"/>
    <p:sldId id="310" r:id="rId26"/>
    <p:sldId id="355" r:id="rId27"/>
    <p:sldId id="279" r:id="rId28"/>
    <p:sldId id="297" r:id="rId29"/>
    <p:sldId id="303" r:id="rId30"/>
    <p:sldId id="308" r:id="rId31"/>
    <p:sldId id="309" r:id="rId32"/>
    <p:sldId id="311" r:id="rId33"/>
    <p:sldId id="312" r:id="rId34"/>
    <p:sldId id="280" r:id="rId35"/>
    <p:sldId id="281" r:id="rId36"/>
    <p:sldId id="282" r:id="rId37"/>
    <p:sldId id="283" r:id="rId38"/>
    <p:sldId id="288" r:id="rId39"/>
    <p:sldId id="284" r:id="rId40"/>
    <p:sldId id="285" r:id="rId41"/>
    <p:sldId id="290" r:id="rId42"/>
    <p:sldId id="289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291" r:id="rId83"/>
    <p:sldId id="295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 autoAdjust="0"/>
    <p:restoredTop sz="86423" autoAdjust="0"/>
  </p:normalViewPr>
  <p:slideViewPr>
    <p:cSldViewPr snapToGrid="0" snapToObjects="1">
      <p:cViewPr varScale="1">
        <p:scale>
          <a:sx n="105" d="100"/>
          <a:sy n="105" d="100"/>
        </p:scale>
        <p:origin x="-17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302A0-566B-324B-BAE7-6321ABEE2649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F3926-B6C8-C04C-B693-68441922E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Relationship Id="rId3" Type="http://schemas.openxmlformats.org/officeDocument/2006/relationships/hyperlink" Target="http://freedom9bestpractice.freeforums.net/thread/49/spacing-climbers%23ixzz3yOApsuw1" TargetMode="Externa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Relationship Id="rId3" Type="http://schemas.openxmlformats.org/officeDocument/2006/relationships/image" Target="../media/image41.jpeg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3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7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critical</a:t>
            </a:r>
            <a:r>
              <a:rPr lang="en-US" baseline="0" dirty="0" smtClean="0"/>
              <a:t> that crampons fit boots perfectly.</a:t>
            </a:r>
          </a:p>
          <a:p>
            <a:r>
              <a:rPr lang="en-US" baseline="0" dirty="0" smtClean="0"/>
              <a:t>Put them on before you need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70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5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49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89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you head out, check the past and current conditions in that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5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Careful on ridges, cornices</a:t>
            </a:r>
            <a:r>
              <a:rPr lang="en-US" baseline="0" dirty="0" smtClean="0"/>
              <a:t> are unstable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Slushy slopes make for slow travel.</a:t>
            </a:r>
          </a:p>
          <a:p>
            <a:r>
              <a:rPr lang="en-US" dirty="0" smtClean="0"/>
              <a:t>Avalanches-listen</a:t>
            </a:r>
            <a:r>
              <a:rPr lang="en-US" baseline="0" dirty="0" smtClean="0"/>
              <a:t> to NWAC reports &amp; take an AVY class.</a:t>
            </a:r>
          </a:p>
          <a:p>
            <a:r>
              <a:rPr lang="en-US" baseline="0" dirty="0" smtClean="0"/>
              <a:t>Moats &amp; bergschrunds present interesting challenges.</a:t>
            </a:r>
          </a:p>
          <a:p>
            <a:r>
              <a:rPr lang="en-US" baseline="0" dirty="0" smtClean="0"/>
              <a:t>To avoid rock &amp; ice fall, start early and stay to the edge of a couloir.</a:t>
            </a:r>
          </a:p>
          <a:p>
            <a:r>
              <a:rPr lang="en-US" baseline="0" dirty="0" smtClean="0"/>
              <a:t>Crevasses-don’t fall in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84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7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6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1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51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55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minutes</a:t>
            </a:r>
          </a:p>
          <a:p>
            <a:r>
              <a:rPr lang="en-US" dirty="0" smtClean="0"/>
              <a:t>On Glaciers, the party always</a:t>
            </a:r>
            <a:r>
              <a:rPr lang="en-US" baseline="0" dirty="0" smtClean="0"/>
              <a:t> ropes up for protection from hidden crevasses.</a:t>
            </a:r>
          </a:p>
          <a:p>
            <a:r>
              <a:rPr lang="en-US" baseline="0" dirty="0" smtClean="0"/>
              <a:t>On steep snow, climbers have to weigh several options…with or without belays?  Weather conditions (keep group together in white-out)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6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minutes</a:t>
            </a:r>
          </a:p>
          <a:p>
            <a:r>
              <a:rPr lang="en-US" dirty="0" smtClean="0"/>
              <a:t>On Glaciers, the party always</a:t>
            </a:r>
            <a:r>
              <a:rPr lang="en-US" baseline="0" dirty="0" smtClean="0"/>
              <a:t> ropes up for protection from hidden crevasses.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On steep snow, climbers have to weigh several options…with or without belays? Weather conditions (keep group together in white-out)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6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8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will come with time and practice</a:t>
            </a:r>
            <a:r>
              <a:rPr lang="en-US" dirty="0" smtClean="0"/>
              <a:t>.</a:t>
            </a:r>
          </a:p>
          <a:p>
            <a:r>
              <a:rPr lang="en-US" smtClean="0"/>
              <a:t>Rope downhill.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63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and four person rope teams</a:t>
            </a:r>
            <a:r>
              <a:rPr lang="en-US" baseline="0" dirty="0" smtClean="0"/>
              <a:t> are standard.  Good to have two teams, beneficial for rescue and resources.</a:t>
            </a:r>
          </a:p>
          <a:p>
            <a:r>
              <a:rPr lang="en-US" baseline="0" dirty="0" smtClean="0"/>
              <a:t>Skills and strengths.  </a:t>
            </a:r>
          </a:p>
          <a:p>
            <a:r>
              <a:rPr lang="en-US" baseline="0" dirty="0" smtClean="0"/>
              <a:t>Weight distribution.</a:t>
            </a:r>
          </a:p>
          <a:p>
            <a:r>
              <a:rPr lang="en-US" baseline="0" dirty="0" smtClean="0"/>
              <a:t>You will “hate your team” until the summit.</a:t>
            </a:r>
          </a:p>
          <a:p>
            <a:r>
              <a:rPr lang="en-US" baseline="0" dirty="0" smtClean="0"/>
              <a:t>Two person rope team, tie butterfly knots or overhand figure eights every 3 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17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will</a:t>
            </a:r>
            <a:r>
              <a:rPr lang="en-US" baseline="0" dirty="0" smtClean="0"/>
              <a:t> you travel?</a:t>
            </a:r>
          </a:p>
          <a:p>
            <a:r>
              <a:rPr lang="en-US" baseline="0" dirty="0" smtClean="0"/>
              <a:t>Human body belays?</a:t>
            </a:r>
          </a:p>
          <a:p>
            <a:r>
              <a:rPr lang="en-US" baseline="0" dirty="0" smtClean="0"/>
              <a:t>What is the anchor situation?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57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  <a:r>
              <a:rPr lang="en-US" baseline="0" dirty="0" smtClean="0"/>
              <a:t> called close-spacing and full-spacing.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2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81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3-4 climbers for each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53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Read more: </a:t>
            </a:r>
            <a:r>
              <a:rPr lang="en-US" dirty="0" smtClean="0">
                <a:hlinkClick r:id="rId3"/>
              </a:rPr>
              <a:t>http://freedom9bestpractice.freeforums.net/thread/49/spacing-climbers#ixzz3yOApsuw1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Are you climbing in Alaska (really</a:t>
            </a:r>
            <a:r>
              <a:rPr lang="en-US" baseline="0" dirty="0" smtClean="0"/>
              <a:t> large glaciers) or Cascades (small glaciers)?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40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7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 snow lip, the presence of knots in the rope is a valuable braking aid.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rope cutting through the lip of the crevasse is a significant factor in braking a fall.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 knots every 2 m along the rope (figure eight, overhand, butterfly...).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knots in the rope make the hauling system more complicated to set up after a crevasse fall.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32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25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59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75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ARREST!</a:t>
            </a:r>
          </a:p>
          <a:p>
            <a:pPr marL="228600" indent="-228600">
              <a:buAutoNum type="arabicPeriod"/>
            </a:pPr>
            <a:r>
              <a:rPr lang="en-US" dirty="0" smtClean="0"/>
              <a:t>Initial anchor and second “bomber” anchor</a:t>
            </a:r>
          </a:p>
          <a:p>
            <a:pPr marL="228600" indent="-228600">
              <a:buAutoNum type="arabicPeriod"/>
            </a:pPr>
            <a:r>
              <a:rPr lang="en-US" dirty="0" smtClean="0"/>
              <a:t>Talk to the fallen climber,</a:t>
            </a:r>
            <a:r>
              <a:rPr lang="en-US" baseline="0" dirty="0" smtClean="0"/>
              <a:t> can he/she </a:t>
            </a:r>
            <a:r>
              <a:rPr lang="en-US" baseline="0" dirty="0" err="1" smtClean="0"/>
              <a:t>prussik</a:t>
            </a:r>
            <a:r>
              <a:rPr lang="en-US" baseline="0" dirty="0" smtClean="0"/>
              <a:t>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What resources do you have?  Another team to help?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Drop a loop and a pulley?  Can another team set up a z-pulley?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Initiate rescue!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5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95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1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474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324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51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899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51629-81C0-434A-81C2-BEBEE44D2952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§"/>
              <a:defRPr/>
            </a:pPr>
            <a:r>
              <a:rPr lang="en-US" dirty="0" smtClean="0">
                <a:cs typeface="+mn-cs"/>
              </a:rPr>
              <a:t>Most of our course is TECHNICAL</a:t>
            </a:r>
          </a:p>
          <a:p>
            <a:pPr marL="171450" indent="-171450">
              <a:buFont typeface="Wingdings" charset="2"/>
              <a:buChar char="§"/>
              <a:defRPr/>
            </a:pPr>
            <a:r>
              <a:rPr lang="en-US" dirty="0" smtClean="0">
                <a:cs typeface="+mn-cs"/>
              </a:rPr>
              <a:t>This will be different</a:t>
            </a:r>
          </a:p>
          <a:p>
            <a:pPr marL="171450" indent="-171450">
              <a:buFont typeface="Wingdings" charset="2"/>
              <a:buChar char="§"/>
              <a:defRPr/>
            </a:pPr>
            <a:r>
              <a:rPr lang="en-US" dirty="0" smtClean="0">
                <a:cs typeface="+mn-cs"/>
              </a:rPr>
              <a:t>We thought SOMEWHERE  we ought to address fact that climbing is …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876800"/>
            <a:ext cx="50292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… NOT  just </a:t>
            </a:r>
            <a:r>
              <a:rPr lang="en-US" dirty="0"/>
              <a:t>about knots and carabiners</a:t>
            </a:r>
            <a:r>
              <a:rPr lang="en-US" dirty="0" smtClean="0"/>
              <a:t>!</a:t>
            </a:r>
            <a:endParaRPr lang="en-US" dirty="0"/>
          </a:p>
          <a:p>
            <a:pPr marL="171450" indent="-171450">
              <a:buFont typeface="Wingdings" charset="2"/>
              <a:buChar char="§"/>
              <a:defRPr/>
            </a:pPr>
            <a:r>
              <a:rPr lang="en-US" dirty="0"/>
              <a:t>Also about attitude, emotion, aesthetics, </a:t>
            </a:r>
            <a:r>
              <a:rPr lang="en-US" dirty="0" smtClean="0"/>
              <a:t>and gaining some wisdom about mountain travel.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E9B13-5F19-F44F-8772-AC499379312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7412" name="Picture 4" descr="MJW_0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And above all, it’s about PEOPLE   • [on approach, Emmons]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 HERE for ½ hour, not talking about how to CLIMB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But about how to BE a CLIMBER.   </a:t>
            </a:r>
            <a:r>
              <a:rPr lang="en-US" dirty="0"/>
              <a:t>•</a:t>
            </a:r>
            <a:r>
              <a:rPr lang="en-US" dirty="0" smtClean="0"/>
              <a:t>The </a:t>
            </a:r>
            <a:r>
              <a:rPr lang="en-US" b="1" dirty="0" smtClean="0"/>
              <a:t>soft</a:t>
            </a:r>
            <a:r>
              <a:rPr lang="en-US" dirty="0" smtClean="0"/>
              <a:t> skills needed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Mostly about the social part – Also some non-technical skills (wisdom)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0430B3-6F80-A34D-985F-9BDDECA7B6F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[SIG @ Mountaineers Dome]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Note that </a:t>
            </a:r>
            <a:r>
              <a:rPr lang="en-US" dirty="0" err="1" smtClean="0"/>
              <a:t>ch</a:t>
            </a:r>
            <a:r>
              <a:rPr lang="en-US" dirty="0" smtClean="0"/>
              <a:t> 21 was assigned  -  Leadership  Some of you – our future leaders, but a few years off, so Why?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Because it is about how a PARTY functions- as a group of interdependent people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 Last section of Chapter – “Everyone a Leader”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Handbook, p.1, “Not a guide service”  You’ll hear that a lot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Means everyone is a fully responsible member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Means everyone needs to think about the party – as a leader does.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8D14E5-BAC3-3749-AC30-357A2C19544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3240E5-E78A-A74B-B8BB-7EDF27AFD73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[</a:t>
            </a:r>
            <a:r>
              <a:rPr lang="en-US" dirty="0" err="1"/>
              <a:t>Sahale</a:t>
            </a:r>
            <a:r>
              <a:rPr lang="en-US" dirty="0"/>
              <a:t>] 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Going on imaginary climb Illustrated with a slides … and a few war stories. Here we are at the </a:t>
            </a:r>
            <a:r>
              <a:rPr lang="en-US" dirty="0" smtClean="0"/>
              <a:t>trailhead</a:t>
            </a:r>
            <a:endParaRPr lang="en-US" dirty="0" smtClean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For this day or this weekend, these are the most important people in the world to you. Your family.  Treat them like it.</a:t>
            </a:r>
          </a:p>
          <a:p>
            <a:pPr marL="171450" indent="-171450">
              <a:buFont typeface="Arial"/>
              <a:buChar char="•"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D9512B-FFFD-5742-BA31-711D86B4088D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GETTING READY – What to take?  </a:t>
            </a:r>
            <a:r>
              <a:rPr lang="en-US" dirty="0" smtClean="0"/>
              <a:t>Matrix in your Handbook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We’ll tell you to take lots of stuff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Most take too much – But how do you know?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Individual matter.    Let experience tell you: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Be archaeologist of your own pack.  Check what you DON’T use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[STORY] 2</a:t>
            </a:r>
            <a:r>
              <a:rPr lang="en-US" baseline="30000" dirty="0" smtClean="0"/>
              <a:t>nd</a:t>
            </a:r>
            <a:r>
              <a:rPr lang="en-US" dirty="0" smtClean="0"/>
              <a:t> pair wool pants  But … [STORY] …pile pants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4DA74-A07F-2849-A7D1-7B15009CB707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Exertion suppresses appetite – so take food you like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My favorite – Oatmeal Cookies . Nature’s perfect food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About to go on imaginary climb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To enhance vicarious experience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&gt;&gt;&gt;&gt;[H/O COOKIES]  &lt;&lt;&lt;&lt;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 plan for a multi-day glacier climb, what should your team consider?
https://www.polleverywhere.com/free_text_polls/z1CNv0X77nFCrx5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[Moraine on Emmons approach] NOW going up trail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Memories:  following boots up trail  •Participate!  Don’t wait to be led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ORIENT at trailhead   •See self from above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Practice. Get map &amp; route description.  Try to follow on map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More than one leader has been saved from error … alert student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B955A-DE0E-DD42-A8E6-BB22C3A22FD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[Approach to Little T]       Getting to know each other.  Group of strangers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      [my History – Now group is best part]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Marvel how they pull together – Everyone on best behavior.   Party is little social miracle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BUT, don’t take for granted.  WORK at it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Talk – introduce – Look for ways to help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Everybody take on leadership duties  • Cohesion adds hugely to party strength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[STORY Dr. on Rainier </a:t>
            </a:r>
            <a:r>
              <a:rPr lang="en-US" b="1" dirty="0" smtClean="0"/>
              <a:t>(dead guy – snarky</a:t>
            </a:r>
            <a:r>
              <a:rPr lang="en-US" dirty="0" smtClean="0"/>
              <a:t>). So take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02A1EB-DAAC-734B-9DB6-A217EBAFFB4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D803BC-2561-4E4B-8385-20500E9B657E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[Approach to Silver Star]</a:t>
            </a:r>
          </a:p>
          <a:p>
            <a:pPr marL="171450" lvl="1" indent="-171450">
              <a:buFont typeface="Arial"/>
              <a:buChar char="•"/>
              <a:defRPr/>
            </a:pPr>
            <a:r>
              <a:rPr lang="en-US" dirty="0"/>
              <a:t>Help keep party </a:t>
            </a:r>
            <a:r>
              <a:rPr lang="en-US" dirty="0" smtClean="0"/>
              <a:t>together – especially going OUT</a:t>
            </a:r>
          </a:p>
          <a:p>
            <a:pPr marL="628650" lvl="2" indent="-171450">
              <a:buFont typeface="Arial"/>
              <a:buChar char="•"/>
              <a:defRPr/>
            </a:pPr>
            <a:r>
              <a:rPr lang="en-US" dirty="0" smtClean="0"/>
              <a:t>Stronger tend to jet ahead – Leaving weakest alone, just as accidents most likely.</a:t>
            </a:r>
          </a:p>
          <a:p>
            <a:pPr marL="171450" lvl="1" indent="-171450">
              <a:buFont typeface="Arial"/>
              <a:buChar char="•"/>
              <a:defRPr/>
            </a:pPr>
            <a:r>
              <a:rPr lang="en-US" dirty="0" smtClean="0"/>
              <a:t>Good rule:  Regroup at trail junctions &amp; difficult places.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66508-C3E1-B447-806C-27628464E4BA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SPEED – can be important – Safety</a:t>
            </a:r>
          </a:p>
          <a:p>
            <a:pPr lvl="1">
              <a:buFont typeface="Arial"/>
              <a:buNone/>
              <a:defRPr/>
            </a:pPr>
            <a:r>
              <a:rPr lang="en-US" dirty="0" smtClean="0"/>
              <a:t>• Off technical terrain before dark     • Out of couloir before sun hits  (Erica)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SECRET FEAR:  Will I be the party wimp? [our little morality play]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What is speed?      • </a:t>
            </a:r>
            <a:r>
              <a:rPr lang="en-US" dirty="0" smtClean="0"/>
              <a:t>NOT how fast you walk, but how well you use your time.</a:t>
            </a:r>
          </a:p>
          <a:p>
            <a:pPr marL="1085850" lvl="2" indent="-171450">
              <a:buFont typeface="Arial"/>
              <a:buChar char="•"/>
              <a:defRPr/>
            </a:pPr>
            <a:r>
              <a:rPr lang="en-US" dirty="0" smtClean="0"/>
              <a:t>[NOW PROGRESS SLIDE BULLETS]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Breaks:  Organize Pack – Eat/ Drink/ Clothing.  What’s on top of pack?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DON’T move faster than you can sustain – But DO Keep Moving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That’s what rest step is about.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82FAB-3225-8949-BC6F-F6F2CFA33F63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NOW we rejoin our climb.</a:t>
            </a:r>
          </a:p>
          <a:p>
            <a:pPr>
              <a:defRPr/>
            </a:pPr>
            <a:r>
              <a:rPr lang="en-US" dirty="0" smtClean="0"/>
              <a:t>[SHOW route on slide]</a:t>
            </a:r>
            <a:endParaRPr lang="en-US" dirty="0" smtClean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u="sng" dirty="0" smtClean="0">
                <a:cs typeface="+mn-cs"/>
              </a:rPr>
              <a:t>Note</a:t>
            </a:r>
            <a:r>
              <a:rPr lang="en-US" dirty="0" smtClean="0">
                <a:cs typeface="+mn-cs"/>
              </a:rPr>
              <a:t>:  Helmets on already.  Why??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B6AE0-3B9E-3E4F-BAC3-3929EC03230A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[Approach to The Tooth]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Talus – Sharp, uneven footing, may roll – Test footing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Wear helmet – protects from </a:t>
            </a:r>
            <a:r>
              <a:rPr lang="en-US" dirty="0" err="1" smtClean="0">
                <a:cs typeface="+mn-cs"/>
              </a:rPr>
              <a:t>rockfall</a:t>
            </a:r>
            <a:r>
              <a:rPr lang="en-US" dirty="0" smtClean="0">
                <a:cs typeface="+mn-cs"/>
              </a:rPr>
              <a:t> – Also from YOU falling on rock.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E56D73-536E-8342-8492-969364752B37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The COULIOR (French for ugly gully)    </a:t>
            </a:r>
            <a:r>
              <a:rPr lang="en-US" dirty="0"/>
              <a:t>[Mt Temple, in Canada</a:t>
            </a:r>
            <a:r>
              <a:rPr lang="en-US" dirty="0" smtClean="0"/>
              <a:t>]</a:t>
            </a:r>
            <a:endParaRPr lang="en-US" dirty="0" smtClean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Geology – less competent rock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Soft, low angle LOOSE STUFF = </a:t>
            </a:r>
            <a:r>
              <a:rPr lang="en-US" b="1" dirty="0" smtClean="0">
                <a:cs typeface="+mn-cs"/>
              </a:rPr>
              <a:t>DANGER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err="1" smtClean="0"/>
              <a:t>Rockfall</a:t>
            </a:r>
            <a:r>
              <a:rPr lang="en-US" dirty="0" smtClean="0"/>
              <a:t> actually injures more climbers than falling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Rules of Engagement:  Helmet!  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Move CAREFULLY – Difference between experienced and novice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Believe it or not, IS a skill – LEARN IT</a:t>
            </a:r>
          </a:p>
          <a:p>
            <a:pPr marL="1085850" lvl="2" indent="-171450">
              <a:buFont typeface="Arial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[DESCENT FROM KANGAROO TEMPLE]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STRATEGY:  • Bunch up nose to tail/   • In groups  (look at the loose rock!)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ROPE in the couloir?  Maybe, but …  May dislodge loose rock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… and where will it go ??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On Descent, rappel of </a:t>
            </a:r>
            <a:r>
              <a:rPr lang="en-US" dirty="0" err="1" smtClean="0"/>
              <a:t>downclimb</a:t>
            </a:r>
            <a:r>
              <a:rPr lang="en-US" dirty="0" smtClean="0"/>
              <a:t> the couloir?  A trade-off…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229A84-6A44-2340-BF95-10494F1ADDA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F23DAC-A052-8147-8336-C2C53B947F46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[First Pitch, Kangaroo Temple]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Now, finally starting the CLIMB.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LEADING OUT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Test holds    • YELL!!  Rock, Rock, Rock!!</a:t>
            </a:r>
          </a:p>
          <a:p>
            <a:pPr marL="171450" indent="-171450">
              <a:buFont typeface="Arial"/>
              <a:buChar char="•"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439A16-7814-AB4B-8883-8FE2C5DEDA68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Exemplary belay here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In F/</a:t>
            </a:r>
            <a:r>
              <a:rPr lang="en-US" dirty="0" err="1" smtClean="0"/>
              <a:t>Ts</a:t>
            </a:r>
            <a:r>
              <a:rPr lang="en-US" dirty="0" smtClean="0"/>
              <a:t> it’s been rules and procedures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Now, it’s about you taking care of your friend – with good, alert technique.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141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389E9B-8FA3-1B46-B728-8B3175267138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[First pitch on Midway, Castle Rock]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Leader goes first, places pro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You will follow, </a:t>
            </a:r>
            <a:r>
              <a:rPr lang="en-US" dirty="0" smtClean="0"/>
              <a:t>top-roped, cleaning </a:t>
            </a:r>
            <a:r>
              <a:rPr lang="en-US" dirty="0"/>
              <a:t>and </a:t>
            </a:r>
            <a:r>
              <a:rPr lang="en-US" dirty="0" smtClean="0"/>
              <a:t>collecting </a:t>
            </a:r>
            <a:r>
              <a:rPr lang="en-US" dirty="0"/>
              <a:t>pro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/>
              <a:t>Probably you will climb with pack – for the two of you.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DE2474-632E-6242-B8E0-F1385CDF376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68410-4B6A-A14B-AFC7-94D05D2C68B7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Define </a:t>
            </a:r>
            <a:r>
              <a:rPr lang="en-US" b="1" dirty="0" smtClean="0">
                <a:cs typeface="+mn-cs"/>
              </a:rPr>
              <a:t>Exposure</a:t>
            </a:r>
            <a:endParaRPr lang="en-US" b="1" dirty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Anxiety is GOOD – last rope partner I want is a Fearless one!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But should not be Paralyzing  • </a:t>
            </a:r>
            <a:r>
              <a:rPr lang="en-US" dirty="0">
                <a:cs typeface="+mn-cs"/>
              </a:rPr>
              <a:t>O</a:t>
            </a:r>
            <a:r>
              <a:rPr lang="en-US" dirty="0" smtClean="0">
                <a:cs typeface="+mn-cs"/>
              </a:rPr>
              <a:t>ne of the Wisdoms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For most people after experience, something “clicks”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E81242-7B62-6241-9E9D-DBF47FB31964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[KANGAROO TEMPLE – the infamous step-around]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EDB36-36C2-BE43-BF27-9315046252BF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THIS is what’s around the corner.  Gasp!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Surprisingly, we need to LEARN difference between </a:t>
            </a:r>
            <a:r>
              <a:rPr lang="en-US" b="1" dirty="0" smtClean="0">
                <a:cs typeface="+mn-cs"/>
              </a:rPr>
              <a:t>fear</a:t>
            </a:r>
            <a:r>
              <a:rPr lang="en-US" dirty="0" smtClean="0">
                <a:cs typeface="+mn-cs"/>
              </a:rPr>
              <a:t> and </a:t>
            </a:r>
            <a:r>
              <a:rPr lang="en-US" b="1" dirty="0" smtClean="0">
                <a:cs typeface="+mn-cs"/>
              </a:rPr>
              <a:t>danger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Industry – 30’= fatal.   So does it really mater 300’  or 3,000 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But 10’ unprotected and fall on broken rock …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YOU will be top-roped-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So little actual danger IF everyone does what you’ve been taught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64731-91F1-AC48-AA22-F85F2F95687E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So let’s look again at the” fearsome” move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Climber is SAFE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Could hold car!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ED7E37-C5AA-CD4F-83E8-D6711AC6447A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My accident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Rock the size of average basic student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After two years of surgeries, shoulder is OK, but </a:t>
            </a:r>
            <a:r>
              <a:rPr lang="en-US" dirty="0">
                <a:cs typeface="+mn-cs"/>
              </a:rPr>
              <a:t>will </a:t>
            </a:r>
            <a:r>
              <a:rPr lang="en-US" dirty="0" smtClean="0">
                <a:cs typeface="+mn-cs"/>
              </a:rPr>
              <a:t>never be normal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NOT to elicit your sympathy, but … after 30 years of climbing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WHERE?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A177D3-445C-F54B-8D02-E7C21C3C7DC7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411D0B-F14E-6949-9550-4B7A3007807E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Class 2 gully on a crummy little peak you never heard of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 smtClean="0">
                <a:cs typeface="+mn-cs"/>
              </a:rPr>
              <a:t>The POINT:</a:t>
            </a:r>
            <a:r>
              <a:rPr lang="en-US" dirty="0" smtClean="0">
                <a:cs typeface="+mn-cs"/>
              </a:rPr>
              <a:t> Scary &amp; Dangerous NOT the same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And learning to RECOGNIZE danger is a SKILL you need to learn, a WISDOM you need to acquire – an important one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Not part of how to climb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But definitely part of How to BE a Climber.</a:t>
            </a:r>
          </a:p>
          <a:p>
            <a:pPr>
              <a:defRPr/>
            </a:pPr>
            <a:endParaRPr lang="en-US" b="1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5E30A-8395-C54B-94BC-0AC3F745D216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[North Ridge of Stewart]¡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Scribe-write clearly on the whiteboards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Timekeeper-use phone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Speaker-speak loudly,</a:t>
            </a:r>
            <a:r>
              <a:rPr lang="en-US" baseline="0" dirty="0" smtClean="0"/>
              <a:t> clearly, and slowly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676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[West Ridge, Mt Stewart]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SOME SUMMIT SHOTS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F8ED61-A788-8D44-9A8F-7C29F74581B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</a:t>
            </a:r>
            <a:r>
              <a:rPr lang="en-US" dirty="0" err="1" smtClean="0"/>
              <a:t>Volcan</a:t>
            </a:r>
            <a:r>
              <a:rPr lang="en-US" dirty="0" smtClean="0"/>
              <a:t> </a:t>
            </a:r>
            <a:r>
              <a:rPr lang="en-US" dirty="0" err="1" smtClean="0"/>
              <a:t>Lanin</a:t>
            </a:r>
            <a:r>
              <a:rPr lang="en-US" dirty="0" smtClean="0"/>
              <a:t>, Chilean-Argentine border, Patagonia]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32EB3B-CE1D-1D42-BF21-7209797DA83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[Rainier]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AE0C3-64D7-D94F-80F4-EBEF4309072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[Rainier]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2A5625-11E7-714E-8C93-33974A91A2F3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E89AB6-B44E-7F4F-8A77-357E9704979C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[Mt Jefferson, Oregon]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E976C7-E40C-3644-A7B4-34F8F801AD04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138C4-7A98-A74D-AF87-777A111F067C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Rappelling is fun .. But unforgiving.  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 Recall “Toast”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204289-0E27-2F42-9952-F7E0A019C0C7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You have been drilled on the technique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/>
              <a:t>But there is also a PEOPLE part of rappelling (our topic tonight)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  <a:defRPr/>
            </a:pPr>
            <a:r>
              <a:rPr lang="en-US" dirty="0"/>
              <a:t>Buddy System – Check each other out – OUT LOUD</a:t>
            </a:r>
          </a:p>
          <a:p>
            <a:pPr lvl="2">
              <a:defRPr/>
            </a:pPr>
            <a:r>
              <a:rPr lang="en-US" dirty="0"/>
              <a:t>… and don’t wait to be asked.  Step up like a friend and DO IT.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1D935B-9A43-614F-B780-61EF34CB5DEE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[Kangaroo Temple]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Descent can be a DANGEROUS </a:t>
            </a:r>
            <a:r>
              <a:rPr lang="en-US" dirty="0" smtClean="0"/>
              <a:t>time  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err="1" smtClean="0"/>
              <a:t>Downclimbing</a:t>
            </a:r>
            <a:r>
              <a:rPr lang="en-US" dirty="0" smtClean="0"/>
              <a:t> can be difficult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Tired/ Darkness/ In a hurry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/>
              <a:t>Be careful – don’t rush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Watch your buddies – this is when they really need you.</a:t>
            </a:r>
          </a:p>
          <a:p>
            <a:pPr marL="171450" indent="-171450">
              <a:buFont typeface="Arial"/>
              <a:buChar char="•"/>
              <a:defRPr/>
            </a:pPr>
            <a:endParaRPr lang="en-US" dirty="0" smtClean="0"/>
          </a:p>
          <a:p>
            <a:pPr marL="171450" indent="-1714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3AAEE5-5C8C-5B44-AE51-B49FDFD300E0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0" dirty="0" smtClean="0"/>
              <a:t>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380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D4A1D-CF6A-2649-AC57-ED41398B9621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[Mt Constance]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Now down, </a:t>
            </a:r>
            <a:r>
              <a:rPr lang="en-US" dirty="0" err="1" smtClean="0">
                <a:cs typeface="+mn-cs"/>
              </a:rPr>
              <a:t>unroped</a:t>
            </a:r>
            <a:r>
              <a:rPr lang="en-US" dirty="0" smtClean="0">
                <a:cs typeface="+mn-cs"/>
              </a:rPr>
              <a:t>, headed back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To civilization with its comforts and its discontents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Can only be brief visitors in this alpine world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Mountains are sublime   • And Summits are thrilling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4375F-A572-074F-9E86-C77D41A35310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[Mt Constance]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You are embarking on great adventures you will never forget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I wish you great joy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Climb safely, please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And I look forward to climbing with many of you this year and in years to come.    </a:t>
            </a:r>
            <a:r>
              <a:rPr lang="en-US" dirty="0" smtClean="0"/>
              <a:t>  </a:t>
            </a:r>
            <a:r>
              <a:rPr lang="en-US" dirty="0"/>
              <a:t>###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2687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47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F3926-B6C8-C04C-B693-68441922EC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C5D158-434D-874D-BBA6-948684A5F64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43AA82-122C-EB4D-8196-2EACF4C4AD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xArSDMsiQI?t=85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feature=player_detailpage&amp;v=y6gz6WaO1_0%20-%20t=12" TargetMode="External"/><Relationship Id="rId4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.png"/><Relationship Id="rId5" Type="http://schemas.openxmlformats.org/officeDocument/2006/relationships/hyperlink" Target="http://www.polleverywhere.com/app" TargetMode="External"/><Relationship Id="rId6" Type="http://schemas.openxmlformats.org/officeDocument/2006/relationships/hyperlink" Target="http://www.polleverywhere.com/app/help" TargetMode="External"/><Relationship Id="rId7" Type="http://schemas.openxmlformats.org/officeDocument/2006/relationships/hyperlink" Target="https://www.polleverywhere.com/free_text_polls/z1CNv0X77nFCrx5?preview=true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65"/>
                    </a14:imgEffect>
                    <a14:imgEffect>
                      <a14:saturation sat="12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6754" y="4291767"/>
            <a:ext cx="4936509" cy="1143000"/>
          </a:xfrm>
          <a:effectLst/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effectLst/>
              </a:rPr>
              <a:t>Climb the mountains and </a:t>
            </a:r>
            <a:br>
              <a:rPr lang="en-US" sz="3200" dirty="0" smtClean="0">
                <a:solidFill>
                  <a:srgbClr val="FF0000"/>
                </a:solidFill>
                <a:effectLst/>
              </a:rPr>
            </a:br>
            <a:r>
              <a:rPr lang="en-US" sz="3200" dirty="0" smtClean="0">
                <a:solidFill>
                  <a:srgbClr val="FF0000"/>
                </a:solidFill>
                <a:effectLst/>
              </a:rPr>
              <a:t>get their good tidings.</a:t>
            </a:r>
            <a:br>
              <a:rPr lang="en-US" sz="3200" dirty="0" smtClean="0">
                <a:solidFill>
                  <a:srgbClr val="FF0000"/>
                </a:solidFill>
                <a:effectLst/>
              </a:rPr>
            </a:br>
            <a:r>
              <a:rPr lang="en-US" sz="3200" dirty="0" smtClean="0">
                <a:solidFill>
                  <a:srgbClr val="FF0000"/>
                </a:solidFill>
                <a:effectLst/>
              </a:rPr>
              <a:t>-John Muir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2477" y="1051500"/>
            <a:ext cx="708315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Basic Lecture #</a:t>
            </a:r>
            <a:r>
              <a:rPr lang="en-US" sz="3200" b="1" dirty="0" smtClean="0"/>
              <a:t>5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580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6020" y="2686050"/>
            <a:ext cx="3636085" cy="12584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Know your Equipment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176020" y="4164552"/>
            <a:ext cx="7098405" cy="124353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r>
              <a:rPr lang="en-US" sz="2400" i="1" dirty="0" smtClean="0"/>
              <a:t>What terrain is the crampon designed for?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425" y="1099743"/>
            <a:ext cx="3810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3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6020" y="2686050"/>
            <a:ext cx="3636085" cy="12584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Know your Equipment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176020" y="4164552"/>
            <a:ext cx="7098405" cy="124353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r>
              <a:rPr lang="en-US" sz="2400" i="1" dirty="0" smtClean="0"/>
              <a:t>What terrain is the crampon designed for?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1667" y="973666"/>
            <a:ext cx="4252758" cy="2862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dirty="0" smtClean="0"/>
              <a:t>There is no steadfast rule.</a:t>
            </a:r>
          </a:p>
          <a:p>
            <a:endParaRPr lang="en-US" sz="2400" dirty="0"/>
          </a:p>
          <a:p>
            <a:r>
              <a:rPr lang="en-US" sz="2400" i="1" dirty="0" smtClean="0"/>
              <a:t>Make the decision based on individual skill, experience, and assessment of conditions.</a:t>
            </a:r>
            <a:endParaRPr lang="en-US" sz="2400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5817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5258" y="1706981"/>
            <a:ext cx="7073846" cy="24233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Terrain Considerations &amp; Hazards</a:t>
            </a:r>
            <a:endParaRPr lang="en-US" dirty="0">
              <a:effectLst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022438" y="4723927"/>
            <a:ext cx="5970494" cy="113923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Reading the alpine landscape.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102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333" y="275167"/>
            <a:ext cx="757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 group, on the handout provided </a:t>
            </a:r>
            <a:r>
              <a:rPr lang="en-US" i="1" dirty="0" smtClean="0">
                <a:solidFill>
                  <a:srgbClr val="FF0000"/>
                </a:solidFill>
              </a:rPr>
              <a:t>label the alpine terrain features.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 descr="Alpine terrain features (1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608" b="9106"/>
          <a:stretch/>
        </p:blipFill>
        <p:spPr>
          <a:xfrm>
            <a:off x="86839" y="803311"/>
            <a:ext cx="5044339" cy="6054689"/>
          </a:xfrm>
          <a:prstGeom prst="rect">
            <a:avLst/>
          </a:prstGeom>
        </p:spPr>
      </p:pic>
      <p:pic>
        <p:nvPicPr>
          <p:cNvPr id="7" name="Picture 6" descr="Alpine terrain features (2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r="29258" b="7997"/>
          <a:stretch/>
        </p:blipFill>
        <p:spPr>
          <a:xfrm>
            <a:off x="5055193" y="803311"/>
            <a:ext cx="3906342" cy="60546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85786" y="882809"/>
            <a:ext cx="2578786" cy="5847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  <a:r>
              <a:rPr lang="en-US" sz="3200" b="1" dirty="0" smtClean="0">
                <a:solidFill>
                  <a:schemeClr val="tx1"/>
                </a:solidFill>
              </a:rPr>
              <a:t> minutes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0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pine terrain features (2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" r="10925" b="8178"/>
          <a:stretch/>
        </p:blipFill>
        <p:spPr>
          <a:xfrm>
            <a:off x="4225290" y="634999"/>
            <a:ext cx="4918710" cy="6223001"/>
          </a:xfrm>
          <a:prstGeom prst="rect">
            <a:avLst/>
          </a:prstGeom>
        </p:spPr>
      </p:pic>
      <p:pic>
        <p:nvPicPr>
          <p:cNvPr id="6" name="Picture 5" descr="Alpine terrain features 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b="9259"/>
          <a:stretch/>
        </p:blipFill>
        <p:spPr>
          <a:xfrm>
            <a:off x="-148166" y="635000"/>
            <a:ext cx="4373456" cy="622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9250" y="179917"/>
            <a:ext cx="434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Alpine Terrain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4470" y="627741"/>
            <a:ext cx="888349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effectLst/>
              </a:rPr>
              <a:t>What do you know?</a:t>
            </a:r>
            <a:endParaRPr lang="en-US" sz="4000" dirty="0">
              <a:effectLst/>
            </a:endParaRPr>
          </a:p>
        </p:txBody>
      </p:sp>
      <p:pic>
        <p:nvPicPr>
          <p:cNvPr id="6" name="Content Placeholder 5" descr="Screen Shot 2015-05-13 at 4.13.42 PM.pn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692" r="-48692"/>
          <a:stretch>
            <a:fillRect/>
          </a:stretch>
        </p:blipFill>
        <p:spPr>
          <a:xfrm>
            <a:off x="700097" y="1770741"/>
            <a:ext cx="7911069" cy="4294972"/>
          </a:xfrm>
        </p:spPr>
      </p:pic>
    </p:spTree>
    <p:extLst>
      <p:ext uri="{BB962C8B-B14F-4D97-AF65-F5344CB8AC3E}">
        <p14:creationId xmlns:p14="http://schemas.microsoft.com/office/powerpoint/2010/main" val="193371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343" y="2737387"/>
            <a:ext cx="6997589" cy="2188070"/>
          </a:xfrm>
        </p:spPr>
        <p:txBody>
          <a:bodyPr/>
          <a:lstStyle/>
          <a:p>
            <a:pPr marL="182880" indent="0" algn="r">
              <a:buNone/>
            </a:pPr>
            <a:r>
              <a:rPr lang="en-US" sz="4800" dirty="0">
                <a:effectLst/>
              </a:rPr>
              <a:t>Terrain Considerations &amp; Hazards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250" y="4925457"/>
            <a:ext cx="6881681" cy="111762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As a group, </a:t>
            </a:r>
            <a:r>
              <a:rPr lang="en-US" i="1" dirty="0" smtClean="0">
                <a:solidFill>
                  <a:srgbClr val="FF0000"/>
                </a:solidFill>
              </a:rPr>
              <a:t>list the hazards </a:t>
            </a:r>
            <a:r>
              <a:rPr lang="en-US" dirty="0" smtClean="0"/>
              <a:t>that may give you </a:t>
            </a:r>
            <a:r>
              <a:rPr lang="en-US" i="1" dirty="0" smtClean="0"/>
              <a:t>g</a:t>
            </a:r>
            <a:r>
              <a:rPr lang="en-US" dirty="0" smtClean="0"/>
              <a:t>rief while travelling in the snowy mountains?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5786" y="410341"/>
            <a:ext cx="2578786" cy="5847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  <a:r>
              <a:rPr lang="en-US" sz="3200" b="1" dirty="0" smtClean="0">
                <a:solidFill>
                  <a:schemeClr val="tx1"/>
                </a:solidFill>
              </a:rPr>
              <a:t> minutes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9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1333500"/>
            <a:ext cx="4263514" cy="2134794"/>
          </a:xfrm>
        </p:spPr>
        <p:txBody>
          <a:bodyPr/>
          <a:lstStyle/>
          <a:p>
            <a:pPr marL="182880" indent="0" algn="r">
              <a:buNone/>
            </a:pPr>
            <a:r>
              <a:rPr lang="en-US" sz="4400" dirty="0"/>
              <a:t>Terrain Considerations &amp; Hazards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857750" y="731520"/>
            <a:ext cx="3752850" cy="489473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Cornices</a:t>
            </a:r>
          </a:p>
          <a:p>
            <a:r>
              <a:rPr lang="en-US" sz="3200" dirty="0" smtClean="0"/>
              <a:t>Slushy slopes</a:t>
            </a:r>
          </a:p>
          <a:p>
            <a:r>
              <a:rPr lang="en-US" sz="3200" dirty="0" smtClean="0"/>
              <a:t>Moats</a:t>
            </a:r>
          </a:p>
          <a:p>
            <a:r>
              <a:rPr lang="en-US" sz="3200" dirty="0" smtClean="0"/>
              <a:t>Bergschrunds</a:t>
            </a:r>
          </a:p>
          <a:p>
            <a:r>
              <a:rPr lang="en-US" sz="3200" dirty="0" err="1" smtClean="0"/>
              <a:t>Rockfall</a:t>
            </a:r>
            <a:r>
              <a:rPr lang="en-US" sz="3200" dirty="0" smtClean="0"/>
              <a:t> &amp; icefall</a:t>
            </a:r>
          </a:p>
          <a:p>
            <a:r>
              <a:rPr lang="en-US" sz="3200" dirty="0" smtClean="0"/>
              <a:t>Crevasses</a:t>
            </a:r>
          </a:p>
          <a:p>
            <a:r>
              <a:rPr lang="en-US" sz="3200" dirty="0"/>
              <a:t>Avalanches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17" y="3497802"/>
            <a:ext cx="3776508" cy="2139518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What’s </a:t>
            </a:r>
            <a:r>
              <a:rPr lang="en-US" sz="2000" dirty="0"/>
              <a:t>going to give you grief?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7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MG_2903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r="660"/>
          <a:stretch>
            <a:fillRect/>
          </a:stretch>
        </p:blipFill>
        <p:spPr>
          <a:xfrm>
            <a:off x="4107222" y="863184"/>
            <a:ext cx="4850866" cy="3687316"/>
          </a:xfrm>
          <a:prstGeom prst="roundRect">
            <a:avLst>
              <a:gd name="adj" fmla="val 0"/>
            </a:avLst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27268" y="1441683"/>
            <a:ext cx="3694114" cy="267740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Going up is easy, it’s coming down that is hard!</a:t>
            </a:r>
          </a:p>
          <a:p>
            <a:endParaRPr lang="en-US" sz="32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7268" y="4919832"/>
            <a:ext cx="6383538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Steep Snow Travel</a:t>
            </a:r>
            <a:endParaRPr lang="en-US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3389" y="4653477"/>
            <a:ext cx="353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Mt. Shasta (West Face)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1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1913639_198675930889_7902794_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5" b="19275"/>
          <a:stretch>
            <a:fillRect/>
          </a:stretch>
        </p:blipFill>
        <p:spPr>
          <a:xfrm>
            <a:off x="471168" y="2407383"/>
            <a:ext cx="4173856" cy="3599981"/>
          </a:xfrm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818013" y="2285608"/>
            <a:ext cx="4325987" cy="3133907"/>
          </a:xfrm>
        </p:spPr>
        <p:txBody>
          <a:bodyPr>
            <a:noAutofit/>
          </a:bodyPr>
          <a:lstStyle/>
          <a:p>
            <a:r>
              <a:rPr lang="en-US" sz="2800" dirty="0" smtClean="0"/>
              <a:t>Individual or Team?</a:t>
            </a:r>
          </a:p>
          <a:p>
            <a:endParaRPr lang="en-US" sz="2800" dirty="0" smtClean="0"/>
          </a:p>
          <a:p>
            <a:r>
              <a:rPr lang="en-US" sz="2800" dirty="0" smtClean="0"/>
              <a:t>Plunge Stepping</a:t>
            </a:r>
          </a:p>
          <a:p>
            <a:endParaRPr lang="en-US" sz="2800" dirty="0" smtClean="0"/>
          </a:p>
          <a:p>
            <a:r>
              <a:rPr lang="en-US" sz="2800" dirty="0" smtClean="0"/>
              <a:t>Glissading</a:t>
            </a:r>
          </a:p>
          <a:p>
            <a:endParaRPr lang="en-US" sz="2800" dirty="0" smtClean="0"/>
          </a:p>
          <a:p>
            <a:r>
              <a:rPr lang="en-US" sz="2800" dirty="0" smtClean="0"/>
              <a:t>Belayed down-climbing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8417" y="827532"/>
            <a:ext cx="765321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Options for descending</a:t>
            </a:r>
            <a:endParaRPr lang="en-US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6364" y="6007364"/>
            <a:ext cx="127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Chair Peak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5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6215" y="562187"/>
            <a:ext cx="3636085" cy="125849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Basic Lecture #5</a:t>
            </a:r>
            <a:br>
              <a:rPr lang="en-US" sz="3200" dirty="0" smtClean="0"/>
            </a:br>
            <a:r>
              <a:rPr lang="en-US" sz="3200" dirty="0" smtClean="0"/>
              <a:t>May 11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2016</a:t>
            </a:r>
            <a:endParaRPr lang="en-US" sz="3200" dirty="0"/>
          </a:p>
        </p:txBody>
      </p:sp>
      <p:pic>
        <p:nvPicPr>
          <p:cNvPr id="8" name="Content Placeholder 7" descr="STH7174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19226"/>
          <a:stretch>
            <a:fillRect/>
          </a:stretch>
        </p:blipFill>
        <p:spPr>
          <a:xfrm>
            <a:off x="4897564" y="562187"/>
            <a:ext cx="4017085" cy="511048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94492" y="2028076"/>
            <a:ext cx="4507645" cy="43565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u="sng" dirty="0" smtClean="0"/>
              <a:t>Agenda:</a:t>
            </a:r>
          </a:p>
          <a:p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r>
              <a:rPr lang="en-US" sz="1800" b="1" dirty="0" smtClean="0"/>
              <a:t>Glacier Travel – </a:t>
            </a:r>
            <a:r>
              <a:rPr lang="en-US" sz="1800" b="1" i="1" dirty="0" err="1" smtClean="0"/>
              <a:t>Matty</a:t>
            </a:r>
            <a:r>
              <a:rPr lang="en-US" sz="1800" b="1" i="1" dirty="0" smtClean="0"/>
              <a:t> P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(45 min)</a:t>
            </a:r>
          </a:p>
          <a:p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r>
              <a:rPr lang="en-US" sz="1800" b="1" dirty="0" smtClean="0"/>
              <a:t>Intermission </a:t>
            </a:r>
            <a:r>
              <a:rPr lang="en-US" sz="1800" b="1" dirty="0" smtClean="0">
                <a:solidFill>
                  <a:srgbClr val="FF0000"/>
                </a:solidFill>
              </a:rPr>
              <a:t>(10 min)</a:t>
            </a:r>
          </a:p>
          <a:p>
            <a:pPr marL="285750" indent="-285750">
              <a:buFont typeface="Arial"/>
              <a:buChar char="•"/>
            </a:pPr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r>
              <a:rPr lang="en-US" sz="1800" b="1" dirty="0" smtClean="0"/>
              <a:t>Announcements</a:t>
            </a:r>
          </a:p>
          <a:p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r>
              <a:rPr lang="en-US" sz="1800" b="1" dirty="0" smtClean="0"/>
              <a:t>The Climbing Party – </a:t>
            </a:r>
            <a:r>
              <a:rPr lang="en-US" sz="1800" b="1" i="1" dirty="0" err="1" smtClean="0"/>
              <a:t>Cebe</a:t>
            </a:r>
            <a:r>
              <a:rPr lang="en-US" sz="1800" b="1" dirty="0" smtClean="0"/>
              <a:t> </a:t>
            </a:r>
            <a:r>
              <a:rPr lang="en-US" sz="1800" b="1" i="1" dirty="0" smtClean="0"/>
              <a:t>W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(45 min)</a:t>
            </a:r>
          </a:p>
          <a:p>
            <a:pPr marL="285750" indent="-285750">
              <a:buFont typeface="Arial"/>
              <a:buChar char="•"/>
            </a:pPr>
            <a:endParaRPr lang="en-US" sz="1800" b="1" dirty="0"/>
          </a:p>
          <a:p>
            <a:pPr marL="285750" indent="-285750">
              <a:buFont typeface="Arial"/>
              <a:buChar char="•"/>
            </a:pPr>
            <a:r>
              <a:rPr lang="en-US" sz="1800" b="1" dirty="0"/>
              <a:t>Announcements</a:t>
            </a:r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52583" y="5894918"/>
            <a:ext cx="2688166" cy="37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Silver Star Glacier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4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03" y="5236710"/>
            <a:ext cx="8235057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sz="4000" dirty="0" smtClean="0">
                <a:effectLst/>
              </a:rPr>
              <a:t>Descending Steep Snow as a Team</a:t>
            </a:r>
            <a:endParaRPr lang="en-US" sz="4000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3" y="1213864"/>
            <a:ext cx="3989833" cy="2992375"/>
          </a:xfrm>
        </p:spPr>
      </p:pic>
      <p:sp>
        <p:nvSpPr>
          <p:cNvPr id="4" name="Text Placeholder 3"/>
          <p:cNvSpPr>
            <a:spLocks noGrp="1"/>
          </p:cNvSpPr>
          <p:nvPr>
            <p:ph sz="quarter" idx="14"/>
          </p:nvPr>
        </p:nvSpPr>
        <p:spPr>
          <a:xfrm>
            <a:off x="4804833" y="1213864"/>
            <a:ext cx="3735917" cy="2992376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sz="2000" i="1" dirty="0"/>
          </a:p>
          <a:p>
            <a:r>
              <a:rPr lang="en-US" sz="2000" i="1" dirty="0" smtClean="0"/>
              <a:t>Crampons?</a:t>
            </a:r>
          </a:p>
          <a:p>
            <a:pPr marL="45720" indent="0">
              <a:buNone/>
            </a:pPr>
            <a:endParaRPr lang="en-US" sz="2000" i="1" dirty="0" smtClean="0"/>
          </a:p>
          <a:p>
            <a:r>
              <a:rPr lang="en-US" sz="2000" i="1" dirty="0"/>
              <a:t>M</a:t>
            </a:r>
            <a:r>
              <a:rPr lang="en-US" sz="2000" i="1" dirty="0" smtClean="0"/>
              <a:t>ost experienced in back</a:t>
            </a:r>
          </a:p>
          <a:p>
            <a:pPr marL="45720" indent="0">
              <a:buNone/>
            </a:pPr>
            <a:endParaRPr lang="en-US" sz="2000" i="1" dirty="0" smtClean="0"/>
          </a:p>
          <a:p>
            <a:r>
              <a:rPr lang="en-US" sz="2000" i="1" dirty="0" smtClean="0"/>
              <a:t>Communication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9686" y="4372168"/>
            <a:ext cx="352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Lane Peak</a:t>
            </a:r>
          </a:p>
        </p:txBody>
      </p:sp>
    </p:spTree>
    <p:extLst>
      <p:ext uri="{BB962C8B-B14F-4D97-AF65-F5344CB8AC3E}">
        <p14:creationId xmlns:p14="http://schemas.microsoft.com/office/powerpoint/2010/main" val="203142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9372" y="5028335"/>
            <a:ext cx="6512511" cy="14698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l">
              <a:buNone/>
            </a:pPr>
            <a:r>
              <a:rPr lang="en-US" sz="2000" dirty="0" smtClean="0">
                <a:effectLst/>
              </a:rPr>
              <a:t>The magic of watching a sunrise from high on a mountain above a sea of clouds remains with a climber long after memories of the trip’s exertion have faded.</a:t>
            </a:r>
            <a:endParaRPr lang="en-US" sz="2000" dirty="0">
              <a:effectLst/>
            </a:endParaRPr>
          </a:p>
        </p:txBody>
      </p:sp>
      <p:pic>
        <p:nvPicPr>
          <p:cNvPr id="7" name="Content Placeholder 6" descr="STH70916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b="13806"/>
          <a:stretch>
            <a:fillRect/>
          </a:stretch>
        </p:blipFill>
        <p:spPr>
          <a:xfrm>
            <a:off x="1142999" y="444500"/>
            <a:ext cx="6929521" cy="3761740"/>
          </a:xfrm>
        </p:spPr>
      </p:pic>
      <p:sp>
        <p:nvSpPr>
          <p:cNvPr id="8" name="TextBox 7"/>
          <p:cNvSpPr txBox="1"/>
          <p:nvPr/>
        </p:nvSpPr>
        <p:spPr>
          <a:xfrm>
            <a:off x="3788833" y="4360333"/>
            <a:ext cx="288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Mt. 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4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362" y="-276582"/>
            <a:ext cx="5966666" cy="19501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Fundamentals of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Glacier Travel</a:t>
            </a:r>
            <a:endParaRPr lang="en-US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2604" y="1905000"/>
            <a:ext cx="5970494" cy="5291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/>
              <a:t>Rope Teams, Avoiding Crevasses, Crevasse Rescue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499" y="5725584"/>
            <a:ext cx="322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Mt. 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7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34583" y="1442398"/>
            <a:ext cx="6868584" cy="242334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effectLst/>
              </a:rPr>
              <a:t>Roped Steep Snow &amp;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Glacier Techniques</a:t>
            </a:r>
            <a:endParaRPr lang="en-US" dirty="0">
              <a:effectLst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029367" y="4466167"/>
            <a:ext cx="5970494" cy="13652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endParaRPr lang="en-US" u="sng" dirty="0" smtClean="0"/>
          </a:p>
          <a:p>
            <a:pPr algn="l"/>
            <a:r>
              <a:rPr lang="en-US" u="sng" dirty="0" smtClean="0"/>
              <a:t>Question: </a:t>
            </a:r>
          </a:p>
          <a:p>
            <a:pPr algn="l"/>
            <a:r>
              <a:rPr lang="en-US" i="1" dirty="0" smtClean="0">
                <a:solidFill>
                  <a:srgbClr val="FF0000"/>
                </a:solidFill>
              </a:rPr>
              <a:t>When does the climbing party “rope up?”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5786" y="310991"/>
            <a:ext cx="2578786" cy="5847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  <a:r>
              <a:rPr lang="en-US" sz="3200" b="1" dirty="0" smtClean="0">
                <a:solidFill>
                  <a:schemeClr val="tx1"/>
                </a:solidFill>
              </a:rPr>
              <a:t> minute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9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nding the bend on Unico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1720" y="388739"/>
            <a:ext cx="8319501" cy="202144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endParaRPr lang="en-US" u="sng" dirty="0"/>
          </a:p>
          <a:p>
            <a:pPr algn="l"/>
            <a:r>
              <a:rPr lang="en-US" sz="5100" u="sng" dirty="0" smtClean="0"/>
              <a:t>Answer:</a:t>
            </a:r>
          </a:p>
          <a:p>
            <a:pPr algn="l"/>
            <a:endParaRPr lang="en-US" sz="5100" u="sng" dirty="0" smtClean="0"/>
          </a:p>
          <a:p>
            <a:pPr algn="l"/>
            <a:r>
              <a:rPr lang="en-US" sz="5100" dirty="0" smtClean="0"/>
              <a:t>On glaciers</a:t>
            </a:r>
            <a:r>
              <a:rPr lang="en-US" sz="5100" dirty="0"/>
              <a:t>, the party always ropes up for protection from hidden </a:t>
            </a:r>
            <a:r>
              <a:rPr lang="en-US" sz="5100" dirty="0" smtClean="0"/>
              <a:t>crevasses.</a:t>
            </a:r>
          </a:p>
          <a:p>
            <a:pPr algn="l"/>
            <a:endParaRPr lang="en-US" sz="5100" dirty="0" smtClean="0"/>
          </a:p>
          <a:p>
            <a:pPr algn="l"/>
            <a:r>
              <a:rPr lang="en-US" sz="5100" dirty="0" smtClean="0"/>
              <a:t>On </a:t>
            </a:r>
            <a:r>
              <a:rPr lang="en-US" sz="5100" dirty="0"/>
              <a:t>steep snow, climbers have to weigh several </a:t>
            </a:r>
            <a:r>
              <a:rPr lang="en-US" sz="5100" dirty="0" smtClean="0"/>
              <a:t>options</a:t>
            </a:r>
            <a:r>
              <a:rPr lang="en-US" sz="5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81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48" y="1682112"/>
            <a:ext cx="3512303" cy="3821450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Glacier climbs:</a:t>
            </a:r>
            <a:br>
              <a:rPr lang="en-US" dirty="0" smtClean="0">
                <a:hlinkClick r:id="rId3"/>
              </a:rPr>
            </a:br>
            <a:r>
              <a:rPr lang="en-US" i="1" dirty="0" smtClean="0">
                <a:solidFill>
                  <a:schemeClr val="tx1"/>
                </a:solidFill>
                <a:hlinkClick r:id="rId3"/>
              </a:rPr>
              <a:t>really fun</a:t>
            </a:r>
            <a:r>
              <a:rPr lang="en-US" dirty="0" smtClean="0">
                <a:hlinkClick r:id="rId3"/>
              </a:rPr>
              <a:t>, until this happens. </a:t>
            </a:r>
            <a:endParaRPr lang="en-US" dirty="0"/>
          </a:p>
        </p:txBody>
      </p:sp>
      <p:pic>
        <p:nvPicPr>
          <p:cNvPr id="4" name="Content Placeholder 3" descr="Screen Shot 2016-05-11 at 11.11.30 AM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r="1811"/>
          <a:stretch/>
        </p:blipFill>
        <p:spPr>
          <a:xfrm>
            <a:off x="4393238" y="926193"/>
            <a:ext cx="3945252" cy="5035046"/>
          </a:xfrm>
        </p:spPr>
      </p:pic>
    </p:spTree>
    <p:extLst>
      <p:ext uri="{BB962C8B-B14F-4D97-AF65-F5344CB8AC3E}">
        <p14:creationId xmlns:p14="http://schemas.microsoft.com/office/powerpoint/2010/main" val="341132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349" y="5577497"/>
            <a:ext cx="6512511" cy="1143000"/>
          </a:xfrm>
        </p:spPr>
        <p:txBody>
          <a:bodyPr/>
          <a:lstStyle/>
          <a:p>
            <a:r>
              <a:rPr lang="en-US" dirty="0" smtClean="0"/>
              <a:t>Rope Management</a:t>
            </a:r>
            <a:endParaRPr lang="en-US" dirty="0"/>
          </a:p>
        </p:txBody>
      </p:sp>
      <p:pic>
        <p:nvPicPr>
          <p:cNvPr id="4" name="Content Placeholder 3" descr="DSC_0462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 b="9118"/>
          <a:stretch>
            <a:fillRect/>
          </a:stretch>
        </p:blipFill>
        <p:spPr>
          <a:xfrm>
            <a:off x="355159" y="408950"/>
            <a:ext cx="8437718" cy="4667161"/>
          </a:xfrm>
        </p:spPr>
      </p:pic>
      <p:sp>
        <p:nvSpPr>
          <p:cNvPr id="5" name="TextBox 4"/>
          <p:cNvSpPr txBox="1"/>
          <p:nvPr/>
        </p:nvSpPr>
        <p:spPr>
          <a:xfrm>
            <a:off x="538120" y="5273315"/>
            <a:ext cx="174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Snowfield Peak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4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Rope Teams</a:t>
            </a:r>
            <a:endParaRPr lang="en-US" dirty="0"/>
          </a:p>
        </p:txBody>
      </p:sp>
      <p:pic>
        <p:nvPicPr>
          <p:cNvPr id="8" name="Content Placeholder 7" descr="STH7117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19226"/>
          <a:stretch>
            <a:fillRect/>
          </a:stretch>
        </p:blipFill>
        <p:spPr>
          <a:xfrm>
            <a:off x="4254501" y="636270"/>
            <a:ext cx="4356100" cy="530781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charset="2"/>
              <a:buChar char="²"/>
            </a:pPr>
            <a:endParaRPr lang="en-US" dirty="0" smtClean="0"/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/>
              <a:t>Four-person team</a:t>
            </a:r>
          </a:p>
          <a:p>
            <a:pPr marL="285750" indent="-285750">
              <a:buFont typeface="Wingdings" charset="2"/>
              <a:buChar char="²"/>
            </a:pPr>
            <a:endParaRPr lang="en-US" sz="1800" dirty="0" smtClean="0"/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/>
              <a:t>Three-person team</a:t>
            </a:r>
          </a:p>
          <a:p>
            <a:pPr marL="285750" indent="-285750">
              <a:buFont typeface="Wingdings" charset="2"/>
              <a:buChar char="²"/>
            </a:pPr>
            <a:endParaRPr lang="en-US" sz="1800" dirty="0" smtClean="0"/>
          </a:p>
          <a:p>
            <a:pPr marL="285750" indent="-285750">
              <a:buFont typeface="Wingdings" charset="2"/>
              <a:buChar char="²"/>
            </a:pPr>
            <a:r>
              <a:rPr lang="en-US" sz="1800" dirty="0" smtClean="0"/>
              <a:t>Two-person team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6043083"/>
            <a:ext cx="302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Quien</a:t>
            </a:r>
            <a:r>
              <a:rPr lang="en-US" dirty="0" smtClean="0"/>
              <a:t> </a:t>
            </a:r>
            <a:r>
              <a:rPr lang="en-US" dirty="0" err="1" smtClean="0"/>
              <a:t>Sabe</a:t>
            </a:r>
            <a:r>
              <a:rPr lang="en-US" dirty="0" smtClean="0"/>
              <a:t> Glacier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186" y="698960"/>
            <a:ext cx="3806524" cy="5650286"/>
          </a:xfrm>
        </p:spPr>
        <p:txBody>
          <a:bodyPr/>
          <a:lstStyle/>
          <a:p>
            <a:pPr algn="l"/>
            <a:r>
              <a:rPr lang="en-US" dirty="0">
                <a:effectLst/>
              </a:rPr>
              <a:t>Running belays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vs</a:t>
            </a:r>
            <a:r>
              <a:rPr lang="en-US" dirty="0">
                <a:effectLst/>
              </a:rPr>
              <a:t>.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Unanchored </a:t>
            </a:r>
            <a:r>
              <a:rPr lang="en-US" dirty="0">
                <a:effectLst/>
              </a:rPr>
              <a:t>travel</a:t>
            </a:r>
          </a:p>
        </p:txBody>
      </p:sp>
      <p:pic>
        <p:nvPicPr>
          <p:cNvPr id="5" name="Content Placeholder 4" descr="981_286_418-running-belays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42557"/>
          <a:stretch/>
        </p:blipFill>
        <p:spPr>
          <a:xfrm>
            <a:off x="4965804" y="476567"/>
            <a:ext cx="3695861" cy="6002920"/>
          </a:xfrm>
        </p:spPr>
      </p:pic>
    </p:spTree>
    <p:extLst>
      <p:ext uri="{BB962C8B-B14F-4D97-AF65-F5344CB8AC3E}">
        <p14:creationId xmlns:p14="http://schemas.microsoft.com/office/powerpoint/2010/main" val="202422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09107" y="2502984"/>
            <a:ext cx="7175351" cy="1793167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hort-spacing vs. </a:t>
            </a:r>
            <a:r>
              <a:rPr lang="en-US" dirty="0"/>
              <a:t>F</a:t>
            </a:r>
            <a:r>
              <a:rPr lang="en-US" dirty="0" smtClean="0"/>
              <a:t>ar-spacing?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7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159000"/>
            <a:ext cx="3636085" cy="1044710"/>
          </a:xfrm>
        </p:spPr>
        <p:txBody>
          <a:bodyPr/>
          <a:lstStyle/>
          <a:p>
            <a:pPr marL="182880" indent="0">
              <a:buNone/>
            </a:pPr>
            <a:r>
              <a:rPr lang="en-US" sz="3600" dirty="0" smtClean="0"/>
              <a:t>Steep Snow &amp; Glacier Travel</a:t>
            </a:r>
            <a:endParaRPr lang="en-US" sz="3600" dirty="0"/>
          </a:p>
        </p:txBody>
      </p:sp>
      <p:pic>
        <p:nvPicPr>
          <p:cNvPr id="5" name="Picture Placeholder 4" descr="IMG_287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 b="4303"/>
          <a:stretch>
            <a:fillRect/>
          </a:stretch>
        </p:blipFill>
        <p:spPr>
          <a:xfrm>
            <a:off x="4593515" y="795021"/>
            <a:ext cx="4017085" cy="4894730"/>
          </a:xfrm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1075765" y="3656552"/>
            <a:ext cx="3388660" cy="947198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Climbing in snow is fundamental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to mountaineering.</a:t>
            </a:r>
          </a:p>
          <a:p>
            <a:pPr algn="r"/>
            <a:r>
              <a:rPr lang="en-US" i="1" dirty="0" smtClean="0">
                <a:solidFill>
                  <a:srgbClr val="FF0000"/>
                </a:solidFill>
              </a:rPr>
              <a:t>~Freedom of the Hills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0500" y="5852583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Mt. Shasta (West Face)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9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43000" y="1155365"/>
            <a:ext cx="3346704" cy="639762"/>
          </a:xfrm>
        </p:spPr>
        <p:txBody>
          <a:bodyPr/>
          <a:lstStyle/>
          <a:p>
            <a:r>
              <a:rPr lang="en-US" dirty="0" smtClean="0"/>
              <a:t>Close-Spacing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56447" y="1795127"/>
            <a:ext cx="3346704" cy="720841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Climbers 25-30 </a:t>
            </a:r>
            <a:r>
              <a:rPr lang="en-US" dirty="0"/>
              <a:t>feet apart on a </a:t>
            </a:r>
            <a:r>
              <a:rPr lang="en-US" dirty="0" smtClean="0"/>
              <a:t>60m rope with coils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7302" y="1155365"/>
            <a:ext cx="3346704" cy="639762"/>
          </a:xfrm>
        </p:spPr>
        <p:txBody>
          <a:bodyPr/>
          <a:lstStyle/>
          <a:p>
            <a:r>
              <a:rPr lang="en-US" dirty="0" smtClean="0"/>
              <a:t>Full-Spacing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7302" y="1795126"/>
            <a:ext cx="3346704" cy="720842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limbers on 60m rope and no coils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662" y="4887054"/>
            <a:ext cx="8191559" cy="1143000"/>
          </a:xfrm>
        </p:spPr>
        <p:txBody>
          <a:bodyPr/>
          <a:lstStyle/>
          <a:p>
            <a:r>
              <a:rPr lang="en-US" dirty="0" smtClean="0"/>
              <a:t>What are the possible benefits of each technique?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75317" y="426882"/>
            <a:ext cx="2139416" cy="5847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 minutes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743151"/>
            <a:ext cx="8890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7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Close-Spacing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6444" y="1400326"/>
            <a:ext cx="3816707" cy="481263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1. Improved vocal communication in poor weather </a:t>
            </a: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2. Efficiency of movement when the route meanders or </a:t>
            </a:r>
            <a:r>
              <a:rPr lang="en-US" dirty="0" err="1" smtClean="0"/>
              <a:t>zig-zags</a:t>
            </a: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3. Easier to </a:t>
            </a:r>
            <a:r>
              <a:rPr lang="en-US" dirty="0" smtClean="0"/>
              <a:t>avoid </a:t>
            </a:r>
            <a:r>
              <a:rPr lang="en-US" dirty="0"/>
              <a:t>rope slack or tugging on slower </a:t>
            </a:r>
            <a:r>
              <a:rPr lang="en-US" dirty="0" smtClean="0"/>
              <a:t>climbers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4. Preserves extra rope for crevasse </a:t>
            </a:r>
            <a:r>
              <a:rPr lang="en-US" dirty="0" smtClean="0"/>
              <a:t>rescue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 smtClean="0"/>
              <a:t>5</a:t>
            </a:r>
            <a:r>
              <a:rPr lang="en-US" dirty="0"/>
              <a:t>. Easier to travel across non-snow sections of a route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Full-Spacing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4" y="1399031"/>
            <a:ext cx="3775349" cy="4813930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dirty="0"/>
              <a:t>. Better for navigating around really large (long) </a:t>
            </a:r>
            <a:r>
              <a:rPr lang="en-US" dirty="0" smtClean="0"/>
              <a:t>crevasses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. Better for setting-up belays on steeper </a:t>
            </a:r>
            <a:r>
              <a:rPr lang="en-US" dirty="0" smtClean="0"/>
              <a:t>routes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3. Fewer wands needed to mark the route in poor </a:t>
            </a:r>
            <a:r>
              <a:rPr lang="en-US" dirty="0" smtClean="0"/>
              <a:t>weather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4. Perhaps a bit more advance notice (time) to stop a </a:t>
            </a:r>
            <a:r>
              <a:rPr lang="en-US" dirty="0" smtClean="0"/>
              <a:t>fall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5. Softer falls (less impact on pro) over longer sections of rope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17581" y="2274146"/>
            <a:ext cx="7175351" cy="1793167"/>
          </a:xfrm>
        </p:spPr>
        <p:txBody>
          <a:bodyPr/>
          <a:lstStyle/>
          <a:p>
            <a:r>
              <a:rPr lang="en-US" dirty="0" smtClean="0"/>
              <a:t>What about adding knots in the rope?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040353"/>
            <a:ext cx="7871053" cy="1143000"/>
          </a:xfrm>
        </p:spPr>
        <p:txBody>
          <a:bodyPr/>
          <a:lstStyle/>
          <a:p>
            <a:r>
              <a:rPr lang="en-US" dirty="0" smtClean="0"/>
              <a:t>2-person team</a:t>
            </a:r>
            <a:endParaRPr lang="en-US" dirty="0"/>
          </a:p>
        </p:txBody>
      </p:sp>
      <p:pic>
        <p:nvPicPr>
          <p:cNvPr id="6" name="Content Placeholder 5" descr="alpi-approche-glaciaireV2_13.pn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5165"/>
          <a:stretch>
            <a:fillRect/>
          </a:stretch>
        </p:blipFill>
        <p:spPr>
          <a:xfrm>
            <a:off x="1371815" y="399705"/>
            <a:ext cx="6400800" cy="3474720"/>
          </a:xfrm>
        </p:spPr>
      </p:pic>
      <p:pic>
        <p:nvPicPr>
          <p:cNvPr id="9" name="Picture 8" descr="Screen Shot 2016-05-11 at 12.19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990968"/>
            <a:ext cx="8191500" cy="1485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Screen Shot 2016-05-11 at 2.59.1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r="-2"/>
          <a:stretch/>
        </p:blipFill>
        <p:spPr>
          <a:xfrm>
            <a:off x="469900" y="5036107"/>
            <a:ext cx="1479334" cy="5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6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2999" y="5419919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Avoiding Crevasses</a:t>
            </a:r>
            <a:endParaRPr lang="en-US" dirty="0">
              <a:effectLst/>
            </a:endParaRPr>
          </a:p>
        </p:txBody>
      </p:sp>
      <p:pic>
        <p:nvPicPr>
          <p:cNvPr id="7" name="Content Placeholder 6" descr="009_9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r="4647" b="8833"/>
          <a:stretch/>
        </p:blipFill>
        <p:spPr>
          <a:xfrm>
            <a:off x="1142999" y="731520"/>
            <a:ext cx="6942668" cy="3952580"/>
          </a:xfrm>
        </p:spPr>
      </p:pic>
      <p:sp>
        <p:nvSpPr>
          <p:cNvPr id="8" name="TextBox 7"/>
          <p:cNvSpPr txBox="1"/>
          <p:nvPr/>
        </p:nvSpPr>
        <p:spPr>
          <a:xfrm>
            <a:off x="3492501" y="4708499"/>
            <a:ext cx="284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Klawatti</a:t>
            </a:r>
            <a:r>
              <a:rPr lang="en-US" dirty="0" smtClean="0"/>
              <a:t> Glacier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5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9000" y="526328"/>
            <a:ext cx="4797017" cy="5712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Tips for Avoiding Crevasses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93515" y="1457461"/>
            <a:ext cx="4017085" cy="4690534"/>
          </a:xfrm>
          <a:ln w="12700" cmpd="sng">
            <a:solidFill>
              <a:schemeClr val="tx1"/>
            </a:solidFill>
          </a:ln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Look for sagging trenches in the snow</a:t>
            </a:r>
          </a:p>
          <a:p>
            <a:endParaRPr lang="en-US" dirty="0" smtClean="0"/>
          </a:p>
          <a:p>
            <a:r>
              <a:rPr lang="en-US" dirty="0" smtClean="0"/>
              <a:t>Be wary after a storm</a:t>
            </a:r>
          </a:p>
          <a:p>
            <a:endParaRPr lang="en-US" dirty="0" smtClean="0"/>
          </a:p>
          <a:p>
            <a:r>
              <a:rPr lang="en-US" dirty="0" smtClean="0"/>
              <a:t>Sweep your eyes from side to side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Where there is one, there are probably more!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STH709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92" y="2043778"/>
            <a:ext cx="4690533" cy="351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4499" y="6254749"/>
            <a:ext cx="230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Mt. 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9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5500" y="1218336"/>
            <a:ext cx="6548968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Crevasse Rescue Response</a:t>
            </a:r>
            <a:endParaRPr lang="en-US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9592" r="50069" b="2720"/>
          <a:stretch/>
        </p:blipFill>
        <p:spPr>
          <a:xfrm>
            <a:off x="1396998" y="2128502"/>
            <a:ext cx="4064002" cy="4049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0083" y="3859580"/>
            <a:ext cx="3566584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 smtClean="0"/>
              <a:t>Question:</a:t>
            </a:r>
          </a:p>
          <a:p>
            <a:endParaRPr lang="en-US" sz="2400" dirty="0" smtClean="0"/>
          </a:p>
          <a:p>
            <a:r>
              <a:rPr lang="en-US" sz="2400" i="1" dirty="0" smtClean="0"/>
              <a:t>What would you do if a person in your rope team fell into a crevasse?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85786" y="310991"/>
            <a:ext cx="2578786" cy="5847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</a:t>
            </a:r>
            <a:r>
              <a:rPr lang="en-US" sz="3200" b="1" dirty="0" smtClean="0">
                <a:solidFill>
                  <a:schemeClr val="tx1"/>
                </a:solidFill>
              </a:rPr>
              <a:t> minutes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3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8340" y="548216"/>
            <a:ext cx="4389243" cy="14308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Crevasse Rescue Response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74515" y="2174936"/>
            <a:ext cx="4017085" cy="4894730"/>
          </a:xfrm>
        </p:spPr>
        <p:txBody>
          <a:bodyPr/>
          <a:lstStyle/>
          <a:p>
            <a:pPr marL="502920" indent="-457200">
              <a:buFont typeface="+mj-lt"/>
              <a:buAutoNum type="arabicParenR"/>
            </a:pPr>
            <a:r>
              <a:rPr lang="en-US" dirty="0" smtClean="0"/>
              <a:t>Arrest</a:t>
            </a:r>
          </a:p>
          <a:p>
            <a:pPr marL="45720" indent="0">
              <a:buNone/>
            </a:pPr>
            <a:endParaRPr lang="en-US" dirty="0" smtClean="0"/>
          </a:p>
          <a:p>
            <a:pPr marL="502920" indent="-457200">
              <a:buFont typeface="+mj-lt"/>
              <a:buAutoNum type="arabicParenR"/>
            </a:pPr>
            <a:r>
              <a:rPr lang="en-US" dirty="0" smtClean="0"/>
              <a:t>Anchor System</a:t>
            </a:r>
          </a:p>
          <a:p>
            <a:pPr marL="502920" indent="-457200">
              <a:buFont typeface="+mj-lt"/>
              <a:buAutoNum type="arabicParenR"/>
            </a:pPr>
            <a:endParaRPr lang="en-US" dirty="0" smtClean="0"/>
          </a:p>
          <a:p>
            <a:pPr marL="502920" indent="-457200">
              <a:buFont typeface="+mj-lt"/>
              <a:buAutoNum type="arabicParenR"/>
            </a:pPr>
            <a:r>
              <a:rPr lang="en-US" dirty="0" smtClean="0"/>
              <a:t>Communicate</a:t>
            </a:r>
          </a:p>
          <a:p>
            <a:pPr marL="502920" indent="-457200">
              <a:buFont typeface="+mj-lt"/>
              <a:buAutoNum type="arabicParenR"/>
            </a:pPr>
            <a:endParaRPr lang="en-US" dirty="0" smtClean="0"/>
          </a:p>
          <a:p>
            <a:pPr marL="502920" indent="-457200">
              <a:buFont typeface="+mj-lt"/>
              <a:buAutoNum type="arabicParenR"/>
            </a:pPr>
            <a:r>
              <a:rPr lang="en-US" dirty="0" smtClean="0"/>
              <a:t>Devise a Rescue Plan</a:t>
            </a:r>
          </a:p>
          <a:p>
            <a:pPr marL="502920" indent="-457200">
              <a:buFont typeface="+mj-lt"/>
              <a:buAutoNum type="arabicParenR"/>
            </a:pPr>
            <a:endParaRPr lang="en-US" dirty="0" smtClean="0"/>
          </a:p>
          <a:p>
            <a:pPr marL="502920" indent="-457200">
              <a:buFont typeface="+mj-lt"/>
              <a:buAutoNum type="arabicParenR"/>
            </a:pPr>
            <a:r>
              <a:rPr lang="en-US" dirty="0" smtClean="0"/>
              <a:t>Carry out the Plan</a:t>
            </a:r>
          </a:p>
          <a:p>
            <a:pPr marL="502920" indent="-457200">
              <a:buFont typeface="+mj-lt"/>
              <a:buAutoNum type="arabicParenR"/>
            </a:pPr>
            <a:endParaRPr lang="en-US" dirty="0" smtClean="0"/>
          </a:p>
          <a:p>
            <a:pPr marL="502920" indent="-457200">
              <a:buFont typeface="+mj-lt"/>
              <a:buAutoNum type="arabicParenR"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TH711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2360084"/>
            <a:ext cx="4201583" cy="3585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2750" y="6074833"/>
            <a:ext cx="220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Sahale</a:t>
            </a:r>
            <a:r>
              <a:rPr lang="en-US" dirty="0" smtClean="0"/>
              <a:t> Glacier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2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42382" y="5848419"/>
            <a:ext cx="5541700" cy="39886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 smtClean="0">
                <a:hlinkClick r:id="rId3"/>
              </a:rPr>
              <a:t>The classic z-pulley</a:t>
            </a:r>
            <a:endParaRPr lang="en-US" sz="1800" dirty="0"/>
          </a:p>
        </p:txBody>
      </p:sp>
      <p:pic>
        <p:nvPicPr>
          <p:cNvPr id="12" name="Content Placeholder 11" descr="skills_crevasse01.gif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3" r="-11163"/>
          <a:stretch>
            <a:fillRect/>
          </a:stretch>
        </p:blipFill>
        <p:spPr>
          <a:xfrm>
            <a:off x="785176" y="1442337"/>
            <a:ext cx="7503471" cy="4073313"/>
          </a:xfrm>
        </p:spPr>
      </p:pic>
      <p:sp>
        <p:nvSpPr>
          <p:cNvPr id="2" name="TextBox 1"/>
          <p:cNvSpPr txBox="1"/>
          <p:nvPr/>
        </p:nvSpPr>
        <p:spPr>
          <a:xfrm>
            <a:off x="2345349" y="572096"/>
            <a:ext cx="5078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Mountaineers</a:t>
            </a:r>
            <a:r>
              <a:rPr lang="en-US" sz="2400" dirty="0"/>
              <a:t>: Crevasse Rescue</a:t>
            </a:r>
          </a:p>
        </p:txBody>
      </p:sp>
    </p:spTree>
    <p:extLst>
      <p:ext uri="{BB962C8B-B14F-4D97-AF65-F5344CB8AC3E}">
        <p14:creationId xmlns:p14="http://schemas.microsoft.com/office/powerpoint/2010/main" val="318923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3056" y="1722967"/>
            <a:ext cx="3636085" cy="3416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Climbers who seek the freedom of the glaciated peaks must master the techniques for dealing with hazards and minimize exposure.</a:t>
            </a:r>
            <a:endParaRPr lang="en-US" dirty="0"/>
          </a:p>
        </p:txBody>
      </p:sp>
      <p:pic>
        <p:nvPicPr>
          <p:cNvPr id="10" name="Content Placeholder 9" descr="STH7119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19226"/>
          <a:stretch>
            <a:fillRect/>
          </a:stretch>
        </p:blipFill>
        <p:spPr>
          <a:xfrm>
            <a:off x="4316431" y="731520"/>
            <a:ext cx="4294170" cy="5232352"/>
          </a:xfrm>
        </p:spPr>
      </p:pic>
      <p:sp>
        <p:nvSpPr>
          <p:cNvPr id="11" name="TextBox 10"/>
          <p:cNvSpPr txBox="1"/>
          <p:nvPr/>
        </p:nvSpPr>
        <p:spPr>
          <a:xfrm>
            <a:off x="5524500" y="6037249"/>
            <a:ext cx="268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Summit of </a:t>
            </a:r>
            <a:r>
              <a:rPr lang="en-US" dirty="0" err="1" smtClean="0"/>
              <a:t>Sahale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6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150" y="1282850"/>
            <a:ext cx="6512511" cy="1143000"/>
          </a:xfrm>
        </p:spPr>
        <p:txBody>
          <a:bodyPr/>
          <a:lstStyle/>
          <a:p>
            <a:r>
              <a:rPr lang="en-US" dirty="0"/>
              <a:t>As you plan for a multi-day glacier climb, what should your team </a:t>
            </a:r>
            <a:r>
              <a:rPr lang="en-US" dirty="0" smtClean="0"/>
              <a:t>consider?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9015" y="5343376"/>
            <a:ext cx="545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 a group, submit one answer to poll everywhere.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2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H73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effectLst/>
              </a:rPr>
              <a:t>Questions?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3166" y="6339417"/>
            <a:ext cx="245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Dorado Glacier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82333" y="406916"/>
            <a:ext cx="386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 You for Your Participation!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9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289" y="5123584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10 </a:t>
            </a:r>
            <a:r>
              <a:rPr lang="en-US" dirty="0" smtClean="0">
                <a:effectLst/>
              </a:rPr>
              <a:t>minute Intermission</a:t>
            </a:r>
            <a:br>
              <a:rPr lang="en-US" dirty="0" smtClean="0">
                <a:effectLst/>
              </a:rPr>
            </a:b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37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50905" y="138835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effectLst/>
              </a:rPr>
              <a:t>Crevasse Rescue Evaluation 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Information</a:t>
            </a:r>
            <a:endParaRPr lang="en-US" dirty="0">
              <a:effectLst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71500" y="1936750"/>
            <a:ext cx="8032750" cy="45402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Sign up on Mountaineers website</a:t>
            </a:r>
          </a:p>
          <a:p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will demonstrate your ability to set up and operate the 3:1 </a:t>
            </a: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   Z</a:t>
            </a:r>
            <a:r>
              <a:rPr lang="en-US" dirty="0"/>
              <a:t>-Pulley system without </a:t>
            </a:r>
            <a:r>
              <a:rPr lang="en-US" dirty="0" smtClean="0"/>
              <a:t>assistance</a:t>
            </a:r>
          </a:p>
          <a:p>
            <a:endParaRPr lang="en-US" dirty="0"/>
          </a:p>
          <a:p>
            <a:r>
              <a:rPr lang="en-US" dirty="0" smtClean="0"/>
              <a:t>Alpine climbing gear &amp; appropriate clothing necessary</a:t>
            </a:r>
          </a:p>
          <a:p>
            <a:endParaRPr lang="en-US" dirty="0"/>
          </a:p>
          <a:p>
            <a:r>
              <a:rPr lang="en-US" dirty="0"/>
              <a:t>Each student will have a turn as the lead climber (lead rescuer), the middle climber (assistant rescuer), and the </a:t>
            </a:r>
            <a:r>
              <a:rPr lang="en-US" dirty="0" smtClean="0"/>
              <a:t>subject</a:t>
            </a:r>
          </a:p>
          <a:p>
            <a:endParaRPr lang="en-US" dirty="0"/>
          </a:p>
          <a:p>
            <a:r>
              <a:rPr lang="en-US" dirty="0" smtClean="0"/>
              <a:t>Link </a:t>
            </a:r>
            <a:r>
              <a:rPr lang="en-US" dirty="0"/>
              <a:t>to Student Handout is online in event </a:t>
            </a:r>
            <a:r>
              <a:rPr lang="en-US" dirty="0" smtClean="0"/>
              <a:t>description</a:t>
            </a:r>
          </a:p>
          <a:p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3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12000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99964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5401270"/>
            <a:ext cx="6324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and Your Role In It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04800"/>
            <a:ext cx="9144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THE CLIMBING PARTY</a:t>
            </a:r>
            <a:br>
              <a:rPr lang="en-US" sz="6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587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386" name="Picture 2" descr="MJW_0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25" y="-76200"/>
            <a:ext cx="94345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4800600"/>
            <a:ext cx="6858000" cy="1569660"/>
          </a:xfrm>
          <a:prstGeom prst="rect">
            <a:avLst/>
          </a:prstGeom>
          <a:solidFill>
            <a:schemeClr val="bg1">
              <a:lumMod val="65000"/>
              <a:alpha val="71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It’s NOT all about knots </a:t>
            </a:r>
          </a:p>
          <a:p>
            <a:pPr algn="ctr"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 carabiners</a:t>
            </a:r>
          </a:p>
        </p:txBody>
      </p:sp>
    </p:spTree>
    <p:extLst>
      <p:ext uri="{BB962C8B-B14F-4D97-AF65-F5344CB8AC3E}">
        <p14:creationId xmlns:p14="http://schemas.microsoft.com/office/powerpoint/2010/main" val="25461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71906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4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MJW_02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66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3632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76200"/>
            <a:ext cx="7772400" cy="11430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The Happy Climbers (before)</a:t>
            </a:r>
          </a:p>
        </p:txBody>
      </p:sp>
    </p:spTree>
    <p:extLst>
      <p:ext uri="{BB962C8B-B14F-4D97-AF65-F5344CB8AC3E}">
        <p14:creationId xmlns:p14="http://schemas.microsoft.com/office/powerpoint/2010/main" val="76504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3632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11" y="1524000"/>
            <a:ext cx="9186903" cy="4876800"/>
          </a:xfrm>
        </p:spPr>
        <p:txBody>
          <a:bodyPr/>
          <a:lstStyle/>
          <a:p>
            <a:pPr algn="l">
              <a:lnSpc>
                <a:spcPct val="120000"/>
              </a:lnSpc>
              <a:defRPr/>
            </a:pPr>
            <a:r>
              <a:rPr lang="en-US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Clothing &amp; Equipment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• Matrix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in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your Handbook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• Trade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-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off: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	- Comfort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&amp; safety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v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weight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	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- How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do you know?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• Study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your pack after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climbs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590800" y="228600"/>
            <a:ext cx="434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to take?</a:t>
            </a:r>
          </a:p>
        </p:txBody>
      </p:sp>
    </p:spTree>
    <p:extLst>
      <p:ext uri="{BB962C8B-B14F-4D97-AF65-F5344CB8AC3E}">
        <p14:creationId xmlns:p14="http://schemas.microsoft.com/office/powerpoint/2010/main" val="405475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3632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667000" y="228600"/>
            <a:ext cx="434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take</a:t>
            </a:r>
            <a:r>
              <a:rPr lang="en-US" sz="5400" dirty="0" smtClean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766" y="1143000"/>
            <a:ext cx="7356434" cy="4052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r>
              <a:rPr lang="en-US" sz="5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Food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• Take some extra</a:t>
            </a:r>
          </a:p>
          <a:p>
            <a:pPr>
              <a:lnSpc>
                <a:spcPct val="120000"/>
              </a:lnSpc>
              <a:defRPr/>
            </a:pP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5400" dirty="0">
                <a:solidFill>
                  <a:srgbClr val="FFFFFF"/>
                </a:solidFill>
              </a:rPr>
              <a:t>•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Most take too much</a:t>
            </a:r>
          </a:p>
          <a:p>
            <a:pPr>
              <a:lnSpc>
                <a:spcPct val="120000"/>
              </a:lnSpc>
              <a:defRPr/>
            </a:pP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5400" dirty="0">
                <a:solidFill>
                  <a:srgbClr val="FFFFFF"/>
                </a:solidFill>
              </a:rPr>
              <a:t>•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Take food you like</a:t>
            </a:r>
          </a:p>
        </p:txBody>
      </p:sp>
    </p:spTree>
    <p:extLst>
      <p:ext uri="{BB962C8B-B14F-4D97-AF65-F5344CB8AC3E}">
        <p14:creationId xmlns:p14="http://schemas.microsoft.com/office/powerpoint/2010/main" val="278474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4" y="274638"/>
            <a:ext cx="8411633" cy="6308725"/>
          </a:xfrm>
          <a:prstGeom prst="rect">
            <a:avLst/>
          </a:prstGeom>
        </p:spPr>
      </p:pic>
      <p:sp>
        <p:nvSpPr>
          <p:cNvPr id="3" name="Rectangle 2">
            <a:hlinkClick r:id="rId5"/>
          </p:cNvPr>
          <p:cNvSpPr/>
          <p:nvPr/>
        </p:nvSpPr>
        <p:spPr>
          <a:xfrm>
            <a:off x="1863656" y="2266525"/>
            <a:ext cx="2333023" cy="20548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6"/>
          </p:cNvPr>
          <p:cNvSpPr/>
          <p:nvPr/>
        </p:nvSpPr>
        <p:spPr>
          <a:xfrm>
            <a:off x="4973258" y="4597460"/>
            <a:ext cx="2191469" cy="3704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7" action="ppaction://hlinkfile"/>
          </p:cNvPr>
          <p:cNvSpPr/>
          <p:nvPr/>
        </p:nvSpPr>
        <p:spPr>
          <a:xfrm>
            <a:off x="2912827" y="5194487"/>
            <a:ext cx="3313169" cy="3704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8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pic>
        <p:nvPicPr>
          <p:cNvPr id="28674" name="Picture 2" descr="Approa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066800" y="381000"/>
            <a:ext cx="563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 Approach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35052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Navigation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7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722" name="Picture 2" descr="IMG_03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5334000" cy="1754327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group comes together</a:t>
            </a:r>
          </a:p>
        </p:txBody>
      </p:sp>
    </p:spTree>
    <p:extLst>
      <p:ext uri="{BB962C8B-B14F-4D97-AF65-F5344CB8AC3E}">
        <p14:creationId xmlns:p14="http://schemas.microsoft.com/office/powerpoint/2010/main" val="59477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92" y="228600"/>
            <a:ext cx="3082108" cy="2590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Careful  Here!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4800" y="2895600"/>
            <a:ext cx="38862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Not all the danger is at high elevation</a:t>
            </a: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-457200"/>
            <a:ext cx="5421312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56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72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EFFICIENCY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76400" y="2209800"/>
            <a:ext cx="73160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Is Not Necessarily Speed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371600" y="3200400"/>
            <a:ext cx="434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rgbClr val="FCFFFF"/>
                </a:solidFill>
                <a:cs typeface="+mn-cs"/>
              </a:rPr>
              <a:t>•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Organize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371600" y="4191000"/>
            <a:ext cx="5410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rgbClr val="FCFFFF"/>
                </a:solidFill>
                <a:cs typeface="+mn-cs"/>
              </a:rPr>
              <a:t>• 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Think</a:t>
            </a:r>
            <a:r>
              <a:rPr lang="en-US" sz="4800" dirty="0" smtClean="0">
                <a:solidFill>
                  <a:srgbClr val="FCFFFF"/>
                </a:solidFill>
                <a:cs typeface="+mn-cs"/>
              </a:rPr>
              <a:t>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ahead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447800" y="5181600"/>
            <a:ext cx="533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•  Keep 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moving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9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663"/>
            <a:ext cx="9144000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9067800" cy="9906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First View of Kangaroo Temple</a:t>
            </a:r>
            <a:endPara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24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47625"/>
            <a:ext cx="103632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81000"/>
            <a:ext cx="3810000" cy="990600"/>
          </a:xfrm>
        </p:spPr>
        <p:txBody>
          <a:bodyPr/>
          <a:lstStyle/>
          <a:p>
            <a:pPr>
              <a:defRPr/>
            </a:pPr>
            <a:r>
              <a:rPr lang="en-US" sz="8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+mj-cs"/>
              </a:rPr>
              <a:t>Talus</a:t>
            </a:r>
            <a:endParaRPr lang="en-US" sz="7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13208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07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57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3657600" cy="4191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The  Couloir -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a dangerous place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777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DSCF17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3810000" cy="32004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Leader Starts Up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-47625"/>
            <a:ext cx="51784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45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0"/>
            <a:ext cx="3394075" cy="42672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Put Yourself in This Picture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-733425"/>
            <a:ext cx="5749925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05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61" y="839148"/>
            <a:ext cx="5966666" cy="938852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effectLst/>
              </a:rPr>
              <a:t>Learning Objectives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for Lecture #5</a:t>
            </a:r>
            <a:endParaRPr lang="en-US" dirty="0">
              <a:effectLst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20766" y="2037993"/>
            <a:ext cx="7711050" cy="4152086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Understand the </a:t>
            </a:r>
            <a:r>
              <a:rPr lang="en-US" b="1" dirty="0" smtClean="0"/>
              <a:t>equipment</a:t>
            </a:r>
            <a:r>
              <a:rPr lang="en-US" dirty="0" smtClean="0"/>
              <a:t> necessary for safe travel on steep snow &amp; glaciers.</a:t>
            </a:r>
          </a:p>
          <a:p>
            <a:pPr algn="l"/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Be able to recognize the </a:t>
            </a:r>
            <a:r>
              <a:rPr lang="en-US" b="1" dirty="0" smtClean="0"/>
              <a:t>hazards</a:t>
            </a:r>
            <a:r>
              <a:rPr lang="en-US" dirty="0" smtClean="0"/>
              <a:t> of steep snow &amp; glacier travel.</a:t>
            </a:r>
          </a:p>
          <a:p>
            <a:pPr algn="l"/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Understand the </a:t>
            </a:r>
            <a:r>
              <a:rPr lang="en-US" b="1" dirty="0" smtClean="0"/>
              <a:t>fundamentals</a:t>
            </a:r>
            <a:r>
              <a:rPr lang="en-US" dirty="0" smtClean="0"/>
              <a:t> of steep snow climbing &amp; glacier travel techniques.</a:t>
            </a:r>
          </a:p>
          <a:p>
            <a:pPr algn="l"/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Understand the crevasse rescue </a:t>
            </a:r>
            <a:r>
              <a:rPr lang="en-US" b="1" dirty="0" smtClean="0"/>
              <a:t>response</a:t>
            </a:r>
            <a:r>
              <a:rPr lang="en-US" dirty="0" smtClean="0"/>
              <a:t>.</a:t>
            </a:r>
          </a:p>
          <a:p>
            <a:pPr marL="457200" indent="-457200" algn="l">
              <a:buFont typeface="+mj-lt"/>
              <a:buAutoNum type="arabicPeriod"/>
            </a:pP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Recognize the human aspects of the “</a:t>
            </a:r>
            <a:r>
              <a:rPr lang="en-US" b="1" dirty="0" smtClean="0"/>
              <a:t>Climbing Party</a:t>
            </a:r>
            <a:r>
              <a:rPr lang="en-US" dirty="0" smtClean="0"/>
              <a:t>.”</a:t>
            </a:r>
          </a:p>
          <a:p>
            <a:pPr marL="457200" indent="-457200" algn="l">
              <a:buFont typeface="+mj-lt"/>
              <a:buAutoNum type="arabicPeriod"/>
            </a:pP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9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48" y="838200"/>
            <a:ext cx="4293752" cy="3733800"/>
          </a:xfrm>
        </p:spPr>
        <p:txBody>
          <a:bodyPr/>
          <a:lstStyle/>
          <a:p>
            <a:pPr>
              <a:defRPr/>
            </a:pP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Leader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setting  pro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52400"/>
            <a:ext cx="4621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48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3250" name="Picture 2" descr="MJW_0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94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41910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Exposure, 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Fear, 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&amp; Danger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1219200" y="45720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/>
              <a:t>Let us consider:</a:t>
            </a:r>
          </a:p>
        </p:txBody>
      </p:sp>
    </p:spTree>
    <p:extLst>
      <p:ext uri="{BB962C8B-B14F-4D97-AF65-F5344CB8AC3E}">
        <p14:creationId xmlns:p14="http://schemas.microsoft.com/office/powerpoint/2010/main" val="328885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3581400" cy="5029200"/>
          </a:xfrm>
          <a:extLst>
            <a:ext uri="{91240B29-F687-4f45-9708-019B960494DF}">
              <a14:hiddenLine xmlns:a14="http://schemas.microsoft.com/office/drawing/2010/main" w="1270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Kangaroo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</a:t>
            </a: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Temple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----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Starting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</a:t>
            </a: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Around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the </a:t>
            </a: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Corner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911725" y="22066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7347" name="Picture 8"/>
          <p:cNvPicPr>
            <a:picLocks noChangeAspect="1" noChangeArrowheads="1"/>
          </p:cNvPicPr>
          <p:nvPr/>
        </p:nvPicPr>
        <p:blipFill>
          <a:blip r:embed="rId3">
            <a:lum bright="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57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04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1611" y="685800"/>
            <a:ext cx="4286411" cy="4800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Exposure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(It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+mj-cs"/>
              </a:rPr>
              <a:t>’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  500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+mj-cs"/>
              </a:rPr>
              <a:t>’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straight down)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Yikes!! ------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Guaranteed to get your attention</a:t>
            </a:r>
          </a:p>
        </p:txBody>
      </p:sp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-762000"/>
            <a:ext cx="5078412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 bwMode="auto">
          <a:xfrm>
            <a:off x="5791200" y="2133600"/>
            <a:ext cx="1676400" cy="1219200"/>
          </a:xfrm>
          <a:prstGeom prst="wedgeEllipseCallout">
            <a:avLst>
              <a:gd name="adj1" fmla="val 60591"/>
              <a:gd name="adj2" fmla="val 129679"/>
            </a:avLst>
          </a:prstGeom>
          <a:solidFill>
            <a:schemeClr val="bg1">
              <a:lumMod val="75000"/>
              <a:alpha val="5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2278559"/>
            <a:ext cx="129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52712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28600" y="609600"/>
            <a:ext cx="3962400" cy="55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BUT… Look at this system.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Will it hold the climber</a:t>
            </a:r>
            <a:r>
              <a:rPr lang="ja-JP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’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s</a:t>
            </a:r>
            <a:r>
              <a:rPr lang="en-US" sz="4000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weight?</a:t>
            </a:r>
          </a:p>
          <a:p>
            <a:pPr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Scary, sure!</a:t>
            </a:r>
          </a:p>
          <a:p>
            <a:pPr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But how dangerous?</a:t>
            </a: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lum bright="6000"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5800" y="-76200"/>
            <a:ext cx="4648200" cy="6972300"/>
          </a:xfrm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cs typeface="+mn-cs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2819400" y="5791200"/>
            <a:ext cx="16002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endParaRPr lang="en-US" b="1" spc="15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92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49213"/>
            <a:ext cx="82296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371600" y="4800600"/>
            <a:ext cx="5791200" cy="11079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Rockfall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 did this </a:t>
            </a:r>
          </a:p>
        </p:txBody>
      </p:sp>
    </p:spTree>
    <p:extLst>
      <p:ext uri="{BB962C8B-B14F-4D97-AF65-F5344CB8AC3E}">
        <p14:creationId xmlns:p14="http://schemas.microsoft.com/office/powerpoint/2010/main" val="42322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4191000" cy="5867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Did the accident happen in a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scary place like this?</a:t>
            </a:r>
          </a:p>
        </p:txBody>
      </p:sp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723900"/>
            <a:ext cx="5078413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97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95400"/>
            <a:ext cx="4114800" cy="3733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Or … 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In an ordinary- looking place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like this?</a:t>
            </a:r>
          </a:p>
        </p:txBody>
      </p:sp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3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105400"/>
            <a:ext cx="7391400" cy="12192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Nearing the Summit</a:t>
            </a: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399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2762" y="1211320"/>
            <a:ext cx="3636085" cy="21683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i="1" dirty="0" smtClean="0"/>
              <a:t>each</a:t>
            </a:r>
            <a:r>
              <a:rPr lang="en-US" dirty="0" smtClean="0"/>
              <a:t> question, every group/table will designate a </a:t>
            </a:r>
            <a:r>
              <a:rPr lang="en-US" i="1" dirty="0" smtClean="0"/>
              <a:t>new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46250" y="2344848"/>
            <a:ext cx="6096000" cy="4894730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endParaRPr lang="en-US" b="1" dirty="0" smtClean="0">
              <a:solidFill>
                <a:schemeClr val="tx1"/>
              </a:solidFill>
            </a:endParaRP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Scribe</a:t>
            </a:r>
          </a:p>
          <a:p>
            <a:pPr marL="502920" indent="-457200">
              <a:buFont typeface="+mj-lt"/>
              <a:buAutoNum type="arabicPeriod"/>
            </a:pPr>
            <a:endParaRPr lang="en-US" b="1" dirty="0" smtClean="0">
              <a:solidFill>
                <a:schemeClr val="tx1"/>
              </a:solidFill>
            </a:endParaRP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Timekeeper</a:t>
            </a:r>
          </a:p>
          <a:p>
            <a:pPr marL="502920" indent="-457200">
              <a:buFont typeface="+mj-lt"/>
              <a:buAutoNum type="arabicPeriod"/>
            </a:pPr>
            <a:endParaRPr lang="en-US" b="1" dirty="0" smtClean="0">
              <a:solidFill>
                <a:schemeClr val="tx1"/>
              </a:solidFill>
            </a:endParaRPr>
          </a:p>
          <a:p>
            <a:pPr marL="502920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Speaker</a:t>
            </a:r>
          </a:p>
          <a:p>
            <a:pPr marL="45720" indent="0">
              <a:buNone/>
            </a:pPr>
            <a:endParaRPr lang="en-US" dirty="0" smtClean="0"/>
          </a:p>
          <a:p>
            <a:pPr marL="50292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027447" y="3379633"/>
            <a:ext cx="3388660" cy="21395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 smtClean="0"/>
              <a:t>…and </a:t>
            </a:r>
            <a:r>
              <a:rPr lang="en-US" sz="2000" i="1" dirty="0" smtClean="0"/>
              <a:t>everyone</a:t>
            </a:r>
            <a:r>
              <a:rPr lang="en-US" sz="2000" dirty="0" smtClean="0"/>
              <a:t> should participate in every question to the best of their ability!  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Remember, you’re a TEAM!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5243" y="396855"/>
            <a:ext cx="65135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Framework for Lecture #5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4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P715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36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3730" name="Picture 2" descr="DSCN10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3813"/>
            <a:ext cx="917575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9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5778" name="Picture 2" descr="IMG_2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12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IMG_31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914400"/>
            <a:ext cx="3124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Summit Euphoria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--------</a:t>
            </a:r>
          </a:p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Phase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4203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3886200" cy="6019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Summit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Euphoria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Phase  2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----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Tough Climb   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…and we still have to go </a:t>
            </a:r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DOWN !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-533400"/>
            <a:ext cx="4991100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3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924800" cy="32004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and inevitably …</a:t>
            </a:r>
            <a:b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</a:b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/>
            </a:r>
            <a:b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</a:b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The  Descent</a:t>
            </a: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193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350"/>
            <a:ext cx="10423525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Rappelling Off Whitehorse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480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304800"/>
            <a:ext cx="3962400" cy="48006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Kangaroo Temple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860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71" y="0"/>
            <a:ext cx="5159529" cy="688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35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Rap KTe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9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3048000" cy="4154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Looks vertical</a:t>
            </a: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Because it IS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6800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DSCF17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84537"/>
            <a:ext cx="46482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Descent</a:t>
            </a:r>
          </a:p>
        </p:txBody>
      </p:sp>
    </p:spTree>
    <p:extLst>
      <p:ext uri="{BB962C8B-B14F-4D97-AF65-F5344CB8AC3E}">
        <p14:creationId xmlns:p14="http://schemas.microsoft.com/office/powerpoint/2010/main" val="292309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4250" y="2858434"/>
            <a:ext cx="5966666" cy="1749077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Know your Equipment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63083" y="4607511"/>
            <a:ext cx="7609416" cy="12768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As a group, </a:t>
            </a:r>
            <a:r>
              <a:rPr lang="en-US" i="1" dirty="0" smtClean="0">
                <a:solidFill>
                  <a:srgbClr val="FF0000"/>
                </a:solidFill>
              </a:rPr>
              <a:t>list the equipment necessary for safe travel </a:t>
            </a:r>
            <a:r>
              <a:rPr lang="en-US" dirty="0" smtClean="0"/>
              <a:t>during a steep snow and glacier climb.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5786" y="310991"/>
            <a:ext cx="2578786" cy="5847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 minutes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7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76200"/>
            <a:ext cx="10287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6324600" cy="12954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Heading  Down</a:t>
            </a:r>
            <a:endParaRPr lang="en-US" sz="4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259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76200"/>
            <a:ext cx="10287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6324600" cy="12954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Heading  Down</a:t>
            </a:r>
            <a:endParaRPr lang="en-US" sz="4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579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6167" y="445751"/>
            <a:ext cx="7821083" cy="157566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effectLst/>
              </a:rPr>
              <a:t>As the climbing season begins, please remember…</a:t>
            </a:r>
            <a:endParaRPr lang="en-US" dirty="0">
              <a:effectLst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71500" y="2603500"/>
            <a:ext cx="8032750" cy="38735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limb </a:t>
            </a:r>
            <a:r>
              <a:rPr lang="en-US" dirty="0"/>
              <a:t>leaders are </a:t>
            </a:r>
            <a:r>
              <a:rPr lang="en-US" dirty="0" smtClean="0"/>
              <a:t>volunteers, not guides.</a:t>
            </a:r>
            <a:endParaRPr lang="en-US" dirty="0"/>
          </a:p>
          <a:p>
            <a:pPr marL="502920" indent="-457200">
              <a:buFont typeface="+mj-lt"/>
              <a:buAutoNum type="arabicPeriod"/>
            </a:pPr>
            <a:endParaRPr lang="en-US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ick </a:t>
            </a:r>
            <a:r>
              <a:rPr lang="en-US" dirty="0"/>
              <a:t>climbs that are appropriate for </a:t>
            </a:r>
            <a:r>
              <a:rPr lang="en-US" dirty="0" smtClean="0"/>
              <a:t>your level </a:t>
            </a:r>
            <a:r>
              <a:rPr lang="en-US" dirty="0"/>
              <a:t>of </a:t>
            </a:r>
            <a:r>
              <a:rPr lang="en-US" dirty="0" smtClean="0"/>
              <a:t>comfort, experience, </a:t>
            </a:r>
            <a:r>
              <a:rPr lang="en-US" dirty="0"/>
              <a:t>and </a:t>
            </a:r>
            <a:r>
              <a:rPr lang="en-US" dirty="0" smtClean="0"/>
              <a:t>fitness.</a:t>
            </a:r>
          </a:p>
          <a:p>
            <a:pPr marL="502920" indent="-457200">
              <a:buFont typeface="+mj-lt"/>
              <a:buAutoNum type="arabicPeriod"/>
            </a:pPr>
            <a:endParaRPr lang="en-US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ommit </a:t>
            </a:r>
            <a:r>
              <a:rPr lang="en-US" dirty="0"/>
              <a:t>to the climbs </a:t>
            </a:r>
            <a:r>
              <a:rPr lang="en-US" dirty="0" smtClean="0"/>
              <a:t>for which you sign up.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5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73795" y="3485691"/>
            <a:ext cx="5637010" cy="244897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Please help us stack and place tables &amp; chairs at the end of the lecture.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Many hands make light work.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9277" y="1413335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en-US" dirty="0" smtClean="0">
                <a:effectLst/>
              </a:rPr>
              <a:t>We need your help!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040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2630"/>
            <a:ext cx="2476500" cy="247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718" y="2869797"/>
            <a:ext cx="2794282" cy="2256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717" y="4334531"/>
            <a:ext cx="2794283" cy="25145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4250" y="2858434"/>
            <a:ext cx="5966666" cy="1749077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effectLst/>
              </a:rPr>
              <a:t>Know your Equipment</a:t>
            </a:r>
            <a:endParaRPr lang="en-US" dirty="0">
              <a:effectLst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963083" y="4607511"/>
            <a:ext cx="7609416" cy="8354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/>
            <a:endParaRPr lang="en-US" dirty="0" smtClean="0"/>
          </a:p>
          <a:p>
            <a:pPr algn="l"/>
            <a:r>
              <a:rPr lang="en-US" dirty="0" smtClean="0"/>
              <a:t>Equipment necessary during </a:t>
            </a:r>
            <a:r>
              <a:rPr lang="en-US" i="1" dirty="0" smtClean="0"/>
              <a:t>safe</a:t>
            </a:r>
            <a:r>
              <a:rPr lang="en-US" dirty="0" smtClean="0"/>
              <a:t> snow and glacier travel.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333" y="37838"/>
            <a:ext cx="4762500" cy="317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838"/>
            <a:ext cx="2582333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792" y="5528996"/>
            <a:ext cx="1376257" cy="1329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4832" y="37838"/>
            <a:ext cx="1799167" cy="2829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557" y="2708351"/>
            <a:ext cx="1899160" cy="1899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6049" y="5520126"/>
            <a:ext cx="1376257" cy="13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9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5240</TotalTime>
  <Words>3049</Words>
  <Application>Microsoft Macintosh PowerPoint</Application>
  <PresentationFormat>On-screen Show (4:3)</PresentationFormat>
  <Paragraphs>538</Paragraphs>
  <Slides>83</Slides>
  <Notes>83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Slipstream</vt:lpstr>
      <vt:lpstr>Climb the mountains and  get their good tidings. -John Muir</vt:lpstr>
      <vt:lpstr>Basic Lecture #5 May 11th 2016</vt:lpstr>
      <vt:lpstr>Steep Snow &amp; Glacier Travel</vt:lpstr>
      <vt:lpstr>As you plan for a multi-day glacier climb, what should your team consider?</vt:lpstr>
      <vt:lpstr>PowerPoint Presentation</vt:lpstr>
      <vt:lpstr>Learning Objectives for Lecture #5</vt:lpstr>
      <vt:lpstr>For each question, every group/table will designate a new…</vt:lpstr>
      <vt:lpstr>Know your Equipment</vt:lpstr>
      <vt:lpstr>Know your Equipment</vt:lpstr>
      <vt:lpstr>Know your Equipment</vt:lpstr>
      <vt:lpstr>Know your Equipment</vt:lpstr>
      <vt:lpstr>Terrain Considerations &amp; Hazards</vt:lpstr>
      <vt:lpstr>PowerPoint Presentation</vt:lpstr>
      <vt:lpstr>PowerPoint Presentation</vt:lpstr>
      <vt:lpstr>What do you know?</vt:lpstr>
      <vt:lpstr>Terrain Considerations &amp; Hazards</vt:lpstr>
      <vt:lpstr>Terrain Considerations &amp; Hazards</vt:lpstr>
      <vt:lpstr>Steep Snow Travel</vt:lpstr>
      <vt:lpstr>Options for descending</vt:lpstr>
      <vt:lpstr>Descending Steep Snow as a Team</vt:lpstr>
      <vt:lpstr>The magic of watching a sunrise from high on a mountain above a sea of clouds remains with a climber long after memories of the trip’s exertion have faded.</vt:lpstr>
      <vt:lpstr>Fundamentals of Glacier Travel</vt:lpstr>
      <vt:lpstr>Roped Steep Snow &amp;  Glacier Techniques</vt:lpstr>
      <vt:lpstr>PowerPoint Presentation</vt:lpstr>
      <vt:lpstr>Glacier climbs: really fun, until this happens. </vt:lpstr>
      <vt:lpstr>Rope Management</vt:lpstr>
      <vt:lpstr>Rope Teams</vt:lpstr>
      <vt:lpstr>Running belays   vs.   Unanchored travel</vt:lpstr>
      <vt:lpstr>Short-spacing vs. Far-spacing?</vt:lpstr>
      <vt:lpstr>What are the possible benefits of each technique?</vt:lpstr>
      <vt:lpstr>PowerPoint Presentation</vt:lpstr>
      <vt:lpstr>What about adding knots in the rope?</vt:lpstr>
      <vt:lpstr>2-person team</vt:lpstr>
      <vt:lpstr>Avoiding Crevasses</vt:lpstr>
      <vt:lpstr>Tips for Avoiding Crevasses</vt:lpstr>
      <vt:lpstr>Crevasse Rescue Response</vt:lpstr>
      <vt:lpstr>Crevasse Rescue Response</vt:lpstr>
      <vt:lpstr>The classic z-pulley</vt:lpstr>
      <vt:lpstr>Climbers who seek the freedom of the glaciated peaks must master the techniques for dealing with hazards and minimize exposure.</vt:lpstr>
      <vt:lpstr>Questions?</vt:lpstr>
      <vt:lpstr>10 minute Intermission </vt:lpstr>
      <vt:lpstr>Crevasse Rescue Evaluation Information</vt:lpstr>
      <vt:lpstr>PowerPoint Presentation</vt:lpstr>
      <vt:lpstr>PowerPoint Presentation</vt:lpstr>
      <vt:lpstr>PowerPoint Presentation</vt:lpstr>
      <vt:lpstr>PowerPoint Presentation</vt:lpstr>
      <vt:lpstr>The Happy Climbers (before)</vt:lpstr>
      <vt:lpstr>Clothing &amp; Equipment • Matrix in your Handbook • Trade-off:  - Comfort &amp; safety v weight  - How do you know? • Study your pack after climbs </vt:lpstr>
      <vt:lpstr>PowerPoint Presentation</vt:lpstr>
      <vt:lpstr>PowerPoint Presentation</vt:lpstr>
      <vt:lpstr>PowerPoint Presentation</vt:lpstr>
      <vt:lpstr>Careful  Here!</vt:lpstr>
      <vt:lpstr>EFFICIENCY</vt:lpstr>
      <vt:lpstr>First View of Kangaroo Temple</vt:lpstr>
      <vt:lpstr>Talus</vt:lpstr>
      <vt:lpstr>The  Couloir -  a dangerous place</vt:lpstr>
      <vt:lpstr>PowerPoint Presentation</vt:lpstr>
      <vt:lpstr>Leader Starts Up</vt:lpstr>
      <vt:lpstr>Put Yourself in This Picture</vt:lpstr>
      <vt:lpstr>Leader setting  pro</vt:lpstr>
      <vt:lpstr>PowerPoint Presentation</vt:lpstr>
      <vt:lpstr>Exposure,  Fear,  &amp; Danger</vt:lpstr>
      <vt:lpstr>Kangaroo Temple  ---- Starting Around the Corner </vt:lpstr>
      <vt:lpstr>Exposure  (It’s  500’ straight down) Yikes!! ------ Guaranteed to get your attention</vt:lpstr>
      <vt:lpstr>PowerPoint Presentation</vt:lpstr>
      <vt:lpstr>PowerPoint Presentation</vt:lpstr>
      <vt:lpstr>Did the accident happen in a scary place like this?</vt:lpstr>
      <vt:lpstr>Or …  In an ordinary- looking place like this?</vt:lpstr>
      <vt:lpstr>Nearing the Summit</vt:lpstr>
      <vt:lpstr>PowerPoint Presentation</vt:lpstr>
      <vt:lpstr>PowerPoint Presentation</vt:lpstr>
      <vt:lpstr>PowerPoint Presentation</vt:lpstr>
      <vt:lpstr>PowerPoint Presentation</vt:lpstr>
      <vt:lpstr>Summit Euphoria Phase  2 ---- Tough Climb    …and we still have to go DOWN !</vt:lpstr>
      <vt:lpstr>and inevitably …  The  Descent</vt:lpstr>
      <vt:lpstr>Rappelling Off Whitehorse</vt:lpstr>
      <vt:lpstr>Kangaroo Temple </vt:lpstr>
      <vt:lpstr>PowerPoint Presentation</vt:lpstr>
      <vt:lpstr>PowerPoint Presentation</vt:lpstr>
      <vt:lpstr>Heading  Down</vt:lpstr>
      <vt:lpstr>Heading  Down</vt:lpstr>
      <vt:lpstr>As the climbing season begins, please remember…</vt:lpstr>
      <vt:lpstr>We need your help!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 &amp; Glacier Travel</dc:title>
  <dc:creator>MATTHEW PALUBINSKAS</dc:creator>
  <cp:lastModifiedBy>Matt Palubinskas</cp:lastModifiedBy>
  <cp:revision>265</cp:revision>
  <dcterms:created xsi:type="dcterms:W3CDTF">2012-05-14T01:30:03Z</dcterms:created>
  <dcterms:modified xsi:type="dcterms:W3CDTF">2016-05-11T22:22:50Z</dcterms:modified>
</cp:coreProperties>
</file>