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84" r:id="rId2"/>
    <p:sldId id="297" r:id="rId3"/>
    <p:sldId id="299" r:id="rId4"/>
    <p:sldId id="305" r:id="rId5"/>
    <p:sldId id="292" r:id="rId6"/>
    <p:sldId id="307" r:id="rId7"/>
    <p:sldId id="308" r:id="rId8"/>
    <p:sldId id="295" r:id="rId9"/>
    <p:sldId id="301" r:id="rId10"/>
    <p:sldId id="267" r:id="rId11"/>
    <p:sldId id="289" r:id="rId12"/>
    <p:sldId id="256" r:id="rId13"/>
    <p:sldId id="282" r:id="rId14"/>
    <p:sldId id="283" r:id="rId15"/>
    <p:sldId id="310" r:id="rId16"/>
    <p:sldId id="273" r:id="rId17"/>
    <p:sldId id="274" r:id="rId18"/>
    <p:sldId id="266" r:id="rId19"/>
    <p:sldId id="303" r:id="rId20"/>
    <p:sldId id="291" r:id="rId21"/>
    <p:sldId id="258" r:id="rId22"/>
    <p:sldId id="285" r:id="rId23"/>
    <p:sldId id="294" r:id="rId24"/>
    <p:sldId id="286" r:id="rId25"/>
    <p:sldId id="287" r:id="rId26"/>
    <p:sldId id="288" r:id="rId27"/>
    <p:sldId id="279" r:id="rId28"/>
    <p:sldId id="311" r:id="rId29"/>
    <p:sldId id="300" r:id="rId30"/>
    <p:sldId id="302" r:id="rId31"/>
    <p:sldId id="312" r:id="rId32"/>
    <p:sldId id="293" r:id="rId33"/>
    <p:sldId id="277" r:id="rId34"/>
    <p:sldId id="260" r:id="rId35"/>
    <p:sldId id="272" r:id="rId36"/>
    <p:sldId id="313" r:id="rId37"/>
    <p:sldId id="314" r:id="rId38"/>
    <p:sldId id="275" r:id="rId39"/>
    <p:sldId id="31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>
      <p:cViewPr varScale="1">
        <p:scale>
          <a:sx n="95" d="100"/>
          <a:sy n="95" d="100"/>
        </p:scale>
        <p:origin x="1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600"/>
    </p:cViewPr>
  </p:sorterViewPr>
  <p:notesViewPr>
    <p:cSldViewPr>
      <p:cViewPr>
        <p:scale>
          <a:sx n="147" d="100"/>
          <a:sy n="147" d="100"/>
        </p:scale>
        <p:origin x="-1016" y="5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EB6C9D-643B-5644-A008-F8876BE2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51629-81C0-434A-81C2-BEBEE44D295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Most of our course is TECHNICAL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This will be different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We thought SOMEWHERE  we ought to address fact that climbing is …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803BC-2561-4E4B-8385-20500E9B657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[Approach to Silver Star]</a:t>
            </a:r>
          </a:p>
          <a:p>
            <a:pPr marL="171450" lvl="1" indent="-171450">
              <a:buFont typeface="Arial"/>
              <a:buChar char="•"/>
              <a:defRPr/>
            </a:pPr>
            <a:r>
              <a:rPr lang="en-US" dirty="0"/>
              <a:t>Help keep party together – especially going OUT</a:t>
            </a:r>
          </a:p>
          <a:p>
            <a:pPr marL="628650" lvl="2" indent="-171450">
              <a:buFont typeface="Arial"/>
              <a:buChar char="•"/>
              <a:defRPr/>
            </a:pPr>
            <a:r>
              <a:rPr lang="en-US" dirty="0"/>
              <a:t>Stronger tend to jet ahead – Leaving weakest alone, just as accidents most likely.</a:t>
            </a:r>
          </a:p>
          <a:p>
            <a:pPr marL="171450" lvl="1" indent="-171450">
              <a:buFont typeface="Arial"/>
              <a:buChar char="•"/>
              <a:defRPr/>
            </a:pPr>
            <a:r>
              <a:rPr lang="en-US" dirty="0"/>
              <a:t>Good rule:  Regroup at trail junctions &amp; difficult places.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66508-C3E1-B447-806C-27628464E4B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SPEED – can be important – Safety</a:t>
            </a:r>
          </a:p>
          <a:p>
            <a:pPr lvl="1">
              <a:buFont typeface="Arial"/>
              <a:buNone/>
              <a:defRPr/>
            </a:pPr>
            <a:r>
              <a:rPr lang="en-US" dirty="0"/>
              <a:t>• Off technical terrain before dark     • Out of couloir before sun hits  (Erica)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SECRET FEAR:  Will I be the party wimp? [our little morality play]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What is speed?      • </a:t>
            </a:r>
            <a:r>
              <a:rPr lang="en-US" dirty="0"/>
              <a:t>NOT how fast you walk, but how well you use your time.</a:t>
            </a:r>
          </a:p>
          <a:p>
            <a:pPr marL="1085850" lvl="2" indent="-171450">
              <a:buFont typeface="Arial"/>
              <a:buChar char="•"/>
              <a:defRPr/>
            </a:pPr>
            <a:r>
              <a:rPr lang="en-US" dirty="0"/>
              <a:t>[NOW PROGRESS SLIDE BULLETS]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Breaks:  Organize Pack – Eat/ Drink/ Clothing.  What’s on top of pack?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DON’T move faster than you can sustain – But DO Keep Moving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That’s what rest step is about.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82FAB-3225-8949-BC6F-F6F2CFA33F6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NOW we rejoin our climb.</a:t>
            </a:r>
          </a:p>
          <a:p>
            <a:pPr>
              <a:defRPr/>
            </a:pPr>
            <a:r>
              <a:rPr lang="en-US" dirty="0"/>
              <a:t>[SHOW route on slide]</a:t>
            </a:r>
            <a:endParaRPr lang="en-US" dirty="0">
              <a:cs typeface="+mn-cs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u="sng" dirty="0">
                <a:cs typeface="+mn-cs"/>
              </a:rPr>
              <a:t>Note</a:t>
            </a:r>
            <a:r>
              <a:rPr lang="en-US" dirty="0">
                <a:cs typeface="+mn-cs"/>
              </a:rPr>
              <a:t>:  Helmets on already.  Why??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B6AE0-3B9E-3E4F-BAC3-3929EC03230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[Approach to The Tooth]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Talus – Sharp, uneven footing, may roll – Test footing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Wear helmet – protects from </a:t>
            </a:r>
            <a:r>
              <a:rPr lang="en-US" dirty="0" err="1">
                <a:cs typeface="+mn-cs"/>
              </a:rPr>
              <a:t>rockfall</a:t>
            </a:r>
            <a:r>
              <a:rPr lang="en-US" dirty="0">
                <a:cs typeface="+mn-cs"/>
              </a:rPr>
              <a:t> – Also from YOU falling on rock.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6D73-536E-8342-8492-969364752B3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The COULIOR (French for ugly gully)    </a:t>
            </a:r>
            <a:r>
              <a:rPr lang="en-US" dirty="0"/>
              <a:t>[Mt Temple, in Canada]</a:t>
            </a:r>
            <a:endParaRPr lang="en-US" dirty="0">
              <a:cs typeface="+mn-cs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Geology – less competent rock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Soft, low angle LOOSE STUFF = </a:t>
            </a:r>
            <a:r>
              <a:rPr lang="en-US" b="1" dirty="0">
                <a:cs typeface="+mn-cs"/>
              </a:rPr>
              <a:t>DANGER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err="1"/>
              <a:t>Rockfall</a:t>
            </a:r>
            <a:r>
              <a:rPr lang="en-US" dirty="0"/>
              <a:t> actually injures more climbers than falling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Rules of Engagement:  Helmet!  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Move CAREFULLY – Difference between experienced and novice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Believe it or not, IS a skill – LEARN IT</a:t>
            </a:r>
          </a:p>
          <a:p>
            <a:pPr marL="1085850" lvl="2" indent="-171450"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[DESCENT FROM KANGAROO TEMPLE]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STRATEGY:  • Bunch up nose to tail/   • In groups  (look at the loose rock!)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ROPE in the couloir?  Maybe, but …  May dislodge loose rock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… and where will it go ??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On Descent, rappel of </a:t>
            </a:r>
            <a:r>
              <a:rPr lang="en-US" dirty="0" err="1"/>
              <a:t>downclimb</a:t>
            </a:r>
            <a:r>
              <a:rPr lang="en-US" dirty="0"/>
              <a:t> the couloir?  A trade-off…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29A84-6A44-2340-BF95-10494F1ADD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23DAC-A052-8147-8336-C2C53B947F4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[First Pitch, Kangaroo Temple]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Now, finally starting the CLIMB.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LEADING OUT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Test holds    • YELL!!  Rock, Rock, Rock!!</a:t>
            </a:r>
          </a:p>
          <a:p>
            <a:pPr marL="171450" indent="-171450">
              <a:buFont typeface="Arial"/>
              <a:buChar char="•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39A16-7814-AB4B-8883-8FE2C5DEDA6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Exemplary belay here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In F/</a:t>
            </a:r>
            <a:r>
              <a:rPr lang="en-US" dirty="0" err="1"/>
              <a:t>Ts</a:t>
            </a:r>
            <a:r>
              <a:rPr lang="en-US" dirty="0"/>
              <a:t> it’s been rules and procedures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Now, it’s about you taking care of your friend – with good, alert technique.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89E9B-8FA3-1B46-B728-8B317526713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[First pitch on Midway, Castle Rock]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Leader goes first, places pro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You will follow, top-roped, cleaning and collecting pro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Probably you will climb with pack – for the two of you.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E2474-632E-6242-B8E0-F1385CDF37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876800"/>
            <a:ext cx="5029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… NOT  just about knots and carabiners!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en-US" dirty="0"/>
              <a:t>Also about attitude, emotion, aesthetics, and gaining some wisdom about mountain travel.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E9B13-5F19-F44F-8772-AC49937931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7412" name="Picture 4" descr="MJW_0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68410-4B6A-A14B-AFC7-94D05D2C68B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Define </a:t>
            </a:r>
            <a:r>
              <a:rPr lang="en-US" b="1" dirty="0">
                <a:cs typeface="+mn-cs"/>
              </a:rPr>
              <a:t>Exposure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Anxiety is GOOD – last rope partner I want is a Fearless one!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But should not be Paralyzing  • One of the Wisdoms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For most people after experience, something “clicks”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81242-7B62-6241-9E9D-DBF47FB3196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[KANGAROO TEMPLE – the infamous step-around]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EDB36-36C2-BE43-BF27-9315046252B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THIS is what’s around the corner.  Gasp!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Surprisingly, we need to LEARN difference between </a:t>
            </a:r>
            <a:r>
              <a:rPr lang="en-US" b="1" dirty="0">
                <a:cs typeface="+mn-cs"/>
              </a:rPr>
              <a:t>fear</a:t>
            </a:r>
            <a:r>
              <a:rPr lang="en-US" dirty="0">
                <a:cs typeface="+mn-cs"/>
              </a:rPr>
              <a:t> and </a:t>
            </a:r>
            <a:r>
              <a:rPr lang="en-US" b="1" dirty="0">
                <a:cs typeface="+mn-cs"/>
              </a:rPr>
              <a:t>danger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Industry – 30’= fatal.   So does it really mater 300’  or 3,000 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But 10’ unprotected and fall on broken rock …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YOU will be top-roped-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So little actual danger IF everyone does what you’ve been taught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64731-91F1-AC48-AA22-F85F2F95687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So let’s look again at the” fearsome” move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Climber is SAFE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Could hold car!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D7E37-C5AA-CD4F-83E8-D6711AC6447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My accident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Rock the size of average basic student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After two years of surgeries, shoulder is OK, but will never be normal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NOT to elicit your sympathy, but … after 30 years of climbing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WHERE?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177D3-445C-F54B-8D02-E7C21C3C7DC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11D0B-F14E-6949-9550-4B7A3007807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Class 2 gully on a crummy little peak you never heard of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b="1" dirty="0">
                <a:cs typeface="+mn-cs"/>
              </a:rPr>
              <a:t>The POINT:</a:t>
            </a:r>
            <a:r>
              <a:rPr lang="en-US" dirty="0">
                <a:cs typeface="+mn-cs"/>
              </a:rPr>
              <a:t> Scary &amp; Dangerous NOT the same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And learning to RECOGNIZE danger is a SKILL you need to learn, a WISDOM you need to acquire – an important one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Not part of how to climb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But definitely part of How to BE a Climber.</a:t>
            </a:r>
          </a:p>
          <a:p>
            <a:pPr>
              <a:defRPr/>
            </a:pPr>
            <a:endParaRPr lang="en-US" b="1" dirty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A5E30A-8395-C54B-94BC-0AC3F745D21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[North Ridge of Stewart]¡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[West Ridge, Mt Stewart]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SOME SUMMIT 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8ED61-A788-8D44-9A8F-7C29F74581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r>
              <a:rPr lang="en-US" dirty="0" err="1"/>
              <a:t>Volcan</a:t>
            </a:r>
            <a:r>
              <a:rPr lang="en-US" dirty="0"/>
              <a:t> </a:t>
            </a:r>
            <a:r>
              <a:rPr lang="en-US" dirty="0" err="1"/>
              <a:t>Lanin</a:t>
            </a:r>
            <a:r>
              <a:rPr lang="en-US" dirty="0"/>
              <a:t>, Chilean-Argentine border, Patagonia]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2EB3B-CE1D-1D42-BF21-7209797DA8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And above all, it’s about PEOPLE   • [on approach, Emmons]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 HERE for ½ hour, not talking about how to CLIMB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But about how to BE a CLIMBER.   •The </a:t>
            </a:r>
            <a:r>
              <a:rPr lang="en-US" b="1" dirty="0"/>
              <a:t>soft</a:t>
            </a:r>
            <a:r>
              <a:rPr lang="en-US" dirty="0"/>
              <a:t> skills needed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Mostly about the social part – Also some non-technical skills (wisdom)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0430B3-6F80-A34D-985F-9BDDECA7B6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[Rainier]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AE0C3-64D7-D94F-80F4-EBEF4309072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[Rainier]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A5625-11E7-714E-8C93-33974A91A2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89AB6-B44E-7F4F-8A77-357E9704979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[Mt Jefferson, Oregon]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976C7-E40C-3644-A7B4-34F8F801AD0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138C4-7A98-A74D-AF87-777A111F067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Rappelling is fun .. But unforgiving.  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 Recall “Toast”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04289-0E27-2F42-9952-F7E0A019C0C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You have been drilled on the technique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But there is also a PEOPLE part of rappelling (our topic tonight)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Buddy System – Check each other out – OUT LOUD</a:t>
            </a:r>
          </a:p>
          <a:p>
            <a:pPr lvl="2">
              <a:defRPr/>
            </a:pPr>
            <a:r>
              <a:rPr lang="en-US" dirty="0"/>
              <a:t>… and don’t wait to be asked.  Step up like a friend and DO IT.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D935B-9A43-614F-B780-61EF34CB5D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[Kangaroo Temple]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Descent can be a DANGEROUS time  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/>
              <a:t>Downclimbing</a:t>
            </a:r>
            <a:r>
              <a:rPr lang="en-US" dirty="0"/>
              <a:t> can be difficult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Tired/ Darkness/ In a hurry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b="1" dirty="0"/>
              <a:t>Be careful – don’t rush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Watch your buddies – this is when they really need you.</a:t>
            </a:r>
          </a:p>
          <a:p>
            <a:pPr marL="171450" indent="-171450"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AAEE5-5C8C-5B44-AE51-B49FDFD300E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4A1D-CF6A-2649-AC57-ED41398B962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[Mt Constance]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Now down, </a:t>
            </a:r>
            <a:r>
              <a:rPr lang="en-US" dirty="0" err="1">
                <a:cs typeface="+mn-cs"/>
              </a:rPr>
              <a:t>unroped</a:t>
            </a:r>
            <a:r>
              <a:rPr lang="en-US" dirty="0">
                <a:cs typeface="+mn-cs"/>
              </a:rPr>
              <a:t>, headed back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To civilization with its comforts and its discontents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Can only be brief visitors in this alpine world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Mountains are sublime   • And Summits are thrilling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4375F-A572-074F-9E86-C77D41A3531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[Mt Constance]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You are embarking on great adventures you will never forget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I wish you great joy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Climb safely, please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And I look forward to climbing with many of you this year and in years to come.      ###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[SIG @ Mountaineers Dome]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Note that </a:t>
            </a:r>
            <a:r>
              <a:rPr lang="en-US" dirty="0" err="1"/>
              <a:t>ch</a:t>
            </a:r>
            <a:r>
              <a:rPr lang="en-US" dirty="0"/>
              <a:t> 21 was assigned  -  Leadership  Some of you – our future leaders, but a few years off, so Why?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Because it is about how a PARTY functions- as a group of interdependent people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 Last section of Chapter – “Everyone a Leader”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Handbook, p.1, “Not a guide service”  You’ll hear that a lot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Means everyone is a fully responsible member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Means everyone needs to think about the party – as a leader does.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D14E5-BAC3-3749-AC30-357A2C1954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240E5-E78A-A74B-B8BB-7EDF27AFD73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[</a:t>
            </a:r>
            <a:r>
              <a:rPr lang="en-US" dirty="0" err="1"/>
              <a:t>Sahale</a:t>
            </a:r>
            <a:r>
              <a:rPr lang="en-US" dirty="0"/>
              <a:t>] 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Going on imaginary climb Illustrated with a slides … and a few war stories. Here we are at the trailhead</a:t>
            </a:r>
            <a:endParaRPr lang="en-US" dirty="0">
              <a:cs typeface="+mn-cs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For this day or this weekend, these are the most important people in the world to you. Your family.  Treat them like it.</a:t>
            </a:r>
          </a:p>
          <a:p>
            <a:pPr marL="171450" indent="-171450">
              <a:buFont typeface="Arial"/>
              <a:buChar char="•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9512B-FFFD-5742-BA31-711D86B4088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+mn-cs"/>
              </a:rPr>
              <a:t>GETTING READY – What to take?  </a:t>
            </a:r>
            <a:r>
              <a:rPr lang="en-US" dirty="0"/>
              <a:t>Matrix in your Handbook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We’ll tell you to take lots of stuff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Most take too much – But how do you know?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Individual matter.    Let experience tell you: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Be archaeologist of your own pack.  Check what you DON’T use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[STORY] 2</a:t>
            </a:r>
            <a:r>
              <a:rPr lang="en-US" baseline="30000" dirty="0"/>
              <a:t>nd</a:t>
            </a:r>
            <a:r>
              <a:rPr lang="en-US" dirty="0"/>
              <a:t> pair wool pants  But … [STORY] …pile pants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4DA74-A07F-2849-A7D1-7B15009CB70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Exertion suppresses appetite – so take food you like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My favorite – Oatmeal Cookies . Nature’s perfect food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About to go on imaginary climb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To enhance vicarious experience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&gt;&gt;&gt;&gt;[H/O COOKIES]  &lt;&lt;&lt;&lt;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[Moraine on Emmons approach] NOW going up trail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Memories:  following boots up trail  •Participate!  Don’t wait to be led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ORIENT at trailhead   •See self from above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Practice. Get map &amp; route description.  Try to follow on map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More than one leader has been saved from error … alert student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B955A-DE0E-DD42-A8E6-BB22C3A22F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/>
              <a:t>[Approach to Little T]       Getting to know each other.  Group of strangers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      [my History – Now group is best part]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Marvel how they pull together – Everyone on best behavior.   Party is little social miracle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BUT, don’t take for granted.  WORK at it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Talk – introduce – Look for ways to help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Everybody take on leadership duties  • Cohesion adds hugely to party strength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/>
              <a:t>[STORY Dr. on Rainier </a:t>
            </a:r>
            <a:r>
              <a:rPr lang="en-US" b="1" dirty="0"/>
              <a:t>(dead guy – snarky</a:t>
            </a:r>
            <a:r>
              <a:rPr lang="en-US" dirty="0"/>
              <a:t>). So take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2A1EB-DAAC-734B-9DB6-A217EBAFFB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CC33-2D70-084D-92BB-EDDDDDAD4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5B38-224C-B74E-A7DE-6D497505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1701-D19F-684E-AD16-2B57A6104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D54C-2AC4-2044-81F8-3B4E09BD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2F80-97B8-884F-A67B-4E4AA0FC4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5C2B-7305-FB4E-8C4E-E9D93029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22E5-9578-AB49-982B-D1CF86701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CB2D-328C-E542-B4C8-07E4510B3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2511-FFFD-E540-9D85-03F21041C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627E-1F1E-A946-AA81-D5047F59C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3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0CE1-27AC-594A-91E2-FF457994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C8F755-1DA7-B64C-9AF0-6268B93B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156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5401270"/>
            <a:ext cx="6324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Your Role In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CLIMBING PARTY</a:t>
            </a:r>
            <a:b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2667000" cy="25908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Careful  Here!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38862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Not all the danger is at high elevation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88" y="-457200"/>
            <a:ext cx="5421312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7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EFFICIENCY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70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Is Not Necessarily Speed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FCFFFF"/>
                </a:solidFill>
                <a:cs typeface="+mn-cs"/>
              </a:rPr>
              <a:t>• 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Organize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403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FCFFFF"/>
                </a:solidFill>
                <a:cs typeface="+mn-cs"/>
              </a:rPr>
              <a:t>• 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Think</a:t>
            </a:r>
            <a:r>
              <a:rPr lang="en-US" sz="4800" dirty="0">
                <a:solidFill>
                  <a:srgbClr val="FCFFFF"/>
                </a:solidFill>
                <a:cs typeface="+mn-cs"/>
              </a:rPr>
              <a:t> 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ahead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47800" y="5181600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•  Keep   moving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0663"/>
            <a:ext cx="9144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067800" cy="9906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First View of Kangaroo Temple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600" y="-47625"/>
            <a:ext cx="10363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3810000" cy="990600"/>
          </a:xfrm>
        </p:spPr>
        <p:txBody>
          <a:bodyPr/>
          <a:lstStyle/>
          <a:p>
            <a:pPr>
              <a:defRPr/>
            </a:pPr>
            <a:r>
              <a:rPr lang="en-US" sz="8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Talus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389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32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57600" cy="4191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The  Couloir -</a:t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a dangerous place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SCF17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810000" cy="32004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Leader Starts Up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575" y="-47625"/>
            <a:ext cx="51784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3200400" cy="4267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Put Yourself in This Picture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275" y="-733425"/>
            <a:ext cx="5749925" cy="76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3733800" cy="3733800"/>
          </a:xfrm>
        </p:spPr>
        <p:txBody>
          <a:bodyPr/>
          <a:lstStyle/>
          <a:p>
            <a:pPr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Leader</a:t>
            </a:r>
            <a:b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setting  pro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88" y="152400"/>
            <a:ext cx="462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0" name="Picture 2" descr="MJW_00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6" name="Picture 2" descr="MJW_0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325" y="-76200"/>
            <a:ext cx="943451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685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NOT all about knots </a:t>
            </a:r>
          </a:p>
          <a:p>
            <a:pPr algn="ctr"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carabiners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Exposure, </a:t>
            </a:r>
            <a:b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Fear, </a:t>
            </a:r>
            <a:b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&amp; Danger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219200" y="4572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000"/>
              <a:t>Let us consider: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581400" cy="5029200"/>
          </a:xfrm>
          <a:extLst>
            <a:ext uri="{91240B29-F687-4f45-9708-019B960494DF}">
              <a14:hiddenLine xmlns:a14="http://schemas.microsoft.com/office/drawing/2010/main" xmlns="" w="127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ＭＳ Ｐゴシック" charset="0"/>
              </a:rPr>
              <a:t>Kangaroo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ＭＳ Ｐゴシック" charset="0"/>
              </a:rPr>
              <a:t>Temple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----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ＭＳ Ｐゴシック" charset="0"/>
              </a:rPr>
              <a:t>Starting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ＭＳ Ｐゴシック" charset="0"/>
              </a:rPr>
              <a:t>Around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the </a:t>
            </a:r>
            <a:r>
              <a:rPr 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ＭＳ Ｐゴシック" charset="0"/>
              </a:rPr>
              <a:t>Corner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911725" y="2206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3588" y="382059"/>
            <a:ext cx="4570412" cy="60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685800"/>
            <a:ext cx="4114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Exposure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(It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+mj-cs"/>
              </a:rPr>
              <a:t>’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s  500</a:t>
            </a:r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+mj-cs"/>
              </a:rPr>
              <a:t>’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straight down)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Yikes!! ------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Guaranteed to get your attention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6200" y="-337608"/>
            <a:ext cx="5257800" cy="67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4419600" y="152400"/>
            <a:ext cx="1676400" cy="1219200"/>
          </a:xfrm>
          <a:prstGeom prst="wedgeEllipseCallout">
            <a:avLst>
              <a:gd name="adj1" fmla="val 82336"/>
              <a:gd name="adj2" fmla="val 52525"/>
            </a:avLst>
          </a:prstGeom>
          <a:solidFill>
            <a:schemeClr val="bg1">
              <a:lumMod val="75000"/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04800"/>
            <a:ext cx="129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396240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BUT… Look at this system.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Will it hold the climber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’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</a:t>
            </a:r>
            <a:r>
              <a:rPr lang="en-US" sz="40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weight?</a:t>
            </a:r>
          </a:p>
          <a:p>
            <a:pPr>
              <a:spcBef>
                <a:spcPct val="50000"/>
              </a:spcBef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Scary, sure!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But how dangerous?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819400" y="5791200"/>
            <a:ext cx="16002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screen">
            <a:lum bright="6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-49213"/>
            <a:ext cx="82296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5791200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Rockfall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did this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191000" cy="58674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Did the accident happen in a</a:t>
            </a:r>
            <a:b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scary place like this?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9600" y="-299509"/>
            <a:ext cx="5078413" cy="67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4114800" cy="37338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Or … </a:t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In an ordinary- looking place</a:t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like this?</a:t>
            </a:r>
          </a:p>
        </p:txBody>
      </p:sp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05400"/>
            <a:ext cx="7391400" cy="1219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Nearing the Summit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P7150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3730" name="Picture 2" descr="DSCN10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-23813"/>
            <a:ext cx="91757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71906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78" name="Picture 2" descr="IMG_25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IMG_31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3124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Summit Euphoria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--------</a:t>
            </a:r>
          </a:p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Phase 1</a:t>
            </a:r>
            <a:endParaRPr lang="en-US" sz="5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886200" cy="60198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Summit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Euphoria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Phase  2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----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Tough Climb  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…and we still have to go 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DOWN 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-533400"/>
            <a:ext cx="49911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924800" cy="3200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and inevitably …</a:t>
            </a:r>
            <a:b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</a:br>
            <a:b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</a:b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The  Descent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350"/>
            <a:ext cx="10423525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Rappelling Off Whitehorse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3962400" cy="4800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Kangaroo Temple</a:t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8601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25" y="-581025"/>
            <a:ext cx="5578475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Rap KTe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3048000" cy="4154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Looks vertical</a:t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Because it IS</a:t>
            </a:r>
            <a:endParaRPr lang="en-US" sz="6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DSCF17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4537"/>
            <a:ext cx="4648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Descent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200" y="-76200"/>
            <a:ext cx="10287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6324600" cy="1295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Heading  Down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200" y="-76200"/>
            <a:ext cx="10287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6324600" cy="1295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Heading  Down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MJW_02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09600" y="15970"/>
            <a:ext cx="10363200" cy="6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6200"/>
            <a:ext cx="77724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The Happy Climbers (before)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09600" y="-14097"/>
            <a:ext cx="10363200" cy="6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153400" cy="4876800"/>
          </a:xfrm>
          <a:solidFill>
            <a:schemeClr val="bg1">
              <a:lumMod val="75000"/>
              <a:alpha val="6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  <a:defRPr/>
            </a:pPr>
            <a:r>
              <a:rPr lang="en-US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Clothing &amp; Equipment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• Matrix in your Handbook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• Trade-off: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	- Comfort &amp; safety v weight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	- How do you know?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• Study your pack after climbs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590800" y="228600"/>
            <a:ext cx="4648200" cy="92333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to take?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09600" y="0"/>
            <a:ext cx="10363200" cy="6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667000" y="228600"/>
            <a:ext cx="4343400" cy="92392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010400" cy="4052888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Food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Take some extra</a:t>
            </a:r>
          </a:p>
          <a:p>
            <a:pPr>
              <a:lnSpc>
                <a:spcPct val="120000"/>
              </a:lnSpc>
              <a:defRPr/>
            </a:pP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5400" dirty="0">
                <a:solidFill>
                  <a:srgbClr val="FFFFFF"/>
                </a:solidFill>
              </a:rPr>
              <a:t>•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Most take too much</a:t>
            </a:r>
          </a:p>
          <a:p>
            <a:pPr>
              <a:lnSpc>
                <a:spcPct val="120000"/>
              </a:lnSpc>
              <a:defRPr/>
            </a:pP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5400" dirty="0">
                <a:solidFill>
                  <a:srgbClr val="FFFFFF"/>
                </a:solidFill>
              </a:rPr>
              <a:t>•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food you like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pic>
        <p:nvPicPr>
          <p:cNvPr id="28674" name="Picture 2" descr="Appro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066800" y="381000"/>
            <a:ext cx="563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3505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Navigation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2" name="Picture 2" descr="IMG_03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5334000" cy="1754327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group comes 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1515</Words>
  <Application>Microsoft Macintosh PowerPoint</Application>
  <PresentationFormat>On-screen Show (4:3)</PresentationFormat>
  <Paragraphs>228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The Happy Climbers (before)</vt:lpstr>
      <vt:lpstr>Clothing &amp; Equipment • Matrix in your Handbook • Trade-off:  - Comfort &amp; safety v weight  - How do you know? • Study your pack after climbs </vt:lpstr>
      <vt:lpstr>PowerPoint Presentation</vt:lpstr>
      <vt:lpstr>PowerPoint Presentation</vt:lpstr>
      <vt:lpstr>PowerPoint Presentation</vt:lpstr>
      <vt:lpstr>Careful  Here!</vt:lpstr>
      <vt:lpstr>EFFICIENCY</vt:lpstr>
      <vt:lpstr>First View of Kangaroo Temple</vt:lpstr>
      <vt:lpstr>Talus</vt:lpstr>
      <vt:lpstr>The  Couloir -  a dangerous place</vt:lpstr>
      <vt:lpstr>PowerPoint Presentation</vt:lpstr>
      <vt:lpstr>Leader Starts Up</vt:lpstr>
      <vt:lpstr>Put Yourself in This Picture</vt:lpstr>
      <vt:lpstr>Leader setting  pro</vt:lpstr>
      <vt:lpstr>PowerPoint Presentation</vt:lpstr>
      <vt:lpstr>Exposure,  Fear,  &amp; Danger</vt:lpstr>
      <vt:lpstr>Kangaroo Temple  ---- Starting Around the Corner </vt:lpstr>
      <vt:lpstr>Exposure  (It’s  500’ straight down)  Yikes!! ------ Guaranteed to get your attention</vt:lpstr>
      <vt:lpstr>PowerPoint Presentation</vt:lpstr>
      <vt:lpstr>PowerPoint Presentation</vt:lpstr>
      <vt:lpstr>Did the accident happen in a scary place like this?</vt:lpstr>
      <vt:lpstr>Or …  In an ordinary- looking place like this?</vt:lpstr>
      <vt:lpstr>Nearing the Summit</vt:lpstr>
      <vt:lpstr>PowerPoint Presentation</vt:lpstr>
      <vt:lpstr>PowerPoint Presentation</vt:lpstr>
      <vt:lpstr>PowerPoint Presentation</vt:lpstr>
      <vt:lpstr>PowerPoint Presentation</vt:lpstr>
      <vt:lpstr>Summit Euphoria Phase  2 ---- Tough Climb    …and we still have to go DOWN !</vt:lpstr>
      <vt:lpstr>and inevitably …  The  Descent</vt:lpstr>
      <vt:lpstr>Rappelling Off Whitehorse</vt:lpstr>
      <vt:lpstr>Kangaroo Temple </vt:lpstr>
      <vt:lpstr>PowerPoint Presentation</vt:lpstr>
      <vt:lpstr>PowerPoint Presentation</vt:lpstr>
      <vt:lpstr>Heading  Down</vt:lpstr>
      <vt:lpstr>Heading  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</dc:title>
  <dc:creator>Cebe Wallace</dc:creator>
  <cp:lastModifiedBy>Jan Abendroth</cp:lastModifiedBy>
  <cp:revision>126</cp:revision>
  <dcterms:created xsi:type="dcterms:W3CDTF">2003-02-28T03:34:07Z</dcterms:created>
  <dcterms:modified xsi:type="dcterms:W3CDTF">2019-05-02T05:21:42Z</dcterms:modified>
</cp:coreProperties>
</file>