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5"/>
  </p:notesMasterIdLst>
  <p:sldIdLst>
    <p:sldId id="256" r:id="rId2"/>
    <p:sldId id="257" r:id="rId3"/>
    <p:sldId id="302" r:id="rId4"/>
    <p:sldId id="260" r:id="rId5"/>
    <p:sldId id="261" r:id="rId6"/>
    <p:sldId id="262" r:id="rId7"/>
    <p:sldId id="311" r:id="rId8"/>
    <p:sldId id="263" r:id="rId9"/>
    <p:sldId id="279" r:id="rId10"/>
    <p:sldId id="264" r:id="rId11"/>
    <p:sldId id="312" r:id="rId12"/>
    <p:sldId id="291" r:id="rId13"/>
    <p:sldId id="266" r:id="rId14"/>
    <p:sldId id="267" r:id="rId15"/>
    <p:sldId id="268" r:id="rId16"/>
    <p:sldId id="271" r:id="rId17"/>
    <p:sldId id="273" r:id="rId18"/>
    <p:sldId id="272" r:id="rId19"/>
    <p:sldId id="290" r:id="rId20"/>
    <p:sldId id="274" r:id="rId21"/>
    <p:sldId id="276" r:id="rId22"/>
    <p:sldId id="289" r:id="rId23"/>
    <p:sldId id="305" r:id="rId24"/>
    <p:sldId id="278" r:id="rId25"/>
    <p:sldId id="277" r:id="rId26"/>
    <p:sldId id="295" r:id="rId27"/>
    <p:sldId id="281" r:id="rId28"/>
    <p:sldId id="280" r:id="rId29"/>
    <p:sldId id="306" r:id="rId30"/>
    <p:sldId id="304" r:id="rId31"/>
    <p:sldId id="292" r:id="rId32"/>
    <p:sldId id="283" r:id="rId33"/>
    <p:sldId id="284" r:id="rId34"/>
    <p:sldId id="307" r:id="rId35"/>
    <p:sldId id="308" r:id="rId36"/>
    <p:sldId id="282" r:id="rId37"/>
    <p:sldId id="288" r:id="rId38"/>
    <p:sldId id="296" r:id="rId39"/>
    <p:sldId id="285" r:id="rId40"/>
    <p:sldId id="286" r:id="rId41"/>
    <p:sldId id="303" r:id="rId42"/>
    <p:sldId id="287" r:id="rId43"/>
    <p:sldId id="299" r:id="rId44"/>
    <p:sldId id="293" r:id="rId45"/>
    <p:sldId id="297" r:id="rId46"/>
    <p:sldId id="298" r:id="rId47"/>
    <p:sldId id="269" r:id="rId48"/>
    <p:sldId id="300" r:id="rId49"/>
    <p:sldId id="294" r:id="rId50"/>
    <p:sldId id="313" r:id="rId51"/>
    <p:sldId id="301" r:id="rId52"/>
    <p:sldId id="310" r:id="rId53"/>
    <p:sldId id="270" r:id="rId54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1"/>
    <p:restoredTop sz="91176"/>
  </p:normalViewPr>
  <p:slideViewPr>
    <p:cSldViewPr snapToGrid="0" snapToObjects="1">
      <p:cViewPr varScale="1">
        <p:scale>
          <a:sx n="91" d="100"/>
          <a:sy n="91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79EA2-C240-1A4A-8607-82F25668C42B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398F4-CAD1-1840-8806-3582ED0E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59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398F4-CAD1-1840-8806-3582ED0EA9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8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398F4-CAD1-1840-8806-3582ED0EA9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03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398F4-CAD1-1840-8806-3582ED0EA9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12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audience what else is important – conclusion, way more that just crevasse rescue.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398F4-CAD1-1840-8806-3582ED0EA9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398F4-CAD1-1840-8806-3582ED0EA90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1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4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6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7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1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1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7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9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5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A29D4-73DC-6B40-9D20-9C29B6CAB72D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6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ascadeclimbers.com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www.summitpost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untaineers.org/locations-lodges/seattle-branch/committees/seattle-climbing-committee/course-templates/alpine-climbing-courses/basic-alpine-climbing-course/course-materials/basic-climbs-guide-2010" TargetMode="Externa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mountain-forecast.com/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forecast.weather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akbagger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9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NmRqwsggw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7.wdp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kMDUGqiB4A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mountaineers.org/locations-lodges/seattle-branch/committees/seattle-climbing-committee/course-templates/alpine-climbing-courses/basic-alpine-climbing-course/course-materials/crevasse-rescue-illustrated-2018/view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265012079" TargetMode="External"/><Relationship Id="rId3" Type="http://schemas.openxmlformats.org/officeDocument/2006/relationships/hyperlink" Target="https://vimeo.com/264670737" TargetMode="External"/><Relationship Id="rId7" Type="http://schemas.openxmlformats.org/officeDocument/2006/relationships/hyperlink" Target="https://vimeo.com/265010472" TargetMode="External"/><Relationship Id="rId2" Type="http://schemas.openxmlformats.org/officeDocument/2006/relationships/hyperlink" Target="https://vimeo.com/2646702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meo.com/265008195" TargetMode="External"/><Relationship Id="rId5" Type="http://schemas.openxmlformats.org/officeDocument/2006/relationships/hyperlink" Target="https://vimeo.com/265009761" TargetMode="External"/><Relationship Id="rId4" Type="http://schemas.openxmlformats.org/officeDocument/2006/relationships/hyperlink" Target="https://vimeo.com/265007409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B4568-C4F6-A246-A2E1-9E2E3ACD1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9022"/>
            <a:ext cx="6858000" cy="3913109"/>
          </a:xfrm>
        </p:spPr>
        <p:txBody>
          <a:bodyPr>
            <a:normAutofit/>
          </a:bodyPr>
          <a:lstStyle/>
          <a:p>
            <a:r>
              <a:rPr lang="en-US" sz="4000" dirty="0"/>
              <a:t>Seattle Basic Alpine Climbing</a:t>
            </a:r>
            <a:br>
              <a:rPr lang="en-US" sz="4000" dirty="0"/>
            </a:br>
            <a:r>
              <a:rPr lang="en-US" sz="4000" dirty="0"/>
              <a:t>Lecture #5</a:t>
            </a:r>
            <a:br>
              <a:rPr lang="en-US" sz="4000" dirty="0"/>
            </a:br>
            <a:r>
              <a:rPr lang="en-US" sz="4000" dirty="0"/>
              <a:t>2019-May-01</a:t>
            </a:r>
            <a:br>
              <a:rPr lang="en-US" sz="4000" dirty="0"/>
            </a:br>
            <a:br>
              <a:rPr lang="en-US" sz="4000" dirty="0"/>
            </a:br>
            <a:r>
              <a:rPr lang="en-US" sz="3600" dirty="0"/>
              <a:t>Glacier Travel – Jan Abendroth</a:t>
            </a:r>
            <a:br>
              <a:rPr lang="en-US" sz="3600" dirty="0"/>
            </a:br>
            <a:r>
              <a:rPr lang="en-US" sz="3600" dirty="0"/>
              <a:t>The Climbing Party – </a:t>
            </a:r>
            <a:r>
              <a:rPr lang="en-US" sz="3600" dirty="0" err="1"/>
              <a:t>Cebe</a:t>
            </a:r>
            <a:r>
              <a:rPr lang="en-US" sz="3600" dirty="0"/>
              <a:t> Wallace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36A0A-37B8-8E4C-9122-075A605E4B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0803"/>
            <a:ext cx="9144000" cy="3237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1E9808-1905-EB49-A86B-736C0BBEB4E6}"/>
              </a:ext>
            </a:extLst>
          </p:cNvPr>
          <p:cNvSpPr/>
          <p:nvPr/>
        </p:nvSpPr>
        <p:spPr>
          <a:xfrm>
            <a:off x="7352804" y="3620803"/>
            <a:ext cx="1791196" cy="27699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Logan </a:t>
            </a:r>
            <a:r>
              <a:rPr lang="en-US" sz="1200" dirty="0" err="1"/>
              <a:t>Pk</a:t>
            </a:r>
            <a:r>
              <a:rPr lang="en-US" sz="1200" dirty="0"/>
              <a:t> / Banded glacier</a:t>
            </a:r>
          </a:p>
        </p:txBody>
      </p:sp>
    </p:spTree>
    <p:extLst>
      <p:ext uri="{BB962C8B-B14F-4D97-AF65-F5344CB8AC3E}">
        <p14:creationId xmlns:p14="http://schemas.microsoft.com/office/powerpoint/2010/main" val="2777097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ice falls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D62F6B-E098-E84E-A8F1-33365CB72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5" y="1148366"/>
            <a:ext cx="7612845" cy="570963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D23ED7-6083-9A46-9868-C5F579240EF4}"/>
              </a:ext>
            </a:extLst>
          </p:cNvPr>
          <p:cNvSpPr/>
          <p:nvPr/>
        </p:nvSpPr>
        <p:spPr>
          <a:xfrm>
            <a:off x="8350321" y="6396334"/>
            <a:ext cx="79367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Easton</a:t>
            </a:r>
          </a:p>
        </p:txBody>
      </p:sp>
    </p:spTree>
    <p:extLst>
      <p:ext uri="{BB962C8B-B14F-4D97-AF65-F5344CB8AC3E}">
        <p14:creationId xmlns:p14="http://schemas.microsoft.com/office/powerpoint/2010/main" val="481643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summits!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633DE6-D866-F542-8698-3068011497B9}"/>
              </a:ext>
            </a:extLst>
          </p:cNvPr>
          <p:cNvSpPr/>
          <p:nvPr/>
        </p:nvSpPr>
        <p:spPr>
          <a:xfrm>
            <a:off x="8350321" y="6179164"/>
            <a:ext cx="807272" cy="64633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Easton or </a:t>
            </a:r>
          </a:p>
          <a:p>
            <a:r>
              <a:rPr lang="en-US" sz="1200" dirty="0"/>
              <a:t>Coleman</a:t>
            </a:r>
          </a:p>
        </p:txBody>
      </p:sp>
      <p:pic>
        <p:nvPicPr>
          <p:cNvPr id="12" name="Picture 11" descr="A group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2C5812CB-61A4-1A40-94B5-03F52BE4A0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17542"/>
            <a:ext cx="7360920" cy="55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8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strenuous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ECE8B6-04E3-A649-A265-496BD0CB5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89527"/>
            <a:ext cx="5801784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D898A-EB71-3F47-B2E3-A3888049BD47}"/>
              </a:ext>
            </a:extLst>
          </p:cNvPr>
          <p:cNvSpPr txBox="1"/>
          <p:nvPr/>
        </p:nvSpPr>
        <p:spPr>
          <a:xfrm>
            <a:off x="6625884" y="3094892"/>
            <a:ext cx="23915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Mt Si </a:t>
            </a:r>
          </a:p>
          <a:p>
            <a:r>
              <a:rPr lang="en-US" sz="2400" b="1" dirty="0"/>
              <a:t>Time trial:</a:t>
            </a:r>
          </a:p>
          <a:p>
            <a:r>
              <a:rPr lang="en-US" sz="2400" dirty="0"/>
              <a:t>Due May 16th, check with your SIG leader if not done yet!</a:t>
            </a:r>
          </a:p>
          <a:p>
            <a:endParaRPr lang="en-US" sz="2400" dirty="0"/>
          </a:p>
          <a:p>
            <a:r>
              <a:rPr lang="en-US" sz="2000" dirty="0"/>
              <a:t>Pictured climber is strong and an excellent rope lead!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FE8121-0764-0848-89CF-B067C41A6714}"/>
              </a:ext>
            </a:extLst>
          </p:cNvPr>
          <p:cNvSpPr/>
          <p:nvPr/>
        </p:nvSpPr>
        <p:spPr>
          <a:xfrm>
            <a:off x="44842" y="6396335"/>
            <a:ext cx="79367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Boulder</a:t>
            </a: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9583138E-6FE8-4542-ADD0-5071D5FD5794}"/>
              </a:ext>
            </a:extLst>
          </p:cNvPr>
          <p:cNvSpPr/>
          <p:nvPr/>
        </p:nvSpPr>
        <p:spPr>
          <a:xfrm>
            <a:off x="3636446" y="3977640"/>
            <a:ext cx="181173" cy="180024"/>
          </a:xfrm>
          <a:prstGeom prst="smileyFace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26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Safety on Glacier trips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r>
              <a:rPr lang="en-US" dirty="0"/>
              <a:t>Crevasse rescue: hauling system (3:1, 2:1)</a:t>
            </a:r>
          </a:p>
        </p:txBody>
      </p:sp>
    </p:spTree>
    <p:extLst>
      <p:ext uri="{BB962C8B-B14F-4D97-AF65-F5344CB8AC3E}">
        <p14:creationId xmlns:p14="http://schemas.microsoft.com/office/powerpoint/2010/main" val="155210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Safety on Glacier trips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Route</a:t>
            </a:r>
          </a:p>
          <a:p>
            <a:r>
              <a:rPr lang="en-US" dirty="0"/>
              <a:t>Team (</a:t>
            </a:r>
            <a:r>
              <a:rPr lang="en-US" dirty="0" err="1"/>
              <a:t>Cebe’s</a:t>
            </a:r>
            <a:r>
              <a:rPr lang="en-US" dirty="0"/>
              <a:t> lecture)</a:t>
            </a:r>
          </a:p>
          <a:p>
            <a:r>
              <a:rPr lang="en-US" dirty="0"/>
              <a:t>Weather</a:t>
            </a:r>
          </a:p>
          <a:p>
            <a:r>
              <a:rPr lang="en-US" dirty="0"/>
              <a:t>Current conditions</a:t>
            </a:r>
          </a:p>
          <a:p>
            <a:r>
              <a:rPr lang="en-US" dirty="0"/>
              <a:t>Gear</a:t>
            </a:r>
          </a:p>
          <a:p>
            <a:r>
              <a:rPr lang="en-US" dirty="0"/>
              <a:t>Camp</a:t>
            </a:r>
          </a:p>
          <a:p>
            <a:r>
              <a:rPr lang="en-US" dirty="0"/>
              <a:t>Route choice</a:t>
            </a:r>
          </a:p>
          <a:p>
            <a:r>
              <a:rPr lang="en-US" dirty="0"/>
              <a:t>Safe glacier travel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Crevasse rescue</a:t>
            </a:r>
          </a:p>
        </p:txBody>
      </p:sp>
    </p:spTree>
    <p:extLst>
      <p:ext uri="{BB962C8B-B14F-4D97-AF65-F5344CB8AC3E}">
        <p14:creationId xmlns:p14="http://schemas.microsoft.com/office/powerpoint/2010/main" val="877247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Route - </a:t>
            </a:r>
            <a:r>
              <a:rPr lang="en-US" sz="4000" dirty="0"/>
              <a:t>Mt. Hood, next weekend?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Basic climbing guide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27F48-D695-2A49-A40C-98F45CF0C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868951"/>
            <a:ext cx="39243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95D6E-0589-F142-8212-0809E7081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2543525"/>
            <a:ext cx="3924300" cy="4044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8D0D1-EE8B-694A-BD72-7DC18603FD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450" y="1309435"/>
            <a:ext cx="4173093" cy="3129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F7613-2F6F-C344-8A7B-28262A6A2BC7}"/>
              </a:ext>
            </a:extLst>
          </p:cNvPr>
          <p:cNvSpPr txBox="1"/>
          <p:nvPr/>
        </p:nvSpPr>
        <p:spPr>
          <a:xfrm>
            <a:off x="4937760" y="4754880"/>
            <a:ext cx="3220753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Basic climbing guide (</a:t>
            </a:r>
            <a:r>
              <a:rPr lang="en-US" dirty="0">
                <a:hlinkClick r:id="rId6"/>
              </a:rPr>
              <a:t>Course materials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/>
              <a:t>Mountaineers webpage</a:t>
            </a:r>
          </a:p>
          <a:p>
            <a:pPr marL="285750" indent="-285750">
              <a:buFontTx/>
              <a:buChar char="-"/>
            </a:pPr>
            <a:r>
              <a:rPr lang="en-US" dirty="0">
                <a:hlinkClick r:id="rId7"/>
              </a:rPr>
              <a:t>https://www.summitpost.org/</a:t>
            </a:r>
            <a:endParaRPr lang="en-US" dirty="0">
              <a:hlinkClick r:id="rId8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hlinkClick r:id="rId8"/>
              </a:rPr>
              <a:t>https://cascadeclimbers.com/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Fred </a:t>
            </a:r>
            <a:r>
              <a:rPr lang="en-US" dirty="0" err="1"/>
              <a:t>Beckey</a:t>
            </a:r>
            <a:r>
              <a:rPr lang="en-US" dirty="0"/>
              <a:t> guides and other books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5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Weather - </a:t>
            </a:r>
            <a:r>
              <a:rPr lang="en-US" sz="4000" dirty="0"/>
              <a:t>Mt. Hood, next weekend?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F7613-2F6F-C344-8A7B-28262A6A2BC7}"/>
              </a:ext>
            </a:extLst>
          </p:cNvPr>
          <p:cNvSpPr txBox="1"/>
          <p:nvPr/>
        </p:nvSpPr>
        <p:spPr>
          <a:xfrm>
            <a:off x="4937760" y="4754880"/>
            <a:ext cx="3957302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NOAA: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forecast.weather.gov</a:t>
            </a:r>
            <a:r>
              <a:rPr lang="en-US" dirty="0">
                <a:hlinkClick r:id="rId2"/>
              </a:rPr>
              <a:t>/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hlinkClick r:id="rId3"/>
              </a:rPr>
              <a:t>https://www.mountain-forecast.com/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Michael Fagin weather reports</a:t>
            </a:r>
            <a:br>
              <a:rPr lang="en-US" dirty="0"/>
            </a:br>
            <a:r>
              <a:rPr lang="en-US" dirty="0"/>
              <a:t>sent to SIG and climb leaders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JA’s preference:</a:t>
            </a:r>
          </a:p>
          <a:p>
            <a:r>
              <a:rPr lang="en-US" dirty="0"/>
              <a:t>Set weather expectations and stick with them, </a:t>
            </a:r>
            <a:r>
              <a:rPr lang="en-US" dirty="0" err="1"/>
              <a:t>eg.</a:t>
            </a:r>
            <a:br>
              <a:rPr lang="en-US" dirty="0"/>
            </a:br>
            <a:r>
              <a:rPr lang="en-US" dirty="0"/>
              <a:t>&lt;30% precipitation, &lt;0.2” precipitation, &lt;20mph wind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D6564-792E-0743-9F03-077A2A656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88" y="1149350"/>
            <a:ext cx="2819400" cy="44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20EDBF-4AD4-B641-9866-C117FE8EAD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87" y="1593850"/>
            <a:ext cx="3559126" cy="1478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2CCAB7-DF49-8747-B5B2-A4DA05CF53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38" y="3048313"/>
            <a:ext cx="4245610" cy="1299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3D6599-62E8-D843-A7E6-390D047860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255" y="1225129"/>
            <a:ext cx="4660616" cy="319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E742D-A155-554A-B6BB-7B824FC05B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88" y="4434046"/>
            <a:ext cx="3561333" cy="218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Current route conditions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C1859-AFCF-1F44-A1DF-735C66700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51" y="1393050"/>
            <a:ext cx="7150308" cy="5359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BF2B41-DE89-E646-80A8-AAAE256888AF}"/>
              </a:ext>
            </a:extLst>
          </p:cNvPr>
          <p:cNvSpPr txBox="1"/>
          <p:nvPr/>
        </p:nvSpPr>
        <p:spPr>
          <a:xfrm>
            <a:off x="1114428" y="5813692"/>
            <a:ext cx="2728910" cy="76944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Late season climb</a:t>
            </a:r>
          </a:p>
          <a:p>
            <a:r>
              <a:rPr lang="en-US" sz="2200" dirty="0"/>
              <a:t>Thin snow bridge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8D3D1-1A0E-3343-B149-550010C4FFED}"/>
              </a:ext>
            </a:extLst>
          </p:cNvPr>
          <p:cNvSpPr/>
          <p:nvPr/>
        </p:nvSpPr>
        <p:spPr>
          <a:xfrm>
            <a:off x="8264736" y="6352300"/>
            <a:ext cx="817853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 err="1"/>
              <a:t>Sahale</a:t>
            </a:r>
            <a:r>
              <a:rPr lang="en-US" sz="1200" dirty="0"/>
              <a:t> </a:t>
            </a:r>
            <a:r>
              <a:rPr lang="en-US" sz="1200" dirty="0" err="1"/>
              <a:t>Pk</a:t>
            </a:r>
            <a:endParaRPr lang="en-US" sz="1200" dirty="0"/>
          </a:p>
          <a:p>
            <a:r>
              <a:rPr lang="en-US" sz="1200" dirty="0" err="1"/>
              <a:t>Qien</a:t>
            </a:r>
            <a:r>
              <a:rPr lang="en-US" sz="1200" dirty="0"/>
              <a:t> </a:t>
            </a:r>
            <a:r>
              <a:rPr lang="en-US" sz="1200" dirty="0" err="1"/>
              <a:t>Sabe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181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Current route conditions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AA345-5D3D-0445-BF33-1AEF5D5B4E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9" y="1371600"/>
            <a:ext cx="7229990" cy="54224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3948DD-605D-4C47-AE6A-EA97718E5F18}"/>
              </a:ext>
            </a:extLst>
          </p:cNvPr>
          <p:cNvSpPr txBox="1"/>
          <p:nvPr/>
        </p:nvSpPr>
        <p:spPr>
          <a:xfrm>
            <a:off x="1114428" y="5813692"/>
            <a:ext cx="2728910" cy="76944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Busy weekend.</a:t>
            </a:r>
          </a:p>
          <a:p>
            <a:r>
              <a:rPr lang="en-US" sz="2200" dirty="0"/>
              <a:t>Safety in numbers?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AD0F7-64B2-AE4A-9CE9-4F05BD495462}"/>
              </a:ext>
            </a:extLst>
          </p:cNvPr>
          <p:cNvSpPr/>
          <p:nvPr/>
        </p:nvSpPr>
        <p:spPr>
          <a:xfrm>
            <a:off x="8069439" y="6162363"/>
            <a:ext cx="934423" cy="64633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Roman Wall</a:t>
            </a:r>
          </a:p>
          <a:p>
            <a:r>
              <a:rPr lang="en-US" sz="1200" dirty="0"/>
              <a:t>Coleman</a:t>
            </a:r>
          </a:p>
        </p:txBody>
      </p:sp>
    </p:spTree>
    <p:extLst>
      <p:ext uri="{BB962C8B-B14F-4D97-AF65-F5344CB8AC3E}">
        <p14:creationId xmlns:p14="http://schemas.microsoft.com/office/powerpoint/2010/main" val="357018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… another weekend, different route on the same mountain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24861-CC06-1F46-A2FB-8B278C8A45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8" y="1371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41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5815DB-8239-3444-AF71-B09768757D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6829B-037B-8A49-8466-647047E1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612CC-8CB7-4846-807C-4A675A12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Glacier Travel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45min</a:t>
            </a:r>
          </a:p>
          <a:p>
            <a:r>
              <a:rPr lang="en-US" dirty="0">
                <a:solidFill>
                  <a:schemeClr val="bg1"/>
                </a:solidFill>
              </a:rPr>
              <a:t>Break – 10min</a:t>
            </a:r>
          </a:p>
          <a:p>
            <a:r>
              <a:rPr lang="en-US" dirty="0">
                <a:solidFill>
                  <a:schemeClr val="bg1"/>
                </a:solidFill>
              </a:rPr>
              <a:t>The Climbing Party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45min</a:t>
            </a:r>
          </a:p>
          <a:p>
            <a:r>
              <a:rPr lang="en-US" dirty="0">
                <a:solidFill>
                  <a:schemeClr val="bg1"/>
                </a:solidFill>
              </a:rPr>
              <a:t>Announcements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227420-B7B5-1D45-8BF9-5BF710E86BB7}"/>
              </a:ext>
            </a:extLst>
          </p:cNvPr>
          <p:cNvSpPr/>
          <p:nvPr/>
        </p:nvSpPr>
        <p:spPr>
          <a:xfrm>
            <a:off x="7324229" y="6581001"/>
            <a:ext cx="1342932" cy="27699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 snow FT</a:t>
            </a:r>
          </a:p>
        </p:txBody>
      </p:sp>
    </p:spTree>
    <p:extLst>
      <p:ext uri="{BB962C8B-B14F-4D97-AF65-F5344CB8AC3E}">
        <p14:creationId xmlns:p14="http://schemas.microsoft.com/office/powerpoint/2010/main" val="2496192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Current route conditions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8936"/>
            <a:ext cx="7886700" cy="4805363"/>
          </a:xfrm>
        </p:spPr>
        <p:txBody>
          <a:bodyPr/>
          <a:lstStyle/>
          <a:p>
            <a:r>
              <a:rPr lang="en-US" dirty="0"/>
              <a:t>Road access?</a:t>
            </a:r>
          </a:p>
          <a:p>
            <a:r>
              <a:rPr lang="en-US" dirty="0"/>
              <a:t>Is the route ‘in’?</a:t>
            </a:r>
          </a:p>
          <a:p>
            <a:r>
              <a:rPr lang="en-US" dirty="0"/>
              <a:t>Day of the week?</a:t>
            </a:r>
          </a:p>
          <a:p>
            <a:r>
              <a:rPr lang="en-US" dirty="0"/>
              <a:t>Any current dangers?</a:t>
            </a:r>
          </a:p>
          <a:p>
            <a:r>
              <a:rPr lang="en-US" dirty="0"/>
              <a:t>River crossings?</a:t>
            </a:r>
          </a:p>
          <a:p>
            <a:r>
              <a:rPr lang="en-US" dirty="0"/>
              <a:t>Rock fall?</a:t>
            </a:r>
          </a:p>
          <a:p>
            <a:r>
              <a:rPr lang="en-US" dirty="0"/>
              <a:t>Best time to start?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792A3-956E-1348-908B-173338C74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801" y="1310349"/>
            <a:ext cx="4097025" cy="2731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6E531-602E-9046-854E-DD4F2547D8B4}"/>
              </a:ext>
            </a:extLst>
          </p:cNvPr>
          <p:cNvSpPr txBox="1"/>
          <p:nvPr/>
        </p:nvSpPr>
        <p:spPr>
          <a:xfrm>
            <a:off x="6532432" y="4041701"/>
            <a:ext cx="2127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Mt. Hood, </a:t>
            </a:r>
            <a:r>
              <a:rPr lang="en-US" dirty="0" err="1"/>
              <a:t>DanielArndt.com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4CBA4-BDE8-BA4C-8AEC-F93429E2AC84}"/>
              </a:ext>
            </a:extLst>
          </p:cNvPr>
          <p:cNvSpPr txBox="1"/>
          <p:nvPr/>
        </p:nvSpPr>
        <p:spPr>
          <a:xfrm>
            <a:off x="4937760" y="4754880"/>
            <a:ext cx="3072572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Mountaineers webpage: trip reports,</a:t>
            </a:r>
          </a:p>
          <a:p>
            <a:pPr marL="285750" indent="-285750">
              <a:buFontTx/>
              <a:buChar char="-"/>
            </a:pPr>
            <a:r>
              <a:rPr lang="en-US" dirty="0"/>
              <a:t>Facebook, climbers like to post!</a:t>
            </a:r>
          </a:p>
          <a:p>
            <a:pPr marL="285750" indent="-285750">
              <a:buFontTx/>
              <a:buChar char="-"/>
            </a:pPr>
            <a:r>
              <a:rPr lang="en-US" dirty="0">
                <a:hlinkClick r:id="rId4"/>
              </a:rPr>
              <a:t>http://www.peakbagger.com</a:t>
            </a:r>
            <a:br>
              <a:rPr lang="en-US" dirty="0"/>
            </a:br>
            <a:r>
              <a:rPr lang="en-US" dirty="0"/>
              <a:t>many recent posts, GPS tracks</a:t>
            </a:r>
          </a:p>
        </p:txBody>
      </p:sp>
    </p:spTree>
    <p:extLst>
      <p:ext uri="{BB962C8B-B14F-4D97-AF65-F5344CB8AC3E}">
        <p14:creationId xmlns:p14="http://schemas.microsoft.com/office/powerpoint/2010/main" val="3009793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Gear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5712"/>
            <a:ext cx="7886700" cy="4805363"/>
          </a:xfrm>
        </p:spPr>
        <p:txBody>
          <a:bodyPr/>
          <a:lstStyle/>
          <a:p>
            <a:r>
              <a:rPr lang="en-US" dirty="0"/>
              <a:t>Technical personal gear</a:t>
            </a:r>
            <a:br>
              <a:rPr lang="en-US" dirty="0"/>
            </a:br>
            <a:r>
              <a:rPr lang="en-US" sz="2400" dirty="0"/>
              <a:t>dependent on climb, see gear matrix</a:t>
            </a:r>
          </a:p>
          <a:p>
            <a:r>
              <a:rPr lang="en-US" dirty="0"/>
              <a:t>Technical group gear</a:t>
            </a:r>
            <a:br>
              <a:rPr lang="en-US" dirty="0"/>
            </a:br>
            <a:r>
              <a:rPr lang="en-US" sz="2400" dirty="0"/>
              <a:t>organized by trip leader</a:t>
            </a:r>
          </a:p>
          <a:p>
            <a:r>
              <a:rPr lang="en-US" dirty="0"/>
              <a:t>Personal gear</a:t>
            </a:r>
            <a:br>
              <a:rPr lang="en-US" dirty="0"/>
            </a:br>
            <a:r>
              <a:rPr lang="en-US" sz="2400" dirty="0"/>
              <a:t>very dependent on conditions,</a:t>
            </a:r>
            <a:br>
              <a:rPr lang="en-US" sz="2400" dirty="0"/>
            </a:br>
            <a:r>
              <a:rPr lang="en-US" sz="2400" dirty="0"/>
              <a:t>length and difficulty of approach,</a:t>
            </a:r>
            <a:br>
              <a:rPr lang="en-US" sz="2400" dirty="0"/>
            </a:br>
            <a:r>
              <a:rPr lang="en-US" sz="2400" dirty="0"/>
              <a:t>personal comfort tolerance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4CBA4-BDE8-BA4C-8AEC-F93429E2AC84}"/>
              </a:ext>
            </a:extLst>
          </p:cNvPr>
          <p:cNvSpPr txBox="1"/>
          <p:nvPr/>
        </p:nvSpPr>
        <p:spPr>
          <a:xfrm>
            <a:off x="5794883" y="5334372"/>
            <a:ext cx="270907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Basic climbing handbook</a:t>
            </a:r>
          </a:p>
          <a:p>
            <a:pPr marL="285750" indent="-285750">
              <a:buFontTx/>
              <a:buChar char="-"/>
            </a:pPr>
            <a:r>
              <a:rPr lang="en-US" dirty="0"/>
              <a:t>Discuss with SIG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JA’s climb google sheet.</a:t>
            </a:r>
          </a:p>
          <a:p>
            <a:r>
              <a:rPr lang="en-US" dirty="0"/>
              <a:t>Every leader handles this differently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E7705-A022-2B40-BEAA-F3CB57FBCE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883" y="601180"/>
            <a:ext cx="2893358" cy="2185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F4ABB-50B8-764E-952D-DAC08DD0CF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883" y="2829394"/>
            <a:ext cx="2893358" cy="2437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067493-57CE-4D4F-B7AD-26F4A0D72B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75" y="4586068"/>
            <a:ext cx="5423558" cy="20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Crampons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E086F6-EDF7-0E41-9B1F-C2CDBC0CC4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1360831"/>
            <a:ext cx="3200400" cy="2400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FF36AB-ABC8-1E4D-9E73-0CBD6F80DC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4057903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Crampons – make them fit!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E086F6-EDF7-0E41-9B1F-C2CDBC0CC4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1360831"/>
            <a:ext cx="3200400" cy="2400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FF36AB-ABC8-1E4D-9E73-0CBD6F80DC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4057903"/>
            <a:ext cx="3200400" cy="2400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3A2643-5976-2B47-B5DA-941D6B34EE80}"/>
              </a:ext>
            </a:extLst>
          </p:cNvPr>
          <p:cNvSpPr txBox="1"/>
          <p:nvPr/>
        </p:nvSpPr>
        <p:spPr>
          <a:xfrm>
            <a:off x="4346917" y="1358641"/>
            <a:ext cx="43398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Snug 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semi-automatic crampon requires ledge at heel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Horizontal front points 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Steel vs. aluminum – both work for Basic climbs, check with leader if in doubt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Very loose 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No heel 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Hiking boots are too flexible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Check your crampon fit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esp. if you change boots!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0C8884-8899-D146-AB30-AC185C93BD38}"/>
              </a:ext>
            </a:extLst>
          </p:cNvPr>
          <p:cNvSpPr txBox="1"/>
          <p:nvPr/>
        </p:nvSpPr>
        <p:spPr>
          <a:xfrm>
            <a:off x="2914650" y="4094005"/>
            <a:ext cx="696024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17D655-ED0C-464F-8374-119FECDC9642}"/>
              </a:ext>
            </a:extLst>
          </p:cNvPr>
          <p:cNvSpPr txBox="1"/>
          <p:nvPr/>
        </p:nvSpPr>
        <p:spPr>
          <a:xfrm>
            <a:off x="3043947" y="1379493"/>
            <a:ext cx="739498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4140661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Packing thoughts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8936"/>
            <a:ext cx="7886700" cy="4805363"/>
          </a:xfrm>
        </p:spPr>
        <p:txBody>
          <a:bodyPr/>
          <a:lstStyle/>
          <a:p>
            <a:r>
              <a:rPr lang="en-US" sz="2400" dirty="0"/>
              <a:t>Any gear you need right now</a:t>
            </a:r>
            <a:br>
              <a:rPr lang="en-US" sz="2400" dirty="0"/>
            </a:br>
            <a:r>
              <a:rPr lang="en-US" sz="2400" dirty="0"/>
              <a:t>will be at the bottom of your pack ;-)</a:t>
            </a:r>
          </a:p>
          <a:p>
            <a:r>
              <a:rPr lang="en-US" sz="2400" dirty="0"/>
              <a:t>Travel as light as you wish, don’t rely on other people’s gear.</a:t>
            </a:r>
          </a:p>
          <a:p>
            <a:r>
              <a:rPr lang="en-US" sz="2400" dirty="0"/>
              <a:t>Think if you can double purpose gear.</a:t>
            </a:r>
          </a:p>
          <a:p>
            <a:r>
              <a:rPr lang="en-US" sz="2400" dirty="0"/>
              <a:t>Technical gear needed on approach?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ACC79-DBF2-9E49-9C53-9749379502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766" y="218822"/>
            <a:ext cx="2445493" cy="1832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C4FECA-68A6-574A-A716-3BEC4049C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855" y="3558403"/>
            <a:ext cx="3788229" cy="2841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90BD9-E3B1-3A4C-91CE-9B6CC6F83C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753" y="4232584"/>
            <a:ext cx="3580130" cy="26111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E17A89-9301-F144-803B-8C3430845C74}"/>
              </a:ext>
            </a:extLst>
          </p:cNvPr>
          <p:cNvSpPr/>
          <p:nvPr/>
        </p:nvSpPr>
        <p:spPr>
          <a:xfrm>
            <a:off x="6023198" y="3982946"/>
            <a:ext cx="679269" cy="48332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BCDA35-304B-AA4A-A9AF-E5209EE45BA3}"/>
              </a:ext>
            </a:extLst>
          </p:cNvPr>
          <p:cNvCxnSpPr/>
          <p:nvPr/>
        </p:nvCxnSpPr>
        <p:spPr>
          <a:xfrm flipV="1">
            <a:off x="1150753" y="3982946"/>
            <a:ext cx="4872445" cy="2496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19FCDC-4043-714F-BC9B-819BB79E2725}"/>
              </a:ext>
            </a:extLst>
          </p:cNvPr>
          <p:cNvCxnSpPr>
            <a:cxnSpLocks/>
          </p:cNvCxnSpPr>
          <p:nvPr/>
        </p:nvCxnSpPr>
        <p:spPr>
          <a:xfrm flipV="1">
            <a:off x="4730883" y="4482222"/>
            <a:ext cx="1971584" cy="23280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A4407FF-3956-384E-8F2A-A570C82AD657}"/>
              </a:ext>
            </a:extLst>
          </p:cNvPr>
          <p:cNvSpPr txBox="1"/>
          <p:nvPr/>
        </p:nvSpPr>
        <p:spPr>
          <a:xfrm>
            <a:off x="7701233" y="6524458"/>
            <a:ext cx="1490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Mt. Ruth/Icy Peak</a:t>
            </a:r>
          </a:p>
        </p:txBody>
      </p:sp>
    </p:spTree>
    <p:extLst>
      <p:ext uri="{BB962C8B-B14F-4D97-AF65-F5344CB8AC3E}">
        <p14:creationId xmlns:p14="http://schemas.microsoft.com/office/powerpoint/2010/main" val="1378890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Camp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8936"/>
            <a:ext cx="7886700" cy="4805363"/>
          </a:xfrm>
        </p:spPr>
        <p:txBody>
          <a:bodyPr/>
          <a:lstStyle/>
          <a:p>
            <a:r>
              <a:rPr lang="en-US" dirty="0"/>
              <a:t>Glacier trips often 2+ days</a:t>
            </a:r>
          </a:p>
          <a:p>
            <a:r>
              <a:rPr lang="en-US" dirty="0"/>
              <a:t>Safety – rock fall, avalanche</a:t>
            </a:r>
          </a:p>
          <a:p>
            <a:r>
              <a:rPr lang="en-US" dirty="0"/>
              <a:t>Shelter – wind exposure</a:t>
            </a:r>
          </a:p>
          <a:p>
            <a:r>
              <a:rPr lang="en-US" dirty="0"/>
              <a:t>Convenience</a:t>
            </a:r>
            <a:br>
              <a:rPr lang="en-US" dirty="0"/>
            </a:br>
            <a:r>
              <a:rPr lang="en-US" dirty="0"/>
              <a:t>location on route,</a:t>
            </a:r>
            <a:br>
              <a:rPr lang="en-US" dirty="0"/>
            </a:br>
            <a:r>
              <a:rPr lang="en-US" dirty="0"/>
              <a:t>running water</a:t>
            </a:r>
          </a:p>
          <a:p>
            <a:r>
              <a:rPr lang="en-US" dirty="0"/>
              <a:t>Gear up for alpine start,</a:t>
            </a:r>
            <a:br>
              <a:rPr lang="en-US" dirty="0"/>
            </a:br>
            <a:r>
              <a:rPr lang="en-US" dirty="0"/>
              <a:t>enjoy the view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1EF1C-324F-774E-B1C6-FFFFFB5635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133" y="280553"/>
            <a:ext cx="3370217" cy="2527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4DB1C8-BB96-8043-8993-68B901A6B2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566" y="3211504"/>
            <a:ext cx="3365784" cy="2524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685F4-75BA-454D-BB9F-4F62656C7A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480" y="5074023"/>
            <a:ext cx="2259874" cy="16940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F48C6E-0646-0743-A46A-A26845A07D35}"/>
              </a:ext>
            </a:extLst>
          </p:cNvPr>
          <p:cNvSpPr/>
          <p:nvPr/>
        </p:nvSpPr>
        <p:spPr>
          <a:xfrm>
            <a:off x="7213262" y="2823901"/>
            <a:ext cx="1340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 / Easton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03A8D-EAC7-AA45-98C2-6859CB216403}"/>
              </a:ext>
            </a:extLst>
          </p:cNvPr>
          <p:cNvSpPr/>
          <p:nvPr/>
        </p:nvSpPr>
        <p:spPr>
          <a:xfrm>
            <a:off x="7106919" y="5800264"/>
            <a:ext cx="1553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Rainier / Emmons</a:t>
            </a:r>
          </a:p>
        </p:txBody>
      </p:sp>
    </p:spTree>
    <p:extLst>
      <p:ext uri="{BB962C8B-B14F-4D97-AF65-F5344CB8AC3E}">
        <p14:creationId xmlns:p14="http://schemas.microsoft.com/office/powerpoint/2010/main" val="3062800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2600" dirty="0"/>
              <a:t>sometimes straightforward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08291-24DE-854E-9AA6-6C7B50D1EB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68002"/>
            <a:ext cx="7415212" cy="5561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9B4292-474D-5F46-9FB1-494D64C779E0}"/>
              </a:ext>
            </a:extLst>
          </p:cNvPr>
          <p:cNvSpPr txBox="1"/>
          <p:nvPr/>
        </p:nvSpPr>
        <p:spPr>
          <a:xfrm>
            <a:off x="4336256" y="1359719"/>
            <a:ext cx="3546997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Don’t blindly follow a route though!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F8BA01-3781-6E48-B7B3-0D65CD1DACD8}"/>
              </a:ext>
            </a:extLst>
          </p:cNvPr>
          <p:cNvSpPr/>
          <p:nvPr/>
        </p:nvSpPr>
        <p:spPr>
          <a:xfrm>
            <a:off x="7986711" y="6452412"/>
            <a:ext cx="1184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Rainier / DC</a:t>
            </a:r>
          </a:p>
        </p:txBody>
      </p:sp>
    </p:spTree>
    <p:extLst>
      <p:ext uri="{BB962C8B-B14F-4D97-AF65-F5344CB8AC3E}">
        <p14:creationId xmlns:p14="http://schemas.microsoft.com/office/powerpoint/2010/main" val="29224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example Ruth/Icy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4F66E-7146-F944-B0B8-98D6DF88CD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95251"/>
            <a:ext cx="7550332" cy="56627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D641A2-4508-6D49-8A45-CD9DA56116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5860">
            <a:off x="6283101" y="1428458"/>
            <a:ext cx="1094601" cy="10508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3DB048-F726-E242-BEA8-FA2B5005D2F9}"/>
              </a:ext>
            </a:extLst>
          </p:cNvPr>
          <p:cNvSpPr txBox="1"/>
          <p:nvPr/>
        </p:nvSpPr>
        <p:spPr>
          <a:xfrm>
            <a:off x="6204857" y="2207669"/>
            <a:ext cx="3706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34B099-951F-114B-B221-1711E00702E6}"/>
              </a:ext>
            </a:extLst>
          </p:cNvPr>
          <p:cNvSpPr txBox="1"/>
          <p:nvPr/>
        </p:nvSpPr>
        <p:spPr>
          <a:xfrm>
            <a:off x="7141029" y="1315878"/>
            <a:ext cx="317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0790CD-FA1E-EF40-B517-EA6F4086B554}"/>
              </a:ext>
            </a:extLst>
          </p:cNvPr>
          <p:cNvSpPr txBox="1"/>
          <p:nvPr/>
        </p:nvSpPr>
        <p:spPr>
          <a:xfrm>
            <a:off x="7141029" y="2227215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AE5E2A-31C9-4246-9EC2-176F411526E5}"/>
              </a:ext>
            </a:extLst>
          </p:cNvPr>
          <p:cNvSpPr txBox="1"/>
          <p:nvPr/>
        </p:nvSpPr>
        <p:spPr>
          <a:xfrm>
            <a:off x="6174346" y="1249378"/>
            <a:ext cx="322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D629F0-1239-CC48-86C7-70D8637BA4DC}"/>
              </a:ext>
            </a:extLst>
          </p:cNvPr>
          <p:cNvSpPr/>
          <p:nvPr/>
        </p:nvSpPr>
        <p:spPr>
          <a:xfrm>
            <a:off x="8307069" y="6471776"/>
            <a:ext cx="694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Icy peak</a:t>
            </a:r>
          </a:p>
        </p:txBody>
      </p:sp>
    </p:spTree>
    <p:extLst>
      <p:ext uri="{BB962C8B-B14F-4D97-AF65-F5344CB8AC3E}">
        <p14:creationId xmlns:p14="http://schemas.microsoft.com/office/powerpoint/2010/main" val="4044644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example Ruth/Icy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65C9E7-33F8-EE40-AC32-4906204287B8}"/>
              </a:ext>
            </a:extLst>
          </p:cNvPr>
          <p:cNvSpPr/>
          <p:nvPr/>
        </p:nvSpPr>
        <p:spPr>
          <a:xfrm>
            <a:off x="628650" y="1215741"/>
            <a:ext cx="4572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Climbing Route: </a:t>
            </a:r>
          </a:p>
          <a:p>
            <a:r>
              <a:rPr lang="en-US" dirty="0"/>
              <a:t>Rope up and traverse glacier S to first notch right (NW) of Ruth summit. Camp on other side of notch on snow if possible, to minimize impact (6,600'): A shovel may be of some use. Traverse W-facing snow slope to S facing ridge leading down to the Ruth-Icy saddle. Rather than going down the normal steep gulley of loose scree and rock leading directly to the saddle area, stay left of the gully and descend a leftwards slanting slope to saddle area (5,800’). </a:t>
            </a:r>
            <a:r>
              <a:rPr lang="en-US" b="1" dirty="0">
                <a:solidFill>
                  <a:srgbClr val="FF0000"/>
                </a:solidFill>
              </a:rPr>
              <a:t>(A)</a:t>
            </a:r>
            <a:r>
              <a:rPr lang="en-US" dirty="0"/>
              <a:t> </a:t>
            </a:r>
          </a:p>
          <a:p>
            <a:r>
              <a:rPr lang="en-US" dirty="0">
                <a:highlight>
                  <a:srgbClr val="FFFF00"/>
                </a:highlight>
              </a:rPr>
              <a:t>Climb gradual glacier on </a:t>
            </a:r>
            <a:r>
              <a:rPr lang="en-US" dirty="0" err="1">
                <a:highlight>
                  <a:srgbClr val="FFFF00"/>
                </a:highlight>
              </a:rPr>
              <a:t>Icy's</a:t>
            </a:r>
            <a:r>
              <a:rPr lang="en-US" dirty="0">
                <a:highlight>
                  <a:srgbClr val="FFFF00"/>
                </a:highlight>
              </a:rPr>
              <a:t> NW slope in general SE direction, keeping rock ridge on left and crevasses on right. At about 6,500', head S and traverse top part of glacier at the W face of Icy.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(B)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r>
              <a:rPr lang="en-US" dirty="0"/>
              <a:t>Skirt </a:t>
            </a:r>
            <a:r>
              <a:rPr lang="en-US" dirty="0" err="1"/>
              <a:t>Icy's</a:t>
            </a:r>
            <a:r>
              <a:rPr lang="en-US" dirty="0"/>
              <a:t> W notch and turn up the S side of Icy through talus and snow. Find first prominent gulley and climb to top where rap slings are around a horn. (Fixed line recommended). Summit is a couple steps above and left. Watch for loose rock and wear helmets!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353B3-12F8-8941-89BE-AD8F233831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650" y="1215741"/>
            <a:ext cx="3522701" cy="4950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4C1D5A-FEF0-DD41-83A9-E0E53602D6B6}"/>
              </a:ext>
            </a:extLst>
          </p:cNvPr>
          <p:cNvSpPr txBox="1"/>
          <p:nvPr/>
        </p:nvSpPr>
        <p:spPr>
          <a:xfrm>
            <a:off x="6763067" y="2241222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76A70-B17F-5C44-A8F8-644663A7914D}"/>
              </a:ext>
            </a:extLst>
          </p:cNvPr>
          <p:cNvSpPr txBox="1"/>
          <p:nvPr/>
        </p:nvSpPr>
        <p:spPr>
          <a:xfrm>
            <a:off x="7262948" y="5768152"/>
            <a:ext cx="397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(B)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A1B01F-3511-194B-81DF-DC6D95CF91CB}"/>
              </a:ext>
            </a:extLst>
          </p:cNvPr>
          <p:cNvCxnSpPr>
            <a:cxnSpLocks/>
          </p:cNvCxnSpPr>
          <p:nvPr/>
        </p:nvCxnSpPr>
        <p:spPr>
          <a:xfrm flipH="1">
            <a:off x="5428396" y="1645920"/>
            <a:ext cx="619708" cy="44223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917634-E4C7-9549-8187-63C360009720}"/>
              </a:ext>
            </a:extLst>
          </p:cNvPr>
          <p:cNvCxnSpPr>
            <a:cxnSpLocks/>
          </p:cNvCxnSpPr>
          <p:nvPr/>
        </p:nvCxnSpPr>
        <p:spPr>
          <a:xfrm>
            <a:off x="6048103" y="1645920"/>
            <a:ext cx="2675248" cy="14857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1CDF7-FA11-4240-B759-7645D376BF66}"/>
              </a:ext>
            </a:extLst>
          </p:cNvPr>
          <p:cNvSpPr txBox="1"/>
          <p:nvPr/>
        </p:nvSpPr>
        <p:spPr>
          <a:xfrm>
            <a:off x="6434096" y="1290469"/>
            <a:ext cx="6719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Mount</a:t>
            </a:r>
          </a:p>
          <a:p>
            <a:r>
              <a:rPr lang="en-US" b="1" i="1" dirty="0"/>
              <a:t>Ruth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6C7BB4-E156-2C44-8FEC-B325ED50DB75}"/>
              </a:ext>
            </a:extLst>
          </p:cNvPr>
          <p:cNvSpPr txBox="1"/>
          <p:nvPr/>
        </p:nvSpPr>
        <p:spPr>
          <a:xfrm>
            <a:off x="5194713" y="1443509"/>
            <a:ext cx="5950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Camp</a:t>
            </a:r>
          </a:p>
        </p:txBody>
      </p:sp>
    </p:spTree>
    <p:extLst>
      <p:ext uri="{BB962C8B-B14F-4D97-AF65-F5344CB8AC3E}">
        <p14:creationId xmlns:p14="http://schemas.microsoft.com/office/powerpoint/2010/main" val="279959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example Ruth/Icy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4F66E-7146-F944-B0B8-98D6DF88CD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95251"/>
            <a:ext cx="7550332" cy="5662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368423-6F19-DE4B-89D0-392802B27D3B}"/>
              </a:ext>
            </a:extLst>
          </p:cNvPr>
          <p:cNvSpPr txBox="1"/>
          <p:nvPr/>
        </p:nvSpPr>
        <p:spPr>
          <a:xfrm>
            <a:off x="4023360" y="4976949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68FE4-B40D-3D40-BDCE-C3ED4EFDAA16}"/>
              </a:ext>
            </a:extLst>
          </p:cNvPr>
          <p:cNvSpPr txBox="1"/>
          <p:nvPr/>
        </p:nvSpPr>
        <p:spPr>
          <a:xfrm>
            <a:off x="4572000" y="2220732"/>
            <a:ext cx="397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(B)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D641A2-4508-6D49-8A45-CD9DA56116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5860">
            <a:off x="6283101" y="1428458"/>
            <a:ext cx="1094601" cy="10508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3DB048-F726-E242-BEA8-FA2B5005D2F9}"/>
              </a:ext>
            </a:extLst>
          </p:cNvPr>
          <p:cNvSpPr txBox="1"/>
          <p:nvPr/>
        </p:nvSpPr>
        <p:spPr>
          <a:xfrm>
            <a:off x="6204857" y="2207669"/>
            <a:ext cx="3706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34B099-951F-114B-B221-1711E00702E6}"/>
              </a:ext>
            </a:extLst>
          </p:cNvPr>
          <p:cNvSpPr txBox="1"/>
          <p:nvPr/>
        </p:nvSpPr>
        <p:spPr>
          <a:xfrm>
            <a:off x="7141029" y="1315878"/>
            <a:ext cx="317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0790CD-FA1E-EF40-B517-EA6F4086B554}"/>
              </a:ext>
            </a:extLst>
          </p:cNvPr>
          <p:cNvSpPr txBox="1"/>
          <p:nvPr/>
        </p:nvSpPr>
        <p:spPr>
          <a:xfrm>
            <a:off x="7141029" y="2227215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AE5E2A-31C9-4246-9EC2-176F411526E5}"/>
              </a:ext>
            </a:extLst>
          </p:cNvPr>
          <p:cNvSpPr txBox="1"/>
          <p:nvPr/>
        </p:nvSpPr>
        <p:spPr>
          <a:xfrm>
            <a:off x="6174346" y="1249378"/>
            <a:ext cx="322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D629F0-1239-CC48-86C7-70D8637BA4DC}"/>
              </a:ext>
            </a:extLst>
          </p:cNvPr>
          <p:cNvSpPr/>
          <p:nvPr/>
        </p:nvSpPr>
        <p:spPr>
          <a:xfrm>
            <a:off x="8307069" y="6471776"/>
            <a:ext cx="694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Icy peak</a:t>
            </a:r>
          </a:p>
        </p:txBody>
      </p:sp>
    </p:spTree>
    <p:extLst>
      <p:ext uri="{BB962C8B-B14F-4D97-AF65-F5344CB8AC3E}">
        <p14:creationId xmlns:p14="http://schemas.microsoft.com/office/powerpoint/2010/main" val="1926666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5815DB-8239-3444-AF71-B09768757D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6829B-037B-8A49-8466-647047E1F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4" y="-120656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Glacier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612CC-8CB7-4846-807C-4A675A12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B4454-8E3C-E842-9F46-31B05C1F05EC}"/>
              </a:ext>
            </a:extLst>
          </p:cNvPr>
          <p:cNvSpPr/>
          <p:nvPr/>
        </p:nvSpPr>
        <p:spPr>
          <a:xfrm>
            <a:off x="7352804" y="6520682"/>
            <a:ext cx="1553630" cy="27699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Rainier / Emmons</a:t>
            </a:r>
          </a:p>
        </p:txBody>
      </p:sp>
    </p:spTree>
    <p:extLst>
      <p:ext uri="{BB962C8B-B14F-4D97-AF65-F5344CB8AC3E}">
        <p14:creationId xmlns:p14="http://schemas.microsoft.com/office/powerpoint/2010/main" val="1102034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example Ruth/Icy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D629F0-1239-CC48-86C7-70D8637BA4DC}"/>
              </a:ext>
            </a:extLst>
          </p:cNvPr>
          <p:cNvSpPr/>
          <p:nvPr/>
        </p:nvSpPr>
        <p:spPr>
          <a:xfrm>
            <a:off x="8307069" y="6471776"/>
            <a:ext cx="694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Icy peak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15A6E-1137-B641-8DFD-8CF8048609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47761"/>
            <a:ext cx="7467600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79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example Ruth/Icy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4F66E-7146-F944-B0B8-98D6DF88CD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95251"/>
            <a:ext cx="7550332" cy="5662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368423-6F19-DE4B-89D0-392802B27D3B}"/>
              </a:ext>
            </a:extLst>
          </p:cNvPr>
          <p:cNvSpPr txBox="1"/>
          <p:nvPr/>
        </p:nvSpPr>
        <p:spPr>
          <a:xfrm>
            <a:off x="4023360" y="4976949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68FE4-B40D-3D40-BDCE-C3ED4EFDAA16}"/>
              </a:ext>
            </a:extLst>
          </p:cNvPr>
          <p:cNvSpPr txBox="1"/>
          <p:nvPr/>
        </p:nvSpPr>
        <p:spPr>
          <a:xfrm>
            <a:off x="4572000" y="2220732"/>
            <a:ext cx="397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(B)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D641A2-4508-6D49-8A45-CD9DA56116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5860">
            <a:off x="6283101" y="1428458"/>
            <a:ext cx="1094601" cy="10508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3DB048-F726-E242-BEA8-FA2B5005D2F9}"/>
              </a:ext>
            </a:extLst>
          </p:cNvPr>
          <p:cNvSpPr txBox="1"/>
          <p:nvPr/>
        </p:nvSpPr>
        <p:spPr>
          <a:xfrm>
            <a:off x="6204857" y="2207669"/>
            <a:ext cx="3706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34B099-951F-114B-B221-1711E00702E6}"/>
              </a:ext>
            </a:extLst>
          </p:cNvPr>
          <p:cNvSpPr txBox="1"/>
          <p:nvPr/>
        </p:nvSpPr>
        <p:spPr>
          <a:xfrm>
            <a:off x="7141029" y="1315878"/>
            <a:ext cx="317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0790CD-FA1E-EF40-B517-EA6F4086B554}"/>
              </a:ext>
            </a:extLst>
          </p:cNvPr>
          <p:cNvSpPr txBox="1"/>
          <p:nvPr/>
        </p:nvSpPr>
        <p:spPr>
          <a:xfrm>
            <a:off x="7141029" y="2227215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AE5E2A-31C9-4246-9EC2-176F411526E5}"/>
              </a:ext>
            </a:extLst>
          </p:cNvPr>
          <p:cNvSpPr txBox="1"/>
          <p:nvPr/>
        </p:nvSpPr>
        <p:spPr>
          <a:xfrm>
            <a:off x="6174346" y="1249378"/>
            <a:ext cx="322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E1CE190-7208-734D-B72F-8B162EFF5CE3}"/>
              </a:ext>
            </a:extLst>
          </p:cNvPr>
          <p:cNvSpPr/>
          <p:nvPr/>
        </p:nvSpPr>
        <p:spPr>
          <a:xfrm>
            <a:off x="3557588" y="2509126"/>
            <a:ext cx="1100158" cy="2462924"/>
          </a:xfrm>
          <a:custGeom>
            <a:avLst/>
            <a:gdLst>
              <a:gd name="connsiteX0" fmla="*/ 771525 w 1100158"/>
              <a:gd name="connsiteY0" fmla="*/ 2462924 h 2462924"/>
              <a:gd name="connsiteX1" fmla="*/ 800100 w 1100158"/>
              <a:gd name="connsiteY1" fmla="*/ 2234324 h 2462924"/>
              <a:gd name="connsiteX2" fmla="*/ 814387 w 1100158"/>
              <a:gd name="connsiteY2" fmla="*/ 2120024 h 2462924"/>
              <a:gd name="connsiteX3" fmla="*/ 828675 w 1100158"/>
              <a:gd name="connsiteY3" fmla="*/ 2020012 h 2462924"/>
              <a:gd name="connsiteX4" fmla="*/ 785812 w 1100158"/>
              <a:gd name="connsiteY4" fmla="*/ 1748549 h 2462924"/>
              <a:gd name="connsiteX5" fmla="*/ 757237 w 1100158"/>
              <a:gd name="connsiteY5" fmla="*/ 1705687 h 2462924"/>
              <a:gd name="connsiteX6" fmla="*/ 714375 w 1100158"/>
              <a:gd name="connsiteY6" fmla="*/ 1691399 h 2462924"/>
              <a:gd name="connsiteX7" fmla="*/ 642937 w 1100158"/>
              <a:gd name="connsiteY7" fmla="*/ 1619962 h 2462924"/>
              <a:gd name="connsiteX8" fmla="*/ 571500 w 1100158"/>
              <a:gd name="connsiteY8" fmla="*/ 1548524 h 2462924"/>
              <a:gd name="connsiteX9" fmla="*/ 542925 w 1100158"/>
              <a:gd name="connsiteY9" fmla="*/ 1505662 h 2462924"/>
              <a:gd name="connsiteX10" fmla="*/ 500062 w 1100158"/>
              <a:gd name="connsiteY10" fmla="*/ 1477087 h 2462924"/>
              <a:gd name="connsiteX11" fmla="*/ 442912 w 1100158"/>
              <a:gd name="connsiteY11" fmla="*/ 1405649 h 2462924"/>
              <a:gd name="connsiteX12" fmla="*/ 342900 w 1100158"/>
              <a:gd name="connsiteY12" fmla="*/ 1291349 h 2462924"/>
              <a:gd name="connsiteX13" fmla="*/ 257175 w 1100158"/>
              <a:gd name="connsiteY13" fmla="*/ 1162762 h 2462924"/>
              <a:gd name="connsiteX14" fmla="*/ 228600 w 1100158"/>
              <a:gd name="connsiteY14" fmla="*/ 1119899 h 2462924"/>
              <a:gd name="connsiteX15" fmla="*/ 185737 w 1100158"/>
              <a:gd name="connsiteY15" fmla="*/ 1091324 h 2462924"/>
              <a:gd name="connsiteX16" fmla="*/ 114300 w 1100158"/>
              <a:gd name="connsiteY16" fmla="*/ 962737 h 2462924"/>
              <a:gd name="connsiteX17" fmla="*/ 85725 w 1100158"/>
              <a:gd name="connsiteY17" fmla="*/ 919874 h 2462924"/>
              <a:gd name="connsiteX18" fmla="*/ 42862 w 1100158"/>
              <a:gd name="connsiteY18" fmla="*/ 791287 h 2462924"/>
              <a:gd name="connsiteX19" fmla="*/ 28575 w 1100158"/>
              <a:gd name="connsiteY19" fmla="*/ 748424 h 2462924"/>
              <a:gd name="connsiteX20" fmla="*/ 14287 w 1100158"/>
              <a:gd name="connsiteY20" fmla="*/ 705562 h 2462924"/>
              <a:gd name="connsiteX21" fmla="*/ 0 w 1100158"/>
              <a:gd name="connsiteY21" fmla="*/ 634124 h 2462924"/>
              <a:gd name="connsiteX22" fmla="*/ 14287 w 1100158"/>
              <a:gd name="connsiteY22" fmla="*/ 362662 h 2462924"/>
              <a:gd name="connsiteX23" fmla="*/ 42862 w 1100158"/>
              <a:gd name="connsiteY23" fmla="*/ 276937 h 2462924"/>
              <a:gd name="connsiteX24" fmla="*/ 57150 w 1100158"/>
              <a:gd name="connsiteY24" fmla="*/ 234074 h 2462924"/>
              <a:gd name="connsiteX25" fmla="*/ 100012 w 1100158"/>
              <a:gd name="connsiteY25" fmla="*/ 219787 h 2462924"/>
              <a:gd name="connsiteX26" fmla="*/ 128587 w 1100158"/>
              <a:gd name="connsiteY26" fmla="*/ 176924 h 2462924"/>
              <a:gd name="connsiteX27" fmla="*/ 214312 w 1100158"/>
              <a:gd name="connsiteY27" fmla="*/ 148349 h 2462924"/>
              <a:gd name="connsiteX28" fmla="*/ 257175 w 1100158"/>
              <a:gd name="connsiteY28" fmla="*/ 134062 h 2462924"/>
              <a:gd name="connsiteX29" fmla="*/ 300037 w 1100158"/>
              <a:gd name="connsiteY29" fmla="*/ 119774 h 2462924"/>
              <a:gd name="connsiteX30" fmla="*/ 457200 w 1100158"/>
              <a:gd name="connsiteY30" fmla="*/ 105487 h 2462924"/>
              <a:gd name="connsiteX31" fmla="*/ 528637 w 1100158"/>
              <a:gd name="connsiteY31" fmla="*/ 91199 h 2462924"/>
              <a:gd name="connsiteX32" fmla="*/ 585787 w 1100158"/>
              <a:gd name="connsiteY32" fmla="*/ 76912 h 2462924"/>
              <a:gd name="connsiteX33" fmla="*/ 728662 w 1100158"/>
              <a:gd name="connsiteY33" fmla="*/ 62624 h 2462924"/>
              <a:gd name="connsiteX34" fmla="*/ 1100137 w 1100158"/>
              <a:gd name="connsiteY34" fmla="*/ 76912 h 246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00158" h="2462924">
                <a:moveTo>
                  <a:pt x="771525" y="2462924"/>
                </a:moveTo>
                <a:lnTo>
                  <a:pt x="800100" y="2234324"/>
                </a:lnTo>
                <a:cubicBezTo>
                  <a:pt x="804862" y="2196224"/>
                  <a:pt x="808957" y="2158035"/>
                  <a:pt x="814387" y="2120024"/>
                </a:cubicBezTo>
                <a:lnTo>
                  <a:pt x="828675" y="2020012"/>
                </a:lnTo>
                <a:cubicBezTo>
                  <a:pt x="825041" y="1972776"/>
                  <a:pt x="827735" y="1811432"/>
                  <a:pt x="785812" y="1748549"/>
                </a:cubicBezTo>
                <a:cubicBezTo>
                  <a:pt x="776287" y="1734262"/>
                  <a:pt x="770645" y="1716414"/>
                  <a:pt x="757237" y="1705687"/>
                </a:cubicBezTo>
                <a:cubicBezTo>
                  <a:pt x="745477" y="1696279"/>
                  <a:pt x="728662" y="1696162"/>
                  <a:pt x="714375" y="1691399"/>
                </a:cubicBezTo>
                <a:cubicBezTo>
                  <a:pt x="638173" y="1577097"/>
                  <a:pt x="738190" y="1715215"/>
                  <a:pt x="642937" y="1619962"/>
                </a:cubicBezTo>
                <a:cubicBezTo>
                  <a:pt x="547684" y="1524709"/>
                  <a:pt x="685802" y="1624726"/>
                  <a:pt x="571500" y="1548524"/>
                </a:cubicBezTo>
                <a:cubicBezTo>
                  <a:pt x="561975" y="1534237"/>
                  <a:pt x="555067" y="1517804"/>
                  <a:pt x="542925" y="1505662"/>
                </a:cubicBezTo>
                <a:cubicBezTo>
                  <a:pt x="530783" y="1493520"/>
                  <a:pt x="510789" y="1490496"/>
                  <a:pt x="500062" y="1477087"/>
                </a:cubicBezTo>
                <a:cubicBezTo>
                  <a:pt x="421192" y="1378498"/>
                  <a:pt x="565751" y="1487541"/>
                  <a:pt x="442912" y="1405649"/>
                </a:cubicBezTo>
                <a:cubicBezTo>
                  <a:pt x="376237" y="1305637"/>
                  <a:pt x="414337" y="1338974"/>
                  <a:pt x="342900" y="1291349"/>
                </a:cubicBezTo>
                <a:lnTo>
                  <a:pt x="257175" y="1162762"/>
                </a:lnTo>
                <a:cubicBezTo>
                  <a:pt x="247650" y="1148474"/>
                  <a:pt x="242888" y="1129424"/>
                  <a:pt x="228600" y="1119899"/>
                </a:cubicBezTo>
                <a:lnTo>
                  <a:pt x="185737" y="1091324"/>
                </a:lnTo>
                <a:cubicBezTo>
                  <a:pt x="160590" y="1015881"/>
                  <a:pt x="179804" y="1060994"/>
                  <a:pt x="114300" y="962737"/>
                </a:cubicBezTo>
                <a:cubicBezTo>
                  <a:pt x="104775" y="948449"/>
                  <a:pt x="91155" y="936164"/>
                  <a:pt x="85725" y="919874"/>
                </a:cubicBezTo>
                <a:lnTo>
                  <a:pt x="42862" y="791287"/>
                </a:lnTo>
                <a:lnTo>
                  <a:pt x="28575" y="748424"/>
                </a:lnTo>
                <a:cubicBezTo>
                  <a:pt x="23813" y="734137"/>
                  <a:pt x="17240" y="720330"/>
                  <a:pt x="14287" y="705562"/>
                </a:cubicBezTo>
                <a:lnTo>
                  <a:pt x="0" y="634124"/>
                </a:lnTo>
                <a:cubicBezTo>
                  <a:pt x="4762" y="543637"/>
                  <a:pt x="3491" y="452629"/>
                  <a:pt x="14287" y="362662"/>
                </a:cubicBezTo>
                <a:cubicBezTo>
                  <a:pt x="17876" y="332756"/>
                  <a:pt x="33337" y="305512"/>
                  <a:pt x="42862" y="276937"/>
                </a:cubicBezTo>
                <a:cubicBezTo>
                  <a:pt x="47625" y="262649"/>
                  <a:pt x="42862" y="238836"/>
                  <a:pt x="57150" y="234074"/>
                </a:cubicBezTo>
                <a:lnTo>
                  <a:pt x="100012" y="219787"/>
                </a:lnTo>
                <a:cubicBezTo>
                  <a:pt x="109537" y="205499"/>
                  <a:pt x="114026" y="186025"/>
                  <a:pt x="128587" y="176924"/>
                </a:cubicBezTo>
                <a:cubicBezTo>
                  <a:pt x="154129" y="160960"/>
                  <a:pt x="185737" y="157874"/>
                  <a:pt x="214312" y="148349"/>
                </a:cubicBezTo>
                <a:lnTo>
                  <a:pt x="257175" y="134062"/>
                </a:lnTo>
                <a:cubicBezTo>
                  <a:pt x="271462" y="129300"/>
                  <a:pt x="285039" y="121137"/>
                  <a:pt x="300037" y="119774"/>
                </a:cubicBezTo>
                <a:lnTo>
                  <a:pt x="457200" y="105487"/>
                </a:lnTo>
                <a:cubicBezTo>
                  <a:pt x="481012" y="100724"/>
                  <a:pt x="504931" y="96467"/>
                  <a:pt x="528637" y="91199"/>
                </a:cubicBezTo>
                <a:cubicBezTo>
                  <a:pt x="547806" y="86939"/>
                  <a:pt x="566348" y="79689"/>
                  <a:pt x="585787" y="76912"/>
                </a:cubicBezTo>
                <a:cubicBezTo>
                  <a:pt x="633169" y="70143"/>
                  <a:pt x="680873" y="65279"/>
                  <a:pt x="728662" y="62624"/>
                </a:cubicBezTo>
                <a:cubicBezTo>
                  <a:pt x="1109655" y="41458"/>
                  <a:pt x="1100137" y="-75079"/>
                  <a:pt x="1100137" y="76912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39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rock / ice fall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F70AA-6FDA-FB49-86FE-E186288C54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3" y="1110343"/>
            <a:ext cx="7576457" cy="5682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CA541-DDDC-1B44-AAF2-24889D4A928E}"/>
              </a:ext>
            </a:extLst>
          </p:cNvPr>
          <p:cNvSpPr txBox="1"/>
          <p:nvPr/>
        </p:nvSpPr>
        <p:spPr>
          <a:xfrm>
            <a:off x="966651" y="5447212"/>
            <a:ext cx="4010457" cy="120032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Try to avoid obvious rock fall zones.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Sun exposure might increase rock fall.</a:t>
            </a:r>
            <a:br>
              <a:rPr lang="en-US" sz="1800" dirty="0"/>
            </a:br>
            <a:r>
              <a:rPr lang="en-US" sz="1800" dirty="0"/>
              <a:t>Try to travel early.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 Move fast!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CC162-13B4-424D-9E7C-6618F619A927}"/>
              </a:ext>
            </a:extLst>
          </p:cNvPr>
          <p:cNvSpPr/>
          <p:nvPr/>
        </p:nvSpPr>
        <p:spPr>
          <a:xfrm>
            <a:off x="8436973" y="633102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Glacier </a:t>
            </a:r>
          </a:p>
          <a:p>
            <a:r>
              <a:rPr lang="en-US" sz="1200" dirty="0"/>
              <a:t>peak</a:t>
            </a:r>
          </a:p>
        </p:txBody>
      </p:sp>
    </p:spTree>
    <p:extLst>
      <p:ext uri="{BB962C8B-B14F-4D97-AF65-F5344CB8AC3E}">
        <p14:creationId xmlns:p14="http://schemas.microsoft.com/office/powerpoint/2010/main" val="30561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96A41-62FA-484A-BFB5-591A10113A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6" y="1071156"/>
            <a:ext cx="7580375" cy="5685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rock / ice fall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CA541-DDDC-1B44-AAF2-24889D4A928E}"/>
              </a:ext>
            </a:extLst>
          </p:cNvPr>
          <p:cNvSpPr txBox="1"/>
          <p:nvPr/>
        </p:nvSpPr>
        <p:spPr>
          <a:xfrm>
            <a:off x="561543" y="5538653"/>
            <a:ext cx="4010457" cy="120032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Try to avoid obvious ice fall zones.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Sun exposure might increase rock fall.</a:t>
            </a:r>
            <a:br>
              <a:rPr lang="en-US" sz="1800" dirty="0"/>
            </a:br>
            <a:r>
              <a:rPr lang="en-US" sz="1800" dirty="0"/>
              <a:t>Try to travel early.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Don’t linger in rock / ice fall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86753-6A3B-7440-B108-3FAD25C743B0}"/>
              </a:ext>
            </a:extLst>
          </p:cNvPr>
          <p:cNvSpPr/>
          <p:nvPr/>
        </p:nvSpPr>
        <p:spPr>
          <a:xfrm>
            <a:off x="8259023" y="6277317"/>
            <a:ext cx="79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Coleman</a:t>
            </a:r>
          </a:p>
        </p:txBody>
      </p:sp>
    </p:spTree>
    <p:extLst>
      <p:ext uri="{BB962C8B-B14F-4D97-AF65-F5344CB8AC3E}">
        <p14:creationId xmlns:p14="http://schemas.microsoft.com/office/powerpoint/2010/main" val="3313583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rock / ice fall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86753-6A3B-7440-B108-3FAD25C743B0}"/>
              </a:ext>
            </a:extLst>
          </p:cNvPr>
          <p:cNvSpPr/>
          <p:nvPr/>
        </p:nvSpPr>
        <p:spPr>
          <a:xfrm>
            <a:off x="8259023" y="6277317"/>
            <a:ext cx="79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Coleman</a:t>
            </a:r>
          </a:p>
        </p:txBody>
      </p:sp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01DF9C01-CBF6-7A4B-A3A9-6A2BE8B472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" y="1280160"/>
            <a:ext cx="8041811" cy="53590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D797E44-7C08-394C-8B30-1939E6BDB845}"/>
              </a:ext>
            </a:extLst>
          </p:cNvPr>
          <p:cNvSpPr txBox="1">
            <a:spLocks/>
          </p:cNvSpPr>
          <p:nvPr/>
        </p:nvSpPr>
        <p:spPr>
          <a:xfrm>
            <a:off x="494751" y="1280161"/>
            <a:ext cx="2008419" cy="1040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Similar place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July 2019</a:t>
            </a:r>
          </a:p>
        </p:txBody>
      </p:sp>
    </p:spTree>
    <p:extLst>
      <p:ext uri="{BB962C8B-B14F-4D97-AF65-F5344CB8AC3E}">
        <p14:creationId xmlns:p14="http://schemas.microsoft.com/office/powerpoint/2010/main" val="2215656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rock / ice fall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86753-6A3B-7440-B108-3FAD25C743B0}"/>
              </a:ext>
            </a:extLst>
          </p:cNvPr>
          <p:cNvSpPr/>
          <p:nvPr/>
        </p:nvSpPr>
        <p:spPr>
          <a:xfrm>
            <a:off x="8259023" y="6277317"/>
            <a:ext cx="79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Coleman</a:t>
            </a:r>
          </a:p>
        </p:txBody>
      </p:sp>
      <p:pic>
        <p:nvPicPr>
          <p:cNvPr id="4" name="Picture 3" descr="A group of people on a snow covered slope&#10;&#10;Description automatically generated">
            <a:extLst>
              <a:ext uri="{FF2B5EF4-FFF2-40B4-BE49-F238E27FC236}">
                <a16:creationId xmlns:a16="http://schemas.microsoft.com/office/drawing/2014/main" id="{D5B51851-A078-C247-8F46-27C918FD80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7" y="1211580"/>
            <a:ext cx="8144723" cy="54275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408021-5856-4B4B-8C4A-285001189F97}"/>
              </a:ext>
            </a:extLst>
          </p:cNvPr>
          <p:cNvSpPr txBox="1">
            <a:spLocks/>
          </p:cNvSpPr>
          <p:nvPr/>
        </p:nvSpPr>
        <p:spPr>
          <a:xfrm>
            <a:off x="494751" y="1280161"/>
            <a:ext cx="2008419" cy="1040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This could have been very bad!</a:t>
            </a:r>
          </a:p>
        </p:txBody>
      </p:sp>
    </p:spTree>
    <p:extLst>
      <p:ext uri="{BB962C8B-B14F-4D97-AF65-F5344CB8AC3E}">
        <p14:creationId xmlns:p14="http://schemas.microsoft.com/office/powerpoint/2010/main" val="229690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tie 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908BB-EEEA-1640-9F52-1AA97C586A40}"/>
              </a:ext>
            </a:extLst>
          </p:cNvPr>
          <p:cNvSpPr txBox="1"/>
          <p:nvPr/>
        </p:nvSpPr>
        <p:spPr>
          <a:xfrm>
            <a:off x="4839335" y="1402079"/>
            <a:ext cx="40825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Tie in with figure 8 or butterfly.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Backup carabiner for butterfly.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Consider extra rescue rope for climbers at the end.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Prusik slings.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Partner check!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823631-7C19-3544-A622-D2B8969AE4F4}"/>
              </a:ext>
            </a:extLst>
          </p:cNvPr>
          <p:cNvSpPr txBox="1"/>
          <p:nvPr/>
        </p:nvSpPr>
        <p:spPr>
          <a:xfrm>
            <a:off x="86012" y="3764462"/>
            <a:ext cx="6728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FoTH</a:t>
            </a:r>
            <a:r>
              <a:rPr lang="en-US" dirty="0"/>
              <a:t>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EDB09-B324-A24F-8E0D-0E1C575C1923}"/>
              </a:ext>
            </a:extLst>
          </p:cNvPr>
          <p:cNvSpPr txBox="1"/>
          <p:nvPr/>
        </p:nvSpPr>
        <p:spPr>
          <a:xfrm>
            <a:off x="7083425" y="5822379"/>
            <a:ext cx="14319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Andy </a:t>
            </a:r>
            <a:r>
              <a:rPr lang="en-US" dirty="0" err="1"/>
              <a:t>Selters</a:t>
            </a:r>
            <a:r>
              <a:rPr lang="en-US" dirty="0"/>
              <a:t>,</a:t>
            </a:r>
          </a:p>
          <a:p>
            <a:r>
              <a:rPr lang="en-US" dirty="0"/>
              <a:t>Glacier travel and crevasse rescue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50D12E-FC1C-714D-80E1-79D25E98A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42" y="1089212"/>
            <a:ext cx="4434840" cy="2608729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8271047-D827-C543-B1F8-8D02F79B2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624" y="4284398"/>
            <a:ext cx="6164353" cy="23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02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96C83D-5F42-C64B-8D26-DA9A45691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263249"/>
            <a:ext cx="7072844" cy="530463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keep the slack out!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908BB-EEEA-1640-9F52-1AA97C586A40}"/>
              </a:ext>
            </a:extLst>
          </p:cNvPr>
          <p:cNvSpPr txBox="1"/>
          <p:nvPr/>
        </p:nvSpPr>
        <p:spPr>
          <a:xfrm>
            <a:off x="5195193" y="4361631"/>
            <a:ext cx="2913229" cy="227754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000" dirty="0"/>
              <a:t>Lots of slack in ropes.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000" dirty="0"/>
              <a:t> Imagine fall 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000" dirty="0"/>
              <a:t> Try to avoid this. 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000" dirty="0"/>
              <a:t> Picture taken during snow field trip, no students hurt </a:t>
            </a:r>
            <a:r>
              <a:rPr lang="en-US" sz="2000" dirty="0">
                <a:sym typeface="Wingdings" pitchFamily="2" charset="2"/>
              </a:rPr>
              <a:t>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B6DAE5-E6EE-7A4D-901D-2D04323F7FE4}"/>
              </a:ext>
            </a:extLst>
          </p:cNvPr>
          <p:cNvSpPr/>
          <p:nvPr/>
        </p:nvSpPr>
        <p:spPr>
          <a:xfrm>
            <a:off x="0" y="6552814"/>
            <a:ext cx="1604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Baker, Sandy camp</a:t>
            </a:r>
          </a:p>
        </p:txBody>
      </p:sp>
    </p:spTree>
    <p:extLst>
      <p:ext uri="{BB962C8B-B14F-4D97-AF65-F5344CB8AC3E}">
        <p14:creationId xmlns:p14="http://schemas.microsoft.com/office/powerpoint/2010/main" val="2189832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6A8F40-8356-A042-89D3-F8FBC1A4F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8" y="1140621"/>
            <a:ext cx="7458075" cy="559355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keep the slack out!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908BB-EEEA-1640-9F52-1AA97C586A40}"/>
              </a:ext>
            </a:extLst>
          </p:cNvPr>
          <p:cNvSpPr txBox="1"/>
          <p:nvPr/>
        </p:nvSpPr>
        <p:spPr>
          <a:xfrm>
            <a:off x="900115" y="5472115"/>
            <a:ext cx="1985960" cy="110799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 Same FT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 Better rope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946A4E-8499-C34E-A201-EA8DC57D4F62}"/>
              </a:ext>
            </a:extLst>
          </p:cNvPr>
          <p:cNvSpPr/>
          <p:nvPr/>
        </p:nvSpPr>
        <p:spPr>
          <a:xfrm>
            <a:off x="8191495" y="6272513"/>
            <a:ext cx="952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Sandy Camp</a:t>
            </a:r>
          </a:p>
        </p:txBody>
      </p:sp>
    </p:spTree>
    <p:extLst>
      <p:ext uri="{BB962C8B-B14F-4D97-AF65-F5344CB8AC3E}">
        <p14:creationId xmlns:p14="http://schemas.microsoft.com/office/powerpoint/2010/main" val="806396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running belay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124A1-E3AF-E94B-BB57-8DE91DC57D24}"/>
              </a:ext>
            </a:extLst>
          </p:cNvPr>
          <p:cNvSpPr txBox="1"/>
          <p:nvPr/>
        </p:nvSpPr>
        <p:spPr>
          <a:xfrm>
            <a:off x="7021287" y="3794346"/>
            <a:ext cx="2076993" cy="224676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/>
              <a:t>Exposed travel, steep snow/ice, traverses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/>
              <a:t>Arrest not likely,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/>
              <a:t>Picket, ice screw, rock protection.</a:t>
            </a:r>
          </a:p>
          <a:p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E8462B-5327-944A-B905-9A5E9A193687}"/>
              </a:ext>
            </a:extLst>
          </p:cNvPr>
          <p:cNvSpPr/>
          <p:nvPr/>
        </p:nvSpPr>
        <p:spPr>
          <a:xfrm>
            <a:off x="7577314" y="6303084"/>
            <a:ext cx="859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Sloan Peak</a:t>
            </a:r>
          </a:p>
        </p:txBody>
      </p:sp>
      <p:pic>
        <p:nvPicPr>
          <p:cNvPr id="9" name="Picture 8" descr="A group of people riding skis down a snow covered slope&#10;&#10;Description automatically generated">
            <a:extLst>
              <a:ext uri="{FF2B5EF4-FFF2-40B4-BE49-F238E27FC236}">
                <a16:creationId xmlns:a16="http://schemas.microsoft.com/office/drawing/2014/main" id="{5D05B2AD-7720-6741-9C00-33E02A4648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73" y="1544385"/>
            <a:ext cx="6713114" cy="50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3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beautiful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EF51780-6A9D-9546-A039-D3B6604AB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65" y="1115568"/>
            <a:ext cx="7596675" cy="5697506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B8A54E-273D-5440-AF5B-ED29D1A6A470}"/>
              </a:ext>
            </a:extLst>
          </p:cNvPr>
          <p:cNvSpPr/>
          <p:nvPr/>
        </p:nvSpPr>
        <p:spPr>
          <a:xfrm>
            <a:off x="8416755" y="6351409"/>
            <a:ext cx="680764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Little </a:t>
            </a:r>
          </a:p>
          <a:p>
            <a:r>
              <a:rPr lang="en-US" sz="1200" dirty="0"/>
              <a:t>Tahoma</a:t>
            </a:r>
          </a:p>
        </p:txBody>
      </p:sp>
    </p:spTree>
    <p:extLst>
      <p:ext uri="{BB962C8B-B14F-4D97-AF65-F5344CB8AC3E}">
        <p14:creationId xmlns:p14="http://schemas.microsoft.com/office/powerpoint/2010/main" val="563514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2E42AC-D609-B340-825F-810406BB9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072356"/>
            <a:ext cx="7657221" cy="574291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Echelon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124A1-E3AF-E94B-BB57-8DE91DC57D24}"/>
              </a:ext>
            </a:extLst>
          </p:cNvPr>
          <p:cNvSpPr txBox="1"/>
          <p:nvPr/>
        </p:nvSpPr>
        <p:spPr>
          <a:xfrm>
            <a:off x="1060103" y="4550204"/>
            <a:ext cx="2076993" cy="203132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800" dirty="0"/>
              <a:t>Crevasses along direction of travel.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800" dirty="0"/>
              <a:t>Fall could lead to pendulum.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800" dirty="0"/>
              <a:t>Rope team travels perpendicular to crevasses.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233827-EE61-B549-984C-267C1B427146}"/>
              </a:ext>
            </a:extLst>
          </p:cNvPr>
          <p:cNvSpPr/>
          <p:nvPr/>
        </p:nvSpPr>
        <p:spPr>
          <a:xfrm>
            <a:off x="8257295" y="6168942"/>
            <a:ext cx="966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Eldorado Pk.</a:t>
            </a:r>
          </a:p>
          <a:p>
            <a:r>
              <a:rPr lang="en-US" sz="1200" dirty="0"/>
              <a:t>Inspiration </a:t>
            </a:r>
          </a:p>
          <a:p>
            <a:r>
              <a:rPr lang="en-US" sz="1200" dirty="0"/>
              <a:t>glacier</a:t>
            </a:r>
          </a:p>
        </p:txBody>
      </p:sp>
    </p:spTree>
    <p:extLst>
      <p:ext uri="{BB962C8B-B14F-4D97-AF65-F5344CB8AC3E}">
        <p14:creationId xmlns:p14="http://schemas.microsoft.com/office/powerpoint/2010/main" val="3218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3CE31B-FBEB-9947-804B-7B0881C85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085665"/>
            <a:ext cx="7347097" cy="551032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61016-B2E6-8741-BAFE-8E595982BB6F}"/>
              </a:ext>
            </a:extLst>
          </p:cNvPr>
          <p:cNvSpPr txBox="1"/>
          <p:nvPr/>
        </p:nvSpPr>
        <p:spPr>
          <a:xfrm>
            <a:off x="4506970" y="1313552"/>
            <a:ext cx="3177473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Good decisions needed.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2A8FCE-5889-4349-80B5-1327F31DF764}"/>
              </a:ext>
            </a:extLst>
          </p:cNvPr>
          <p:cNvSpPr/>
          <p:nvPr/>
        </p:nvSpPr>
        <p:spPr>
          <a:xfrm>
            <a:off x="7975747" y="6457489"/>
            <a:ext cx="1138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Snowfield peak</a:t>
            </a:r>
          </a:p>
        </p:txBody>
      </p:sp>
    </p:spTree>
    <p:extLst>
      <p:ext uri="{BB962C8B-B14F-4D97-AF65-F5344CB8AC3E}">
        <p14:creationId xmlns:p14="http://schemas.microsoft.com/office/powerpoint/2010/main" val="2653353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52876F-6B26-264A-8304-662098669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288" y="1140222"/>
            <a:ext cx="6515100" cy="51863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E61016-B2E6-8741-BAFE-8E595982BB6F}"/>
              </a:ext>
            </a:extLst>
          </p:cNvPr>
          <p:cNvSpPr txBox="1"/>
          <p:nvPr/>
        </p:nvSpPr>
        <p:spPr>
          <a:xfrm>
            <a:off x="4506970" y="1313552"/>
            <a:ext cx="3165418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Stay clear of huge ones!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2A8FCE-5889-4349-80B5-1327F31DF764}"/>
              </a:ext>
            </a:extLst>
          </p:cNvPr>
          <p:cNvSpPr/>
          <p:nvPr/>
        </p:nvSpPr>
        <p:spPr>
          <a:xfrm>
            <a:off x="7975747" y="6457489"/>
            <a:ext cx="10792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Eldorado peak</a:t>
            </a:r>
          </a:p>
        </p:txBody>
      </p:sp>
    </p:spTree>
    <p:extLst>
      <p:ext uri="{BB962C8B-B14F-4D97-AF65-F5344CB8AC3E}">
        <p14:creationId xmlns:p14="http://schemas.microsoft.com/office/powerpoint/2010/main" val="2785727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2B347-6E8C-7845-BB58-C89241243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57" y="1072355"/>
            <a:ext cx="7515225" cy="56364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61016-B2E6-8741-BAFE-8E595982BB6F}"/>
              </a:ext>
            </a:extLst>
          </p:cNvPr>
          <p:cNvSpPr txBox="1"/>
          <p:nvPr/>
        </p:nvSpPr>
        <p:spPr>
          <a:xfrm>
            <a:off x="992245" y="5914127"/>
            <a:ext cx="346043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Step over little ones.</a:t>
            </a:r>
          </a:p>
          <a:p>
            <a:r>
              <a:rPr lang="en-US" sz="2400" dirty="0"/>
              <a:t>Narrower on climbers left.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1451EE-36DE-7F46-AAE5-DD9D613E90BA}"/>
              </a:ext>
            </a:extLst>
          </p:cNvPr>
          <p:cNvSpPr/>
          <p:nvPr/>
        </p:nvSpPr>
        <p:spPr>
          <a:xfrm>
            <a:off x="8366158" y="6334489"/>
            <a:ext cx="77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Eldorado </a:t>
            </a:r>
          </a:p>
          <a:p>
            <a:r>
              <a:rPr lang="en-US" sz="1200" dirty="0"/>
              <a:t>peak</a:t>
            </a:r>
          </a:p>
        </p:txBody>
      </p:sp>
    </p:spTree>
    <p:extLst>
      <p:ext uri="{BB962C8B-B14F-4D97-AF65-F5344CB8AC3E}">
        <p14:creationId xmlns:p14="http://schemas.microsoft.com/office/powerpoint/2010/main" val="1289678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3EA17-8A0B-054D-999F-BD98DFD85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89" y="1179512"/>
            <a:ext cx="7472362" cy="56042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9D9B5-D7D5-8440-814F-C7A346F79D48}"/>
              </a:ext>
            </a:extLst>
          </p:cNvPr>
          <p:cNvSpPr txBox="1"/>
          <p:nvPr/>
        </p:nvSpPr>
        <p:spPr>
          <a:xfrm>
            <a:off x="977957" y="6014140"/>
            <a:ext cx="2502160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Ladders on Rainier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BD6510-E12B-3048-A885-7DA514168E54}"/>
              </a:ext>
            </a:extLst>
          </p:cNvPr>
          <p:cNvSpPr/>
          <p:nvPr/>
        </p:nvSpPr>
        <p:spPr>
          <a:xfrm>
            <a:off x="8243151" y="6337305"/>
            <a:ext cx="914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Rainier </a:t>
            </a:r>
          </a:p>
          <a:p>
            <a:r>
              <a:rPr lang="en-US" sz="1200" dirty="0"/>
              <a:t>via DC</a:t>
            </a:r>
          </a:p>
        </p:txBody>
      </p:sp>
    </p:spTree>
    <p:extLst>
      <p:ext uri="{BB962C8B-B14F-4D97-AF65-F5344CB8AC3E}">
        <p14:creationId xmlns:p14="http://schemas.microsoft.com/office/powerpoint/2010/main" val="2533012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CD08C3-EBFE-E041-B751-9874A7FA34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2" y="1121566"/>
            <a:ext cx="7572376" cy="5679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9D9B5-D7D5-8440-814F-C7A346F79D48}"/>
              </a:ext>
            </a:extLst>
          </p:cNvPr>
          <p:cNvSpPr txBox="1"/>
          <p:nvPr/>
        </p:nvSpPr>
        <p:spPr>
          <a:xfrm>
            <a:off x="1071562" y="6123667"/>
            <a:ext cx="2684966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End run a large one.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03C1F-8874-EE4D-BCD4-C280797F924D}"/>
              </a:ext>
            </a:extLst>
          </p:cNvPr>
          <p:cNvSpPr/>
          <p:nvPr/>
        </p:nvSpPr>
        <p:spPr>
          <a:xfrm>
            <a:off x="8343900" y="6296319"/>
            <a:ext cx="914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Rainier </a:t>
            </a:r>
          </a:p>
          <a:p>
            <a:r>
              <a:rPr lang="en-US" sz="1200" dirty="0"/>
              <a:t>Kautz</a:t>
            </a:r>
          </a:p>
        </p:txBody>
      </p:sp>
    </p:spTree>
    <p:extLst>
      <p:ext uri="{BB962C8B-B14F-4D97-AF65-F5344CB8AC3E}">
        <p14:creationId xmlns:p14="http://schemas.microsoft.com/office/powerpoint/2010/main" val="163061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3D03806-B7D1-B848-8472-451CBA9A1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140222"/>
            <a:ext cx="7043738" cy="51863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9D9B5-D7D5-8440-814F-C7A346F79D48}"/>
              </a:ext>
            </a:extLst>
          </p:cNvPr>
          <p:cNvSpPr txBox="1"/>
          <p:nvPr/>
        </p:nvSpPr>
        <p:spPr>
          <a:xfrm>
            <a:off x="757237" y="1240238"/>
            <a:ext cx="3810402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Tricky one!</a:t>
            </a:r>
          </a:p>
          <a:p>
            <a:r>
              <a:rPr lang="en-US" sz="2400" dirty="0"/>
              <a:t>Try to keep slack out of rope!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234E85-1646-C744-9112-1A84C4ACDABC}"/>
              </a:ext>
            </a:extLst>
          </p:cNvPr>
          <p:cNvSpPr/>
          <p:nvPr/>
        </p:nvSpPr>
        <p:spPr>
          <a:xfrm>
            <a:off x="7975747" y="6457489"/>
            <a:ext cx="10792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Eldorado peak</a:t>
            </a:r>
          </a:p>
        </p:txBody>
      </p:sp>
    </p:spTree>
    <p:extLst>
      <p:ext uri="{BB962C8B-B14F-4D97-AF65-F5344CB8AC3E}">
        <p14:creationId xmlns:p14="http://schemas.microsoft.com/office/powerpoint/2010/main" val="3297259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Holding a fall – fairly benign case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58241-B161-4343-98B9-56143CD5CD0E}"/>
              </a:ext>
            </a:extLst>
          </p:cNvPr>
          <p:cNvSpPr txBox="1"/>
          <p:nvPr/>
        </p:nvSpPr>
        <p:spPr>
          <a:xfrm>
            <a:off x="628650" y="5842206"/>
            <a:ext cx="3841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</a:t>
            </a:r>
            <a:r>
              <a:rPr lang="en-US" dirty="0" err="1">
                <a:hlinkClick r:id="rId3"/>
              </a:rPr>
              <a:t>CNmRqwsggws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B82E8-E8C0-0C48-8F86-667073E8E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774579"/>
            <a:ext cx="8104857" cy="39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27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Holding a fall – worst best case!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D2A880E-DE40-C64E-ABC7-6E9B0D143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549194"/>
            <a:ext cx="7886700" cy="4450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358241-B161-4343-98B9-56143CD5CD0E}"/>
              </a:ext>
            </a:extLst>
          </p:cNvPr>
          <p:cNvSpPr txBox="1"/>
          <p:nvPr/>
        </p:nvSpPr>
        <p:spPr>
          <a:xfrm>
            <a:off x="1591056" y="5999369"/>
            <a:ext cx="3841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</a:t>
            </a:r>
            <a:r>
              <a:rPr lang="en-US" dirty="0" err="1">
                <a:hlinkClick r:id="rId4"/>
              </a:rPr>
              <a:t>watch?v</a:t>
            </a:r>
            <a:r>
              <a:rPr lang="en-US" dirty="0">
                <a:hlinkClick r:id="rId4"/>
              </a:rPr>
              <a:t>=TkMDUGqiB4A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2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Crevasse rescue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D1E3B-2AD3-CB46-B0A7-16FE49754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Rope up for glacier travel </a:t>
            </a:r>
          </a:p>
          <a:p>
            <a:r>
              <a:rPr lang="en-US" dirty="0"/>
              <a:t>Hold the fall</a:t>
            </a:r>
          </a:p>
          <a:p>
            <a:r>
              <a:rPr lang="en-US" dirty="0"/>
              <a:t>Anchor the rope, including backup.</a:t>
            </a:r>
            <a:br>
              <a:rPr lang="en-US" dirty="0"/>
            </a:br>
            <a:r>
              <a:rPr lang="en-US" dirty="0"/>
              <a:t>Communicate with fallen climber.</a:t>
            </a:r>
          </a:p>
          <a:p>
            <a:r>
              <a:rPr lang="en-US" dirty="0"/>
              <a:t>Safely approach crevasse, communicate.</a:t>
            </a:r>
          </a:p>
          <a:p>
            <a:r>
              <a:rPr lang="en-US" dirty="0"/>
              <a:t>Make a plan how to extract fallen climber. Emergency help needed?</a:t>
            </a:r>
          </a:p>
          <a:p>
            <a:r>
              <a:rPr lang="en-US" dirty="0"/>
              <a:t>Extract fallen climber – Texas prusik, team pull, </a:t>
            </a:r>
            <a:br>
              <a:rPr lang="en-US" dirty="0"/>
            </a:br>
            <a:r>
              <a:rPr lang="en-US" dirty="0"/>
              <a:t>set up raising system, consider rope entrenchment.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51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breathtaking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50B123-DF15-7C45-994D-855BEA0ED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49289"/>
            <a:ext cx="7611614" cy="570871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69E79A-16E4-AD41-A443-93827954FB2A}"/>
              </a:ext>
            </a:extLst>
          </p:cNvPr>
          <p:cNvSpPr/>
          <p:nvPr/>
        </p:nvSpPr>
        <p:spPr>
          <a:xfrm>
            <a:off x="8240264" y="6420981"/>
            <a:ext cx="966996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Knife Edge </a:t>
            </a:r>
          </a:p>
          <a:p>
            <a:r>
              <a:rPr lang="en-US" sz="1200" dirty="0"/>
              <a:t>Eldorado Pk.</a:t>
            </a:r>
          </a:p>
        </p:txBody>
      </p:sp>
    </p:spTree>
    <p:extLst>
      <p:ext uri="{BB962C8B-B14F-4D97-AF65-F5344CB8AC3E}">
        <p14:creationId xmlns:p14="http://schemas.microsoft.com/office/powerpoint/2010/main" val="3814021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Crevasse rescue 3:1 vs 2:1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6910E0-24C0-FD45-8F0E-AAC42F0491A8}"/>
              </a:ext>
            </a:extLst>
          </p:cNvPr>
          <p:cNvSpPr/>
          <p:nvPr/>
        </p:nvSpPr>
        <p:spPr>
          <a:xfrm>
            <a:off x="771525" y="5414963"/>
            <a:ext cx="4814887" cy="104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9167C-9B2E-E74C-9257-690165BE4A86}"/>
              </a:ext>
            </a:extLst>
          </p:cNvPr>
          <p:cNvSpPr/>
          <p:nvPr/>
        </p:nvSpPr>
        <p:spPr>
          <a:xfrm>
            <a:off x="192881" y="5611423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www.mountaineers.org</a:t>
            </a:r>
            <a:r>
              <a:rPr lang="en-US" dirty="0"/>
              <a:t>/locations-lodges/</a:t>
            </a:r>
            <a:r>
              <a:rPr lang="en-US" dirty="0" err="1"/>
              <a:t>seattle</a:t>
            </a:r>
            <a:r>
              <a:rPr lang="en-US" dirty="0"/>
              <a:t>-branch/committees/</a:t>
            </a:r>
            <a:r>
              <a:rPr lang="en-US" dirty="0" err="1"/>
              <a:t>seattle</a:t>
            </a:r>
            <a:r>
              <a:rPr lang="en-US" dirty="0"/>
              <a:t>-climbing-committee/course-templates/alpine-climbing-courses/basic-alpine-climbing-course/course-materials/crevasse-rescue-illustrated-2018/</a:t>
            </a:r>
            <a:r>
              <a:rPr lang="en-US" dirty="0" err="1"/>
              <a:t>at_download</a:t>
            </a:r>
            <a:r>
              <a:rPr lang="en-US" dirty="0"/>
              <a:t>/file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280471-94F2-764F-A291-CA2FBC51B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1603184"/>
            <a:ext cx="7886701" cy="36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4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Crevasse rescue 2:1 hauling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D1E3B-2AD3-CB46-B0A7-16FE4975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257" y="4689012"/>
            <a:ext cx="7524786" cy="11707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Excellent step-by-step illustration by </a:t>
            </a:r>
            <a:r>
              <a:rPr lang="en-US" dirty="0" err="1"/>
              <a:t>Deling</a:t>
            </a:r>
            <a:r>
              <a:rPr lang="en-US" dirty="0"/>
              <a:t> Ren:</a:t>
            </a:r>
          </a:p>
          <a:p>
            <a:pPr marL="0" indent="0">
              <a:buNone/>
            </a:pPr>
            <a:r>
              <a:rPr lang="en-US" dirty="0"/>
              <a:t>An Illustration to Crevasse Rescue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D9867-2177-D448-AFDB-B2B25B8CA1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225175"/>
            <a:ext cx="5986462" cy="32673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19167C-9B2E-E74C-9257-690165BE4A86}"/>
              </a:ext>
            </a:extLst>
          </p:cNvPr>
          <p:cNvSpPr/>
          <p:nvPr/>
        </p:nvSpPr>
        <p:spPr>
          <a:xfrm>
            <a:off x="628650" y="5574992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www.mountaineers.org</a:t>
            </a:r>
            <a:r>
              <a:rPr lang="en-US" dirty="0"/>
              <a:t>/locations-lodges/</a:t>
            </a:r>
            <a:r>
              <a:rPr lang="en-US" dirty="0" err="1"/>
              <a:t>seattle</a:t>
            </a:r>
            <a:r>
              <a:rPr lang="en-US" dirty="0"/>
              <a:t>-branch/committees/</a:t>
            </a:r>
            <a:r>
              <a:rPr lang="en-US" dirty="0" err="1"/>
              <a:t>seattle</a:t>
            </a:r>
            <a:r>
              <a:rPr lang="en-US" dirty="0"/>
              <a:t>-climbing-committee/course-templates/alpine-climbing-courses/basic-alpine-climbing-course/course-materials/crevasse-rescue-illustrated-2018/</a:t>
            </a:r>
            <a:r>
              <a:rPr lang="en-US" dirty="0" err="1"/>
              <a:t>at_download</a:t>
            </a:r>
            <a:r>
              <a:rPr lang="en-US" dirty="0"/>
              <a:t>/file</a:t>
            </a:r>
          </a:p>
        </p:txBody>
      </p:sp>
    </p:spTree>
    <p:extLst>
      <p:ext uri="{BB962C8B-B14F-4D97-AF65-F5344CB8AC3E}">
        <p14:creationId xmlns:p14="http://schemas.microsoft.com/office/powerpoint/2010/main" val="25295125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Crevasse rescue videos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D1E3B-2AD3-CB46-B0A7-16FE4975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1590"/>
            <a:ext cx="7886700" cy="48853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dirty="0"/>
              <a:t>AMGA (American Mountain Guides Association) has published a set of excellent videos on </a:t>
            </a:r>
            <a:r>
              <a:rPr lang="en-US" sz="2900" dirty="0" err="1"/>
              <a:t>Galcier</a:t>
            </a:r>
            <a:r>
              <a:rPr lang="en-US" sz="2900" dirty="0"/>
              <a:t> techniques and Crevasse rescue: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Snow anchors: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hlinkClick r:id="rId2"/>
              </a:rPr>
              <a:t>https://vimeo.com/264670274</a:t>
            </a:r>
            <a:endParaRPr lang="en-US" sz="2400" dirty="0"/>
          </a:p>
          <a:p>
            <a:r>
              <a:rPr lang="en-US" sz="2400" dirty="0"/>
              <a:t>Roping up: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hlinkClick r:id="rId3"/>
              </a:rPr>
              <a:t>https://vimeo.com/264670737</a:t>
            </a:r>
            <a:endParaRPr lang="en-US" sz="2400" dirty="0"/>
          </a:p>
          <a:p>
            <a:r>
              <a:rPr lang="en-US" sz="2400" dirty="0"/>
              <a:t>Anchor set up and transferring the load to an anchor:</a:t>
            </a:r>
            <a:br>
              <a:rPr lang="en-US" sz="2400" dirty="0"/>
            </a:br>
            <a:r>
              <a:rPr lang="en-US" sz="2400" dirty="0"/>
              <a:t> 	</a:t>
            </a:r>
            <a:r>
              <a:rPr lang="en-US" sz="2400" dirty="0">
                <a:hlinkClick r:id="rId4"/>
              </a:rPr>
              <a:t>https://vimeo.com/265007409 </a:t>
            </a:r>
            <a:endParaRPr lang="en-US" sz="2400" dirty="0"/>
          </a:p>
          <a:p>
            <a:r>
              <a:rPr lang="en-US" sz="2400" dirty="0"/>
              <a:t>Backing up a picket anchor: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hlinkClick r:id="rId5"/>
              </a:rPr>
              <a:t>https://vimeo.com/265009761 </a:t>
            </a:r>
            <a:endParaRPr lang="en-US" sz="2400" dirty="0"/>
          </a:p>
          <a:p>
            <a:r>
              <a:rPr lang="en-US" sz="2400" dirty="0"/>
              <a:t> Approaching and preparing the lip of the crevasse: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hlinkClick r:id="rId6"/>
              </a:rPr>
              <a:t>https://vimeo.com/265008195 </a:t>
            </a:r>
            <a:endParaRPr lang="en-US" sz="2400" dirty="0"/>
          </a:p>
          <a:p>
            <a:r>
              <a:rPr lang="en-US" sz="2400" dirty="0"/>
              <a:t>Rappelling down to the fallen climber: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hlinkClick r:id="rId7"/>
              </a:rPr>
              <a:t>https://vimeo.com/265010472 </a:t>
            </a:r>
            <a:br>
              <a:rPr lang="en-US" sz="2400" dirty="0"/>
            </a:br>
            <a:r>
              <a:rPr lang="en-US" sz="2400" dirty="0"/>
              <a:t>	Note that the different rope ascending technique.</a:t>
            </a:r>
          </a:p>
          <a:p>
            <a:r>
              <a:rPr lang="en-US" sz="2400" dirty="0"/>
              <a:t>Hauling via C-loop and variations: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hlinkClick r:id="rId8"/>
              </a:rPr>
              <a:t>https://vimeo.com/265012079 </a:t>
            </a:r>
            <a:br>
              <a:rPr lang="en-US" sz="2400" dirty="0"/>
            </a:br>
            <a:r>
              <a:rPr lang="en-US" sz="2400" dirty="0"/>
              <a:t>	Note: Instead of a micro </a:t>
            </a:r>
            <a:r>
              <a:rPr lang="en-US" sz="2400" dirty="0" err="1"/>
              <a:t>traxion</a:t>
            </a:r>
            <a:r>
              <a:rPr lang="en-US" sz="2400" dirty="0"/>
              <a:t> we can use a pulley with a Prusik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81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r>
              <a:rPr lang="en-US" dirty="0"/>
              <a:t>Bullet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51C37-5C49-3E4E-9739-934B52220E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58E4B-D072-074B-8962-88D98FA23821}"/>
              </a:ext>
            </a:extLst>
          </p:cNvPr>
          <p:cNvSpPr txBox="1"/>
          <p:nvPr/>
        </p:nvSpPr>
        <p:spPr>
          <a:xfrm>
            <a:off x="4672013" y="500443"/>
            <a:ext cx="36248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 safe and</a:t>
            </a:r>
          </a:p>
          <a:p>
            <a:r>
              <a:rPr lang="en-US" sz="2800" dirty="0">
                <a:solidFill>
                  <a:schemeClr val="bg1"/>
                </a:solidFill>
              </a:rPr>
              <a:t>enjoy your glacier trips!</a:t>
            </a:r>
          </a:p>
        </p:txBody>
      </p:sp>
    </p:spTree>
    <p:extLst>
      <p:ext uri="{BB962C8B-B14F-4D97-AF65-F5344CB8AC3E}">
        <p14:creationId xmlns:p14="http://schemas.microsoft.com/office/powerpoint/2010/main" val="353662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dawn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E9755-0ECA-A043-BC18-58CEFEC7B8C2}"/>
              </a:ext>
            </a:extLst>
          </p:cNvPr>
          <p:cNvSpPr/>
          <p:nvPr/>
        </p:nvSpPr>
        <p:spPr>
          <a:xfrm>
            <a:off x="8077569" y="6177513"/>
            <a:ext cx="955903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</a:t>
            </a:r>
            <a:r>
              <a:rPr lang="en-US" sz="1200" dirty="0" err="1"/>
              <a:t>Shuksan</a:t>
            </a:r>
            <a:endParaRPr lang="en-US" sz="1200" dirty="0"/>
          </a:p>
          <a:p>
            <a:r>
              <a:rPr lang="en-US" sz="1200" dirty="0"/>
              <a:t>from Baker</a:t>
            </a:r>
          </a:p>
        </p:txBody>
      </p:sp>
      <p:pic>
        <p:nvPicPr>
          <p:cNvPr id="16" name="Picture 15" descr="A person standing on a snow covered mountain&#10;&#10;Description automatically generated">
            <a:extLst>
              <a:ext uri="{FF2B5EF4-FFF2-40B4-BE49-F238E27FC236}">
                <a16:creationId xmlns:a16="http://schemas.microsoft.com/office/drawing/2014/main" id="{E7142336-7ACF-2844-A970-C97633E8EE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126116"/>
            <a:ext cx="7349490" cy="551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sunrises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87F6D6-81DE-6D4D-BC5E-D00C6A72A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5" y="1148365"/>
            <a:ext cx="7612847" cy="570963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5E9755-0ECA-A043-BC18-58CEFEC7B8C2}"/>
              </a:ext>
            </a:extLst>
          </p:cNvPr>
          <p:cNvSpPr/>
          <p:nvPr/>
        </p:nvSpPr>
        <p:spPr>
          <a:xfrm>
            <a:off x="8380942" y="6378290"/>
            <a:ext cx="875561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 Rainier </a:t>
            </a:r>
          </a:p>
          <a:p>
            <a:r>
              <a:rPr lang="en-US" sz="1200" dirty="0"/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275438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mountain shadow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93ABE1D-2611-8D45-8B71-EE2E08923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3" y="1132116"/>
            <a:ext cx="7524206" cy="5640432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099FBA-0100-E447-879C-EB023B2FFA30}"/>
              </a:ext>
            </a:extLst>
          </p:cNvPr>
          <p:cNvSpPr/>
          <p:nvPr/>
        </p:nvSpPr>
        <p:spPr>
          <a:xfrm>
            <a:off x="8315055" y="6310883"/>
            <a:ext cx="828945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 </a:t>
            </a:r>
          </a:p>
          <a:p>
            <a:r>
              <a:rPr lang="en-US" sz="1200" dirty="0"/>
              <a:t>Easton</a:t>
            </a:r>
          </a:p>
        </p:txBody>
      </p:sp>
    </p:spTree>
    <p:extLst>
      <p:ext uri="{BB962C8B-B14F-4D97-AF65-F5344CB8AC3E}">
        <p14:creationId xmlns:p14="http://schemas.microsoft.com/office/powerpoint/2010/main" val="3550684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fuming craters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072C688-6868-2F4B-93A3-A797DE874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" y="1162081"/>
            <a:ext cx="7594556" cy="569591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7FC290-EBB1-BB48-BCE4-5AD85B1A02A9}"/>
              </a:ext>
            </a:extLst>
          </p:cNvPr>
          <p:cNvSpPr/>
          <p:nvPr/>
        </p:nvSpPr>
        <p:spPr>
          <a:xfrm>
            <a:off x="8350321" y="6396334"/>
            <a:ext cx="79367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Easton</a:t>
            </a:r>
          </a:p>
        </p:txBody>
      </p:sp>
    </p:spTree>
    <p:extLst>
      <p:ext uri="{BB962C8B-B14F-4D97-AF65-F5344CB8AC3E}">
        <p14:creationId xmlns:p14="http://schemas.microsoft.com/office/powerpoint/2010/main" val="3348890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10671</TotalTime>
  <Words>1268</Words>
  <Application>Microsoft Macintosh PowerPoint</Application>
  <PresentationFormat>On-screen Show (4:3)</PresentationFormat>
  <Paragraphs>291</Paragraphs>
  <Slides>53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Seattle Basic Alpine Climbing Lecture #5 2019-May-01  Glacier Travel – Jan Abendroth The Climbing Party – Cebe Wallace </vt:lpstr>
      <vt:lpstr>Agenda</vt:lpstr>
      <vt:lpstr>Glacier travel</vt:lpstr>
      <vt:lpstr>Glacier travel … beautiful</vt:lpstr>
      <vt:lpstr>Glacier travel … breathtaking</vt:lpstr>
      <vt:lpstr>Glacier travel … dawn</vt:lpstr>
      <vt:lpstr>Glacier travel … sunrises</vt:lpstr>
      <vt:lpstr>Glacier travel … mountain shadow</vt:lpstr>
      <vt:lpstr>Glacier travel … fuming craters</vt:lpstr>
      <vt:lpstr>Glacier travel … ice falls</vt:lpstr>
      <vt:lpstr>Glacier travel … summits!</vt:lpstr>
      <vt:lpstr>Glacier travel … strenuous</vt:lpstr>
      <vt:lpstr>Safety on Glacier trips</vt:lpstr>
      <vt:lpstr>Safety on Glacier trips</vt:lpstr>
      <vt:lpstr>Route - Mt. Hood, next weekend?</vt:lpstr>
      <vt:lpstr>Weather - Mt. Hood, next weekend?</vt:lpstr>
      <vt:lpstr>Current route conditions</vt:lpstr>
      <vt:lpstr>Current route conditions</vt:lpstr>
      <vt:lpstr>… another weekend, different route on the same mountain </vt:lpstr>
      <vt:lpstr>Current route conditions</vt:lpstr>
      <vt:lpstr>Gear</vt:lpstr>
      <vt:lpstr>Crampons </vt:lpstr>
      <vt:lpstr>Crampons – make them fit!</vt:lpstr>
      <vt:lpstr>Packing thoughts</vt:lpstr>
      <vt:lpstr>Camp</vt:lpstr>
      <vt:lpstr>Route decisions – sometimes straightforward</vt:lpstr>
      <vt:lpstr>Route decisions – example Ruth/Icy</vt:lpstr>
      <vt:lpstr>Route decisions – example Ruth/Icy</vt:lpstr>
      <vt:lpstr>Route decisions – example Ruth/Icy</vt:lpstr>
      <vt:lpstr>Route decisions – example Ruth/Icy</vt:lpstr>
      <vt:lpstr>Route decisions – example Ruth/Icy</vt:lpstr>
      <vt:lpstr>Route decisions – rock / ice fall</vt:lpstr>
      <vt:lpstr>Route decisions – rock / ice fall</vt:lpstr>
      <vt:lpstr>Route decisions – rock / ice fall</vt:lpstr>
      <vt:lpstr>Route decisions – rock / ice fall</vt:lpstr>
      <vt:lpstr>Rope teams – tie in</vt:lpstr>
      <vt:lpstr>Rope teams – keep the slack out!</vt:lpstr>
      <vt:lpstr>Rope teams – keep the slack out!</vt:lpstr>
      <vt:lpstr>Rope teams – running belay</vt:lpstr>
      <vt:lpstr>Rope teams – Echelon</vt:lpstr>
      <vt:lpstr>Crevasses! </vt:lpstr>
      <vt:lpstr>Crevasses! </vt:lpstr>
      <vt:lpstr>Crevasses! </vt:lpstr>
      <vt:lpstr>Crevasses!</vt:lpstr>
      <vt:lpstr>Crevasses!</vt:lpstr>
      <vt:lpstr>Crevasses!</vt:lpstr>
      <vt:lpstr>Holding a fall – fairly benign case</vt:lpstr>
      <vt:lpstr>Holding a fall – worst best case!</vt:lpstr>
      <vt:lpstr>Crevasse rescue</vt:lpstr>
      <vt:lpstr>Crevasse rescue 3:1 vs 2:1</vt:lpstr>
      <vt:lpstr>Crevasse rescue 2:1 hauling</vt:lpstr>
      <vt:lpstr>Crevasse rescue videos</vt:lpstr>
      <vt:lpstr>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Seattle Basic Climbing Lecture #5  Glacier Travel – Jan Abendroth The Climbing Party – Cebe Wallace </dc:title>
  <dc:creator>Jan Abendroth</dc:creator>
  <cp:lastModifiedBy>Jan Abendroth</cp:lastModifiedBy>
  <cp:revision>71</cp:revision>
  <cp:lastPrinted>2018-05-02T14:46:21Z</cp:lastPrinted>
  <dcterms:created xsi:type="dcterms:W3CDTF">2018-04-29T18:29:19Z</dcterms:created>
  <dcterms:modified xsi:type="dcterms:W3CDTF">2019-05-02T05:22:24Z</dcterms:modified>
</cp:coreProperties>
</file>