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6858000" cx="9144000"/>
  <p:notesSz cx="6858000" cy="9144000"/>
  <p:embeddedFontLst>
    <p:embeddedFont>
      <p:font typeface="Average"/>
      <p:regular r:id="rId54"/>
    </p:embeddedFont>
    <p:embeddedFont>
      <p:font typeface="Oswald"/>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57" roundtripDataSignature="AMtx7miFLVR3V6EcKSRCjhdcVbGtoEMc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Oswald-regular.fntdata"/><Relationship Id="rId10" Type="http://schemas.openxmlformats.org/officeDocument/2006/relationships/slide" Target="slides/slide5.xml"/><Relationship Id="rId54" Type="http://schemas.openxmlformats.org/officeDocument/2006/relationships/font" Target="fonts/Average-regular.fntdata"/><Relationship Id="rId13" Type="http://schemas.openxmlformats.org/officeDocument/2006/relationships/slide" Target="slides/slide8.xml"/><Relationship Id="rId57" Type="http://customschemas.google.com/relationships/presentationmetadata" Target="metadata"/><Relationship Id="rId12" Type="http://schemas.openxmlformats.org/officeDocument/2006/relationships/slide" Target="slides/slide7.xml"/><Relationship Id="rId56" Type="http://schemas.openxmlformats.org/officeDocument/2006/relationships/font" Target="fonts/Oswald-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7cde75aa51_0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7cde75aa51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7cde75aa51_0_99: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1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35" name="Google Shape;13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1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rmAutofit/>
          </a:bodyPr>
          <a:lstStyle/>
          <a:p>
            <a:pPr indent="0" lvl="0" marL="0" marR="0" rtl="0" algn="l">
              <a:spcBef>
                <a:spcPts val="0"/>
              </a:spcBef>
              <a:spcAft>
                <a:spcPts val="0"/>
              </a:spcAft>
              <a:buClr>
                <a:schemeClr val="dk1"/>
              </a:buClr>
              <a:buSzPts val="1200"/>
              <a:buFont typeface="Calibri"/>
              <a:buNone/>
            </a:pPr>
            <a:r>
              <a:t/>
            </a:r>
            <a:endParaRPr/>
          </a:p>
        </p:txBody>
      </p:sp>
      <p:sp>
        <p:nvSpPr>
          <p:cNvPr id="142" name="Google Shape;142;p13: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15: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We don’t teach placement of rock anchors at Basic, but it is imperative that all members of a climbing party have the knowledge to rig and inspect anchors (if you care about your life and building a foundation of climbing compe</a:t>
            </a:r>
            <a:r>
              <a:rPr lang="en-US"/>
              <a:t>tency</a:t>
            </a:r>
            <a:r>
              <a:rPr b="0" i="0" lang="en-U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00"/>
              <a:buFont typeface="Calibri"/>
              <a:buNone/>
            </a:pPr>
            <a:r>
              <a:rPr lang="en-US"/>
              <a:t>These are guidelines rather than golden rules. Some are at odds with each other (e.g. equalized vs no extension)</a:t>
            </a:r>
            <a:endParaRPr/>
          </a:p>
        </p:txBody>
      </p:sp>
      <p:sp>
        <p:nvSpPr>
          <p:cNvPr id="150" name="Google Shape;150;p15: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16: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Trees and large rocks can be deceiving.  Dead, poor roots, slanting down slope… But note that a good tree can be a pe</a:t>
            </a:r>
            <a:r>
              <a:rPr lang="en-US"/>
              <a:t>rfect anchor even though it doesn’t follow the acronym. Be mindful of “rules” in climbing. It all depends on a given situation.</a:t>
            </a:r>
            <a:endParaRPr/>
          </a:p>
        </p:txBody>
      </p:sp>
      <p:sp>
        <p:nvSpPr>
          <p:cNvPr id="157" name="Google Shape;157;p16: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17: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b="1" i="0" lang="en-US" sz="1200" u="none" cap="none" strike="noStrike">
                <a:solidFill>
                  <a:schemeClr val="dk1"/>
                </a:solidFill>
                <a:latin typeface="Calibri"/>
                <a:ea typeface="Calibri"/>
                <a:cs typeface="Calibri"/>
                <a:sym typeface="Calibri"/>
              </a:rPr>
              <a:t>Equalized. </a:t>
            </a:r>
            <a:r>
              <a:rPr b="0" i="0" lang="en-US" sz="1200" u="none" cap="none" strike="noStrike">
                <a:solidFill>
                  <a:schemeClr val="dk1"/>
                </a:solidFill>
                <a:latin typeface="Calibri"/>
                <a:ea typeface="Calibri"/>
                <a:cs typeface="Calibri"/>
                <a:sym typeface="Calibri"/>
              </a:rPr>
              <a:t>Each piece in the anchor should share the load of the anchor force equally. If there is slack to any single piece, that means that that piece is not loaded, and the anchor is not equalized.</a:t>
            </a:r>
            <a:endParaRPr/>
          </a:p>
        </p:txBody>
      </p:sp>
      <p:sp>
        <p:nvSpPr>
          <p:cNvPr id="165" name="Google Shape;165;p17: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8: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b="1" i="0" lang="en-US" sz="1200" u="none" cap="none" strike="noStrike">
                <a:solidFill>
                  <a:schemeClr val="dk1"/>
                </a:solidFill>
                <a:latin typeface="Calibri"/>
                <a:ea typeface="Calibri"/>
                <a:cs typeface="Calibri"/>
                <a:sym typeface="Calibri"/>
              </a:rPr>
              <a:t>Redundant.</a:t>
            </a:r>
            <a:r>
              <a:rPr b="0" i="0" lang="en-US" sz="1200" u="none" cap="none" strike="noStrike">
                <a:solidFill>
                  <a:schemeClr val="dk1"/>
                </a:solidFill>
                <a:latin typeface="Calibri"/>
                <a:ea typeface="Calibri"/>
                <a:cs typeface="Calibri"/>
                <a:sym typeface="Calibri"/>
              </a:rPr>
              <a:t> There should be more than one piece for the anchor. Common anchor examples are two bolts, three pieces of rock gear, etc. One exception is a single rock or tree that can be counted as sufficiently reliable on its own.</a:t>
            </a:r>
            <a:endParaRPr/>
          </a:p>
        </p:txBody>
      </p:sp>
      <p:sp>
        <p:nvSpPr>
          <p:cNvPr id="174" name="Google Shape;174;p18: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1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John Long’s book is excellent. If it’s taking you two hours to build a “bomber anchor”…</a:t>
            </a:r>
            <a:endParaRPr/>
          </a:p>
        </p:txBody>
      </p:sp>
      <p:sp>
        <p:nvSpPr>
          <p:cNvPr id="181" name="Google Shape;18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p2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91" name="Google Shape;191;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p2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99" name="Google Shape;199;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22: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lang="en-US"/>
              <a:t>Ignore the bolts and the carabiners. Assume these are good and focus on the building of the anchor (soft goods)</a:t>
            </a:r>
            <a:endParaRPr/>
          </a:p>
          <a:p>
            <a:pPr indent="0" lvl="0" marL="0" marR="0" rtl="0" algn="l">
              <a:spcBef>
                <a:spcPts val="0"/>
              </a:spcBef>
              <a:spcAft>
                <a:spcPts val="0"/>
              </a:spcAft>
              <a:buClr>
                <a:schemeClr val="dk1"/>
              </a:buClr>
              <a:buSzPts val="300"/>
              <a:buFont typeface="Calibri"/>
              <a:buNone/>
            </a:pPr>
            <a:r>
              <a:rPr lang="en-US"/>
              <a:t>AB: this is also the break time? So break + check out anchors for some amount of time (15 min)?</a:t>
            </a:r>
            <a:endParaRPr/>
          </a:p>
          <a:p>
            <a:pPr indent="0" lvl="0" marL="0" marR="0" rtl="0" algn="l">
              <a:spcBef>
                <a:spcPts val="0"/>
              </a:spcBef>
              <a:spcAft>
                <a:spcPts val="0"/>
              </a:spcAft>
              <a:buClr>
                <a:schemeClr val="dk1"/>
              </a:buClr>
              <a:buSzPts val="300"/>
              <a:buFont typeface="Calibri"/>
              <a:buNone/>
            </a:pPr>
            <a:r>
              <a:t/>
            </a:r>
            <a:endParaRPr/>
          </a:p>
          <a:p>
            <a:pPr indent="0" lvl="0" marL="0" marR="0" rtl="0" algn="l">
              <a:spcBef>
                <a:spcPts val="0"/>
              </a:spcBef>
              <a:spcAft>
                <a:spcPts val="0"/>
              </a:spcAft>
              <a:buClr>
                <a:schemeClr val="dk1"/>
              </a:buClr>
              <a:buSzPts val="300"/>
              <a:buFont typeface="Calibri"/>
              <a:buNone/>
            </a:pPr>
            <a:r>
              <a:rPr lang="en-US"/>
              <a:t>45 minute check, 15 minute break</a:t>
            </a:r>
            <a:endParaRPr/>
          </a:p>
          <a:p>
            <a:pPr indent="0" lvl="0" marL="0" marR="0" rtl="0" algn="l">
              <a:spcBef>
                <a:spcPts val="0"/>
              </a:spcBef>
              <a:spcAft>
                <a:spcPts val="0"/>
              </a:spcAft>
              <a:buClr>
                <a:schemeClr val="dk1"/>
              </a:buClr>
              <a:buSzPts val="300"/>
              <a:buFont typeface="Calibri"/>
              <a:buNone/>
            </a:pPr>
            <a:r>
              <a:rPr lang="en-US"/>
              <a:t>Reconvene and discuss </a:t>
            </a:r>
            <a:endParaRPr/>
          </a:p>
        </p:txBody>
      </p:sp>
      <p:sp>
        <p:nvSpPr>
          <p:cNvPr id="207" name="Google Shape;207;p22: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3: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82" name="Google Shape;82;p3: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23: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14" name="Google Shape;214;p23: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get hands on. know your gear. not only was the quickdraw put together incorrectly (yes, it does happen), but the fabric of these qds is way too old. likely 15+ years! </a:t>
            </a:r>
            <a:endParaRPr/>
          </a:p>
        </p:txBody>
      </p:sp>
      <p:sp>
        <p:nvSpPr>
          <p:cNvPr id="222" name="Google Shape;222;p24: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25: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lang="en-US"/>
              <a:t>Sliding x has some advantages, but be extremely mindful of the possibility of extension! Let’s look at a better way to set this up.</a:t>
            </a:r>
            <a:endParaRPr/>
          </a:p>
        </p:txBody>
      </p:sp>
      <p:sp>
        <p:nvSpPr>
          <p:cNvPr id="231" name="Google Shape;231;p25: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26: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lang="en-US"/>
              <a:t>much better with limiter knots. preferred knot is an 8 rather than an overhand.</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39" name="Google Shape;239;p26: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28: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lang="en-US"/>
              <a:t>Quad is a great option for two-piece anchors, esp for top rope settings or multi-pitch with bolted anchors. Some questions came up about the knots here: If these cordelettes were dyneema or tech cord then a triple fisherman’s would need to be used. Advantage of the overhand is that the cordelette can be easily untied and reconfigured depending on need. Again, preffered limiter knots are 8s. </a:t>
            </a:r>
            <a:endParaRPr/>
          </a:p>
        </p:txBody>
      </p:sp>
      <p:sp>
        <p:nvSpPr>
          <p:cNvPr id="248" name="Google Shape;248;p28: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sloppy and loose overhand knots will slide out. Always check knots. Should be water knots with webbing. </a:t>
            </a:r>
            <a:endParaRPr/>
          </a:p>
        </p:txBody>
      </p:sp>
      <p:sp>
        <p:nvSpPr>
          <p:cNvPr id="257" name="Google Shape;257;p29: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Good if direction of pull doesn’t move; otherwise you will load one arm more than the other. </a:t>
            </a:r>
            <a:endParaRPr/>
          </a:p>
        </p:txBody>
      </p:sp>
      <p:sp>
        <p:nvSpPr>
          <p:cNvPr id="266" name="Google Shape;266;p3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7cde75aa51_0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7cde75aa51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7cde75aa51_0_49: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7d02dccb61_6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7d02dccb61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Briefly explain the three scenarios. Let’s elaborate a little of 2 today. 3 is very much irrelevant for this course.</a:t>
            </a:r>
            <a:endParaRPr/>
          </a:p>
        </p:txBody>
      </p:sp>
      <p:sp>
        <p:nvSpPr>
          <p:cNvPr id="282" name="Google Shape;282;g7d02dccb61_6_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35: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Be sure to note that this is a multi-pitch trad climb and on exposed terrain.  Make mention of tying into the anchor with a clove hitch.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00"/>
              <a:buFont typeface="Calibri"/>
              <a:buNone/>
            </a:pPr>
            <a:r>
              <a:rPr lang="en-US"/>
              <a:t>Discussion on the observations</a:t>
            </a:r>
            <a:endParaRPr/>
          </a:p>
        </p:txBody>
      </p:sp>
      <p:sp>
        <p:nvSpPr>
          <p:cNvPr id="289" name="Google Shape;289;p35: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8: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1" i="0" lang="en-US" sz="1200" u="none" cap="none" strike="noStrike">
                <a:solidFill>
                  <a:schemeClr val="dk1"/>
                </a:solidFill>
                <a:latin typeface="Calibri"/>
                <a:ea typeface="Calibri"/>
                <a:cs typeface="Calibri"/>
                <a:sym typeface="Calibri"/>
              </a:rPr>
              <a:t>Tonight’s goal is to provide context for the upcoming field trip.  (i.e. to explain why students are about to learn the skills in the next field trip, how they will use these skills, and what is most important to know about these skills.</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rPr b="1" lang="en-US"/>
              <a:t>Timeline</a:t>
            </a:r>
            <a:endParaRPr b="1"/>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89" name="Google Shape;89;p8: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36: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Belaying a Leader. Very similar to top-rope belay (partner check, rope handling, position, etc.) BUT much higher force if there is a fall. Position of body and brake hand becomes much more important (it</a:t>
            </a:r>
            <a:r>
              <a:rPr lang="en-US"/>
              <a:t>’s always important)</a:t>
            </a:r>
            <a:r>
              <a:rPr b="0" i="0" lang="en-US" sz="1200" u="none" cap="none" strike="noStrike">
                <a:solidFill>
                  <a:schemeClr val="dk1"/>
                </a:solidFill>
                <a:latin typeface="Calibri"/>
                <a:ea typeface="Calibri"/>
                <a:cs typeface="Calibri"/>
                <a:sym typeface="Calibri"/>
              </a:rPr>
              <a:t>.  </a:t>
            </a:r>
            <a:endParaRPr/>
          </a:p>
        </p:txBody>
      </p:sp>
      <p:sp>
        <p:nvSpPr>
          <p:cNvPr id="297" name="Google Shape;297;p36: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7cde75aa51_0_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7cde75aa51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7cde75aa51_0_7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38: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228600" lvl="0" marL="228600" marR="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AB: If time allows, this could be another good slide for students to discuss in their table groups (2 minutes might suffice), then share with the entire room.</a:t>
            </a:r>
            <a:endParaRPr/>
          </a:p>
          <a:p>
            <a:pPr indent="-228600" lvl="0" marL="22860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228600" lvl="0" marL="228600" marR="0" rtl="0" algn="l">
              <a:spcBef>
                <a:spcPts val="0"/>
              </a:spcBef>
              <a:spcAft>
                <a:spcPts val="0"/>
              </a:spcAft>
              <a:buClr>
                <a:schemeClr val="dk1"/>
              </a:buClr>
              <a:buSzPts val="1200"/>
              <a:buFont typeface="Calibri"/>
              <a:buAutoNum type="arabicParenR"/>
            </a:pPr>
            <a:r>
              <a:rPr b="0" i="0" lang="en-US" sz="1200" u="none" cap="none" strike="noStrike">
                <a:solidFill>
                  <a:schemeClr val="dk1"/>
                </a:solidFill>
                <a:latin typeface="Calibri"/>
                <a:ea typeface="Calibri"/>
                <a:cs typeface="Calibri"/>
                <a:sym typeface="Calibri"/>
              </a:rPr>
              <a:t>Move closer to the base of the route 2) anchor the belayer to prevent impact upon upward pull</a:t>
            </a:r>
            <a:endParaRPr/>
          </a:p>
          <a:p>
            <a:pPr indent="-228600" lvl="0" marL="22860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This presents a scenario where an anchor is called for. Tie-in with rope, clove hitch (easy adjust) or bight. Room to move if </a:t>
            </a:r>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      necessary (e.g. falling rock).  Not tied in tight except for situations necessary to protect belayer from something.  A roof is a good illustration </a:t>
            </a:r>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      example. Anticipate and prepare for direction of force.Make mention of multi-pitch and exposed terrain and move along to belaying a follower. </a:t>
            </a:r>
            <a:endParaRPr/>
          </a:p>
        </p:txBody>
      </p:sp>
      <p:sp>
        <p:nvSpPr>
          <p:cNvPr id="312" name="Google Shape;312;p38: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3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rmAutofit/>
          </a:bodyPr>
          <a:lstStyle/>
          <a:p>
            <a:pPr indent="0" lvl="0" marL="0" marR="0" rtl="0" algn="l">
              <a:spcBef>
                <a:spcPts val="0"/>
              </a:spcBef>
              <a:spcAft>
                <a:spcPts val="0"/>
              </a:spcAft>
              <a:buClr>
                <a:schemeClr val="dk1"/>
              </a:buClr>
              <a:buSzPts val="1200"/>
              <a:buFont typeface="Calibri"/>
              <a:buNone/>
            </a:pPr>
            <a:r>
              <a:rPr lang="en-US"/>
              <a:t>AB: added names to the last four commands. These are most useful when said first, so your partner can pay attention to what’s coming next. Use your “outside voice,” as you will have to shout over the wind, other climbers, etc.</a:t>
            </a:r>
            <a:endParaRPr/>
          </a:p>
          <a:p>
            <a:pPr indent="0" lvl="0" marL="0" marR="0" rtl="0" algn="l">
              <a:spcBef>
                <a:spcPts val="0"/>
              </a:spcBef>
              <a:spcAft>
                <a:spcPts val="0"/>
              </a:spcAft>
              <a:buClr>
                <a:schemeClr val="dk1"/>
              </a:buClr>
              <a:buSzPts val="1200"/>
              <a:buFont typeface="Calibri"/>
              <a:buNone/>
            </a:pPr>
            <a:r>
              <a:rPr lang="en-US"/>
              <a:t>(this is Wanda Rutkiewicz, the first woman to climb K2)</a:t>
            </a:r>
            <a:endParaRPr/>
          </a:p>
        </p:txBody>
      </p:sp>
      <p:sp>
        <p:nvSpPr>
          <p:cNvPr id="319" name="Google Shape;319;p39: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41: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Body belay—note the difference in the brake hand.  </a:t>
            </a:r>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Munter—note that the braking position has you move away from the harness or anchor</a:t>
            </a:r>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Tubular—review that this is what they will most frequently use.  PBUS for TR belay, and similar braking position for lead belay </a:t>
            </a:r>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		MAKE MENTION HERE OF NOT CROSS LOADING THE BINER</a:t>
            </a:r>
            <a:endParaRPr/>
          </a:p>
        </p:txBody>
      </p:sp>
      <p:sp>
        <p:nvSpPr>
          <p:cNvPr id="327" name="Google Shape;327;p41: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4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a:t>Alina, I’d like to pause for Table Discussion after posing the question.</a:t>
            </a:r>
            <a:endParaRPr/>
          </a:p>
          <a:p>
            <a:pPr indent="0" lvl="0" marL="0" marR="0" rtl="0" algn="l">
              <a:spcBef>
                <a:spcPts val="0"/>
              </a:spcBef>
              <a:spcAft>
                <a:spcPts val="0"/>
              </a:spcAft>
              <a:buClr>
                <a:schemeClr val="dk1"/>
              </a:buClr>
              <a:buSzPts val="1200"/>
              <a:buFont typeface="Calibri"/>
              <a:buNone/>
            </a:pPr>
            <a:r>
              <a:t/>
            </a:r>
            <a:endParaRPr/>
          </a:p>
          <a:p>
            <a:pPr indent="0" lvl="0" marL="0" marR="0" rtl="0" algn="l">
              <a:spcBef>
                <a:spcPts val="0"/>
              </a:spcBef>
              <a:spcAft>
                <a:spcPts val="0"/>
              </a:spcAft>
              <a:buClr>
                <a:schemeClr val="dk1"/>
              </a:buClr>
              <a:buSzPts val="1200"/>
              <a:buFont typeface="Calibri"/>
              <a:buNone/>
            </a:pPr>
            <a:r>
              <a:rPr lang="en-US"/>
              <a:t>What if the leader is unresponsive? What if the nature of the injury is uncertain (neck/back)?</a:t>
            </a:r>
            <a:endParaRPr/>
          </a:p>
          <a:p>
            <a:pPr indent="0" lvl="0" marL="0" marR="0" rtl="0" algn="l">
              <a:spcBef>
                <a:spcPts val="0"/>
              </a:spcBef>
              <a:spcAft>
                <a:spcPts val="0"/>
              </a:spcAft>
              <a:buClr>
                <a:schemeClr val="dk1"/>
              </a:buClr>
              <a:buSzPts val="1200"/>
              <a:buFont typeface="Calibri"/>
              <a:buNone/>
            </a:pPr>
            <a:r>
              <a:rPr lang="en-US"/>
              <a:t>What if an obstacle is in the way (tree, ledge, cliff, etc.)?</a:t>
            </a:r>
            <a:endParaRPr/>
          </a:p>
          <a:p>
            <a:pPr indent="0" lvl="0" marL="0" marR="0" rtl="0" algn="l">
              <a:spcBef>
                <a:spcPts val="0"/>
              </a:spcBef>
              <a:spcAft>
                <a:spcPts val="0"/>
              </a:spcAft>
              <a:buClr>
                <a:schemeClr val="dk1"/>
              </a:buClr>
              <a:buSzPts val="1200"/>
              <a:buFont typeface="Calibri"/>
              <a:buNone/>
            </a:pPr>
            <a:r>
              <a:rPr lang="en-US"/>
              <a:t>What if there isn’t enough rope to lower the leader back to the belay?</a:t>
            </a:r>
            <a:endParaRPr/>
          </a:p>
          <a:p>
            <a:pPr indent="0" lvl="0" marL="0" marR="0" rtl="0" algn="l">
              <a:spcBef>
                <a:spcPts val="0"/>
              </a:spcBef>
              <a:spcAft>
                <a:spcPts val="0"/>
              </a:spcAft>
              <a:buClr>
                <a:schemeClr val="dk1"/>
              </a:buClr>
              <a:buSzPts val="1200"/>
              <a:buFont typeface="Calibri"/>
              <a:buNone/>
            </a:pPr>
            <a:r>
              <a:t/>
            </a:r>
            <a:endParaRPr/>
          </a:p>
        </p:txBody>
      </p:sp>
      <p:sp>
        <p:nvSpPr>
          <p:cNvPr id="339" name="Google Shape;339;p48: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p49: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p50: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51: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lang="en-US"/>
              <a:t>  Stopping at 2:18  Tell </a:t>
            </a:r>
            <a:r>
              <a:rPr b="0" i="0" lang="en-US" sz="1200" u="none" cap="none" strike="noStrike">
                <a:solidFill>
                  <a:schemeClr val="dk1"/>
                </a:solidFill>
                <a:latin typeface="Calibri"/>
                <a:ea typeface="Calibri"/>
                <a:cs typeface="Calibri"/>
                <a:sym typeface="Calibri"/>
              </a:rPr>
              <a:t>10 sec story of Sarah</a:t>
            </a:r>
            <a:r>
              <a:rPr lang="en-US"/>
              <a:t>. ??? </a:t>
            </a:r>
            <a:endParaRPr/>
          </a:p>
        </p:txBody>
      </p:sp>
      <p:sp>
        <p:nvSpPr>
          <p:cNvPr id="358" name="Google Shape;358;p51: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54: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lang="en-US"/>
              <a:t>1:25 check</a:t>
            </a:r>
            <a:endParaRPr/>
          </a:p>
        </p:txBody>
      </p:sp>
      <p:sp>
        <p:nvSpPr>
          <p:cNvPr id="365" name="Google Shape;365;p54: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7cde75aa51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7cde75aa5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7cde75aa51_0_2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7cde75aa51_0_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7cde75aa5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7cde75aa51_0_79: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56: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304800" lvl="0" marL="457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Anchor quality</a:t>
            </a:r>
            <a:r>
              <a:rPr lang="en-US"/>
              <a:t> - </a:t>
            </a:r>
            <a:r>
              <a:rPr b="0" i="0" lang="en-US" sz="1200" u="none" cap="none" strike="noStrike">
                <a:solidFill>
                  <a:schemeClr val="dk1"/>
                </a:solidFill>
                <a:latin typeface="Calibri"/>
                <a:ea typeface="Calibri"/>
                <a:cs typeface="Calibri"/>
                <a:sym typeface="Calibri"/>
              </a:rPr>
              <a:t>emphasize importance.  Ask: Can I downclimb? </a:t>
            </a:r>
            <a:endParaRPr/>
          </a:p>
          <a:p>
            <a:pPr indent="-304800" lvl="0" marL="457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Terrain hazards</a:t>
            </a:r>
            <a:r>
              <a:rPr lang="en-US"/>
              <a:t> - </a:t>
            </a:r>
            <a:r>
              <a:rPr b="0" i="0" lang="en-US" sz="1200" u="none" cap="none" strike="noStrike">
                <a:solidFill>
                  <a:schemeClr val="dk1"/>
                </a:solidFill>
                <a:latin typeface="Calibri"/>
                <a:ea typeface="Calibri"/>
                <a:cs typeface="Calibri"/>
                <a:sym typeface="Calibri"/>
              </a:rPr>
              <a:t>falling rock, pendulum, overhanging—note that rap lines can differ from ascent routes.  Mention that a glove is helpful for novice rappelers, esp as they are unfamiliar with how a rope will handle (thin and fast or thick and sluggish), the terrain, and managing a rappel</a:t>
            </a:r>
            <a:endParaRPr/>
          </a:p>
          <a:p>
            <a:pPr indent="-304800" lvl="0" marL="457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Always close the system!  Knots at the end of the rope OR tie into the ends and saddle bag the lines or throw the lines</a:t>
            </a:r>
            <a:endParaRPr/>
          </a:p>
          <a:p>
            <a:pPr indent="-304800" lvl="0" marL="457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Gear management </a:t>
            </a:r>
            <a:r>
              <a:rPr lang="en-US"/>
              <a:t>- </a:t>
            </a:r>
            <a:r>
              <a:rPr b="0" i="0" lang="en-US" sz="1200" u="none" cap="none" strike="noStrike">
                <a:solidFill>
                  <a:schemeClr val="dk1"/>
                </a:solidFill>
                <a:latin typeface="Calibri"/>
                <a:ea typeface="Calibri"/>
                <a:cs typeface="Calibri"/>
                <a:sym typeface="Calibri"/>
              </a:rPr>
              <a:t>keep it clean! </a:t>
            </a:r>
            <a:endParaRPr b="0" i="0" sz="1200" u="none" cap="none" strike="noStrike">
              <a:solidFill>
                <a:schemeClr val="dk1"/>
              </a:solidFill>
              <a:latin typeface="Calibri"/>
              <a:ea typeface="Calibri"/>
              <a:cs typeface="Calibri"/>
              <a:sym typeface="Calibri"/>
            </a:endParaRPr>
          </a:p>
          <a:p>
            <a:pPr indent="-304800" lvl="0" marL="457200" marR="0" rtl="0" algn="l">
              <a:spcBef>
                <a:spcPts val="0"/>
              </a:spcBef>
              <a:spcAft>
                <a:spcPts val="0"/>
              </a:spcAft>
              <a:buSzPts val="1200"/>
              <a:buChar char="●"/>
            </a:pPr>
            <a:r>
              <a:rPr lang="en-US"/>
              <a:t>Plan - communication is hard between two ends of a rappel</a:t>
            </a:r>
            <a:endParaRPr/>
          </a:p>
          <a:p>
            <a:pPr indent="-304800" lvl="0" marL="457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Backup</a:t>
            </a:r>
            <a:r>
              <a:rPr lang="en-US"/>
              <a:t> -</a:t>
            </a:r>
            <a:r>
              <a:rPr b="0" i="0" lang="en-US" sz="1200" u="none" cap="none" strike="noStrike">
                <a:solidFill>
                  <a:schemeClr val="dk1"/>
                </a:solidFill>
                <a:latin typeface="Calibri"/>
                <a:ea typeface="Calibri"/>
                <a:cs typeface="Calibri"/>
                <a:sym typeface="Calibri"/>
              </a:rPr>
              <a:t>autoblock or fireman’s</a:t>
            </a:r>
            <a:endParaRPr/>
          </a:p>
        </p:txBody>
      </p:sp>
      <p:sp>
        <p:nvSpPr>
          <p:cNvPr id="379" name="Google Shape;379;p56: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57: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lang="en-US"/>
              <a:t>Talk about pros and cons of single and double rope rappels</a:t>
            </a:r>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Note that most routes (esp Basic) in the Cascades favor short 30m rappels due to blocky rope eating terrain</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Speak to advantages of the EDK (and misnomer of the name): easier to tie and untie, flips and glides over edges when being pulled—note to leave plenty of tail  12-18 inches</a:t>
            </a:r>
            <a:endParaRPr/>
          </a:p>
        </p:txBody>
      </p:sp>
      <p:sp>
        <p:nvSpPr>
          <p:cNvPr id="388" name="Google Shape;388;p57: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p6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98" name="Google Shape;398;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58: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Never climb above the anchor when connected with Personal Anchor vs the climbing</a:t>
            </a:r>
            <a:r>
              <a:rPr lang="en-US"/>
              <a:t> </a:t>
            </a:r>
            <a:r>
              <a:rPr b="0" i="0" lang="en-US" sz="1200" u="none" cap="none" strike="noStrike">
                <a:solidFill>
                  <a:schemeClr val="dk1"/>
                </a:solidFill>
                <a:latin typeface="Calibri"/>
                <a:ea typeface="Calibri"/>
                <a:cs typeface="Calibri"/>
                <a:sym typeface="Calibri"/>
              </a:rPr>
              <a:t>rope. Why?</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Explain nylon compared to dyneema=slight give, lower melting point, doesn’t weaken as much when knots are tied (btw—use a figure 8 instead of overhands when tying knots in tethers)</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PAS</a:t>
            </a:r>
            <a:r>
              <a:rPr lang="en-US"/>
              <a:t>: more suitable for cragging since it’s less versatile and heavier and bulkier</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Daisy</a:t>
            </a:r>
            <a:r>
              <a:rPr lang="en-US"/>
              <a:t>: intended for one purpose: aid climbing. Just say no.</a:t>
            </a:r>
            <a:endParaRPr/>
          </a:p>
        </p:txBody>
      </p:sp>
      <p:sp>
        <p:nvSpPr>
          <p:cNvPr id="406" name="Google Shape;406;p58: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59: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Pack away what you don’t need; keep out what you might need—esp. gear in case of emergency </a:t>
            </a:r>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Will everyone use an autoblock or will you all (after first ra</a:t>
            </a:r>
            <a:r>
              <a:rPr lang="en-US"/>
              <a:t>ppel) </a:t>
            </a:r>
            <a:r>
              <a:rPr b="0" i="0" lang="en-US" sz="1200" u="none" cap="none" strike="noStrike">
                <a:solidFill>
                  <a:schemeClr val="dk1"/>
                </a:solidFill>
                <a:latin typeface="Calibri"/>
                <a:ea typeface="Calibri"/>
                <a:cs typeface="Calibri"/>
                <a:sym typeface="Calibri"/>
              </a:rPr>
              <a:t>use a fireman’s---can you see the base? Known hazards? </a:t>
            </a:r>
            <a:endParaRPr/>
          </a:p>
        </p:txBody>
      </p:sp>
      <p:sp>
        <p:nvSpPr>
          <p:cNvPr id="420" name="Google Shape;420;p59: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AutoNum type="arabicPeriod"/>
            </a:pPr>
            <a:r>
              <a:rPr lang="en-US"/>
              <a:t>Smack your head really hard to remind you never to do it again</a:t>
            </a:r>
            <a:endParaRPr/>
          </a:p>
          <a:p>
            <a:pPr indent="-304800" lvl="0" marL="457200" rtl="0" algn="l">
              <a:spcBef>
                <a:spcPts val="0"/>
              </a:spcBef>
              <a:spcAft>
                <a:spcPts val="0"/>
              </a:spcAft>
              <a:buSzPts val="1200"/>
              <a:buAutoNum type="arabicPeriod"/>
            </a:pPr>
            <a:r>
              <a:rPr lang="en-US"/>
              <a:t>Check if anyone has an extra device</a:t>
            </a:r>
            <a:endParaRPr/>
          </a:p>
          <a:p>
            <a:pPr indent="-304800" lvl="0" marL="457200" rtl="0" algn="l">
              <a:spcBef>
                <a:spcPts val="0"/>
              </a:spcBef>
              <a:spcAft>
                <a:spcPts val="0"/>
              </a:spcAft>
              <a:buSzPts val="1200"/>
              <a:buAutoNum type="arabicPeriod"/>
            </a:pPr>
            <a:r>
              <a:rPr lang="en-US"/>
              <a:t>Use an alternative method</a:t>
            </a:r>
            <a:endParaRPr/>
          </a:p>
          <a:p>
            <a:pPr indent="0" lvl="0" marL="0" rtl="0" algn="l">
              <a:spcBef>
                <a:spcPts val="0"/>
              </a:spcBef>
              <a:spcAft>
                <a:spcPts val="0"/>
              </a:spcAft>
              <a:buClr>
                <a:schemeClr val="dk1"/>
              </a:buClr>
              <a:buSzPts val="1200"/>
              <a:buFont typeface="Calibri"/>
              <a:buNone/>
            </a:pPr>
            <a:r>
              <a:rPr lang="en-US"/>
              <a:t>Extension and autoblock can be applied as well</a:t>
            </a:r>
            <a:endParaRPr/>
          </a:p>
        </p:txBody>
      </p:sp>
      <p:sp>
        <p:nvSpPr>
          <p:cNvPr id="428" name="Google Shape;428;p63: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64: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AB: this is Junko Tabei, the first woman to climb Everest</a:t>
            </a:r>
            <a:endParaRPr b="0" i="0" sz="1200" u="none" cap="none" strike="noStrike">
              <a:solidFill>
                <a:schemeClr val="dk1"/>
              </a:solidFill>
              <a:latin typeface="Calibri"/>
              <a:ea typeface="Calibri"/>
              <a:cs typeface="Calibri"/>
              <a:sym typeface="Calibri"/>
            </a:endParaRPr>
          </a:p>
        </p:txBody>
      </p:sp>
      <p:sp>
        <p:nvSpPr>
          <p:cNvPr id="436" name="Google Shape;436;p64: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p6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And rap off. This is Billie the goat</a:t>
            </a:r>
            <a:endParaRPr/>
          </a:p>
        </p:txBody>
      </p:sp>
      <p:sp>
        <p:nvSpPr>
          <p:cNvPr id="443" name="Google Shape;443;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02" name="Google Shape;10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7cde75aa51_0_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7cde75aa51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7cde75aa51_0_56: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US"/>
              <a:t>R</a:t>
            </a:r>
            <a:r>
              <a:rPr lang="en-US"/>
              <a:t>ead the instructions that came with it (usually sewn on the inside or your harness belt)</a:t>
            </a:r>
            <a:endParaRPr/>
          </a:p>
          <a:p>
            <a:pPr indent="0" lvl="0" marL="0" marR="0" rtl="0" algn="l">
              <a:spcBef>
                <a:spcPts val="0"/>
              </a:spcBef>
              <a:spcAft>
                <a:spcPts val="0"/>
              </a:spcAft>
              <a:buClr>
                <a:schemeClr val="dk1"/>
              </a:buClr>
              <a:buSzPts val="1200"/>
              <a:buFont typeface="Calibri"/>
              <a:buNone/>
            </a:pPr>
            <a:r>
              <a:rPr lang="en-US"/>
              <a:t>For field trips and practice night: please consider helping set up ropes and coiling ropes / helping take down at the end of the night!</a:t>
            </a:r>
            <a:endParaRPr/>
          </a:p>
        </p:txBody>
      </p:sp>
      <p:sp>
        <p:nvSpPr>
          <p:cNvPr id="116" name="Google Shape;116;p9: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7cde75aa51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7cde75aa51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7cde75aa51_0_43: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11: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 name="Shape 13"/>
        <p:cNvGrpSpPr/>
        <p:nvPr/>
      </p:nvGrpSpPr>
      <p:grpSpPr>
        <a:xfrm>
          <a:off x="0" y="0"/>
          <a:ext cx="0" cy="0"/>
          <a:chOff x="0" y="0"/>
          <a:chExt cx="0" cy="0"/>
        </a:xfrm>
      </p:grpSpPr>
      <p:grpSp>
        <p:nvGrpSpPr>
          <p:cNvPr id="14" name="Google Shape;14;g7d02dccb61_7_239"/>
          <p:cNvGrpSpPr/>
          <p:nvPr/>
        </p:nvGrpSpPr>
        <p:grpSpPr>
          <a:xfrm>
            <a:off x="4350279" y="3807170"/>
            <a:ext cx="443589" cy="140843"/>
            <a:chOff x="4137525" y="2915950"/>
            <a:chExt cx="869100" cy="207000"/>
          </a:xfrm>
        </p:grpSpPr>
        <p:sp>
          <p:nvSpPr>
            <p:cNvPr id="15" name="Google Shape;15;g7d02dccb61_7_239"/>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g7d02dccb61_7_239"/>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g7d02dccb61_7_239"/>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 name="Google Shape;18;g7d02dccb61_7_239"/>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g7d02dccb61_7_239"/>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0" name="Google Shape;20;g7d02dccb61_7_23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3" name="Shape 53"/>
        <p:cNvGrpSpPr/>
        <p:nvPr/>
      </p:nvGrpSpPr>
      <p:grpSpPr>
        <a:xfrm>
          <a:off x="0" y="0"/>
          <a:ext cx="0" cy="0"/>
          <a:chOff x="0" y="0"/>
          <a:chExt cx="0" cy="0"/>
        </a:xfrm>
      </p:grpSpPr>
      <p:sp>
        <p:nvSpPr>
          <p:cNvPr id="54" name="Google Shape;54;g7d02dccb61_7_279"/>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5" name="Google Shape;55;g7d02dccb61_7_279"/>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6" name="Google Shape;56;g7d02dccb61_7_27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7" name="Shape 57"/>
        <p:cNvGrpSpPr/>
        <p:nvPr/>
      </p:nvGrpSpPr>
      <p:grpSpPr>
        <a:xfrm>
          <a:off x="0" y="0"/>
          <a:ext cx="0" cy="0"/>
          <a:chOff x="0" y="0"/>
          <a:chExt cx="0" cy="0"/>
        </a:xfrm>
      </p:grpSpPr>
      <p:sp>
        <p:nvSpPr>
          <p:cNvPr id="58" name="Google Shape;58;g7d02dccb61_7_28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9" name="Shape 59"/>
        <p:cNvGrpSpPr/>
        <p:nvPr/>
      </p:nvGrpSpPr>
      <p:grpSpPr>
        <a:xfrm>
          <a:off x="0" y="0"/>
          <a:ext cx="0" cy="0"/>
          <a:chOff x="0" y="0"/>
          <a:chExt cx="0" cy="0"/>
        </a:xfrm>
      </p:grpSpPr>
      <p:sp>
        <p:nvSpPr>
          <p:cNvPr id="60" name="Google Shape;60;g7d02dccb61_7_285"/>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1" name="Google Shape;61;g7d02dccb61_7_285"/>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 name="Google Shape;62;g7d02dccb61_7_28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3" name="Google Shape;63;g7d02dccb61_7_28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4" name="Google Shape;64;g7d02dccb61_7_28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g7d02dccb61_7_291"/>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7" name="Google Shape;67;g7d02dccb61_7_291"/>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g7d02dccb61_7_291"/>
          <p:cNvSpPr txBox="1"/>
          <p:nvPr>
            <p:ph idx="1" type="body"/>
          </p:nvPr>
        </p:nvSpPr>
        <p:spPr>
          <a:xfrm>
            <a:off x="1792288" y="5367337"/>
            <a:ext cx="5486400" cy="804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9" name="Google Shape;69;g7d02dccb61_7_29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0" name="Google Shape;70;g7d02dccb61_7_29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1" name="Google Shape;71;g7d02dccb61_7_29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Google Shape;22;g7d02dccb61_7_247"/>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3" name="Google Shape;23;g7d02dccb61_7_24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4" name="Shape 24"/>
        <p:cNvGrpSpPr/>
        <p:nvPr/>
      </p:nvGrpSpPr>
      <p:grpSpPr>
        <a:xfrm>
          <a:off x="0" y="0"/>
          <a:ext cx="0" cy="0"/>
          <a:chOff x="0" y="0"/>
          <a:chExt cx="0" cy="0"/>
        </a:xfrm>
      </p:grpSpPr>
      <p:sp>
        <p:nvSpPr>
          <p:cNvPr id="25" name="Google Shape;25;g7d02dccb61_7_25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g7d02dccb61_7_250"/>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7" name="Google Shape;27;g7d02dccb61_7_25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8" name="Shape 28"/>
        <p:cNvGrpSpPr/>
        <p:nvPr/>
      </p:nvGrpSpPr>
      <p:grpSpPr>
        <a:xfrm>
          <a:off x="0" y="0"/>
          <a:ext cx="0" cy="0"/>
          <a:chOff x="0" y="0"/>
          <a:chExt cx="0" cy="0"/>
        </a:xfrm>
      </p:grpSpPr>
      <p:sp>
        <p:nvSpPr>
          <p:cNvPr id="29" name="Google Shape;29;g7d02dccb61_7_25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g7d02dccb61_7_254"/>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g7d02dccb61_7_254"/>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g7d02dccb61_7_25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3" name="Shape 33"/>
        <p:cNvGrpSpPr/>
        <p:nvPr/>
      </p:nvGrpSpPr>
      <p:grpSpPr>
        <a:xfrm>
          <a:off x="0" y="0"/>
          <a:ext cx="0" cy="0"/>
          <a:chOff x="0" y="0"/>
          <a:chExt cx="0" cy="0"/>
        </a:xfrm>
      </p:grpSpPr>
      <p:sp>
        <p:nvSpPr>
          <p:cNvPr id="34" name="Google Shape;34;g7d02dccb61_7_25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5" name="Google Shape;35;g7d02dccb61_7_25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 name="Shape 36"/>
        <p:cNvGrpSpPr/>
        <p:nvPr/>
      </p:nvGrpSpPr>
      <p:grpSpPr>
        <a:xfrm>
          <a:off x="0" y="0"/>
          <a:ext cx="0" cy="0"/>
          <a:chOff x="0" y="0"/>
          <a:chExt cx="0" cy="0"/>
        </a:xfrm>
      </p:grpSpPr>
      <p:sp>
        <p:nvSpPr>
          <p:cNvPr id="37" name="Google Shape;37;g7d02dccb61_7_262"/>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8" name="Google Shape;38;g7d02dccb61_7_262"/>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9" name="Google Shape;39;g7d02dccb61_7_26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40" name="Shape 40"/>
        <p:cNvGrpSpPr/>
        <p:nvPr/>
      </p:nvGrpSpPr>
      <p:grpSpPr>
        <a:xfrm>
          <a:off x="0" y="0"/>
          <a:ext cx="0" cy="0"/>
          <a:chOff x="0" y="0"/>
          <a:chExt cx="0" cy="0"/>
        </a:xfrm>
      </p:grpSpPr>
      <p:sp>
        <p:nvSpPr>
          <p:cNvPr id="41" name="Google Shape;41;g7d02dccb61_7_266"/>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2" name="Google Shape;42;g7d02dccb61_7_26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g7d02dccb61_7_26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 name="Google Shape;45;g7d02dccb61_7_26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g7d02dccb61_7_26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7" name="Google Shape;47;g7d02dccb61_7_26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8" name="Google Shape;48;g7d02dccb61_7_26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9" name="Google Shape;49;g7d02dccb61_7_26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0" name="Shape 50"/>
        <p:cNvGrpSpPr/>
        <p:nvPr/>
      </p:nvGrpSpPr>
      <p:grpSpPr>
        <a:xfrm>
          <a:off x="0" y="0"/>
          <a:ext cx="0" cy="0"/>
          <a:chOff x="0" y="0"/>
          <a:chExt cx="0" cy="0"/>
        </a:xfrm>
      </p:grpSpPr>
      <p:sp>
        <p:nvSpPr>
          <p:cNvPr id="51" name="Google Shape;51;g7d02dccb61_7_276"/>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52" name="Google Shape;52;g7d02dccb61_7_27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9" name="Shape 9"/>
        <p:cNvGrpSpPr/>
        <p:nvPr/>
      </p:nvGrpSpPr>
      <p:grpSpPr>
        <a:xfrm>
          <a:off x="0" y="0"/>
          <a:ext cx="0" cy="0"/>
          <a:chOff x="0" y="0"/>
          <a:chExt cx="0" cy="0"/>
        </a:xfrm>
      </p:grpSpPr>
      <p:sp>
        <p:nvSpPr>
          <p:cNvPr id="10" name="Google Shape;10;g7d02dccb61_7_23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1" name="Google Shape;11;g7d02dccb61_7_23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2" name="Google Shape;12;g7d02dccb61_7_235"/>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3.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8.jpg"/><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0.jpg"/><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5.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7.jpg"/><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hyperlink" Target="https://www.youtube.com/watch?v=FCUJrXSKWrw" TargetMode="External"/><Relationship Id="rId4" Type="http://schemas.openxmlformats.org/officeDocument/2006/relationships/hyperlink" Target="https://www.youtube.com/watch?v=YvEQrKOtUZ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hyperlink" Target="https://youtu.be/4JtcxIQGKBs?t=50s" TargetMode="External"/><Relationship Id="rId4" Type="http://schemas.openxmlformats.org/officeDocument/2006/relationships/hyperlink" Target="https://1drv.ms/b/s!FjL5vMRx18wDgcA3NktMbVQ5bkhHUHckDA"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hyperlink" Target="https://www.youtube.com/watch?v=YCrJXfmFa5o" TargetMode="External"/><Relationship Id="rId4" Type="http://schemas.openxmlformats.org/officeDocument/2006/relationships/hyperlink" Target="https://www.youtube.com/watch?v=yRfjF5TcQbw" TargetMode="External"/><Relationship Id="rId5" Type="http://schemas.openxmlformats.org/officeDocument/2006/relationships/image" Target="../media/image27.jpg"/><Relationship Id="rId6"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0.png"/><Relationship Id="rId4" Type="http://schemas.openxmlformats.org/officeDocument/2006/relationships/hyperlink" Target="https://vimeo.com/113362076" TargetMode="External"/><Relationship Id="rId5" Type="http://schemas.openxmlformats.org/officeDocument/2006/relationships/hyperlink" Target="https://www.mountaineers.org/blog/extended-rappel-and-updated-belay-technique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19.png"/><Relationship Id="rId6"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hyperlink" Target="https://youtu.be/VjWzxRJ9vtk?t=203" TargetMode="Externa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g7cde75aa51_0_99"/>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a:t>Basic Climbing Course</a:t>
            </a:r>
            <a:br>
              <a:rPr lang="en-US"/>
            </a:br>
            <a:r>
              <a:rPr lang="en-US"/>
              <a:t>Lecture 2</a:t>
            </a:r>
            <a:endParaRPr/>
          </a:p>
        </p:txBody>
      </p:sp>
      <p:sp>
        <p:nvSpPr>
          <p:cNvPr id="78" name="Google Shape;78;g7cde75aa51_0_99"/>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t>anchors, belays, belay escape, rappel</a:t>
            </a:r>
            <a:endParaRPr/>
          </a:p>
          <a:p>
            <a:pPr indent="0" lvl="0" marL="0" rtl="0" algn="ctr">
              <a:spcBef>
                <a:spcPts val="0"/>
              </a:spcBef>
              <a:spcAft>
                <a:spcPts val="0"/>
              </a:spcAft>
              <a:buNone/>
            </a:pPr>
            <a:r>
              <a:rPr lang="en-US" sz="1400"/>
              <a:t>Jan 29th, 2020</a:t>
            </a:r>
            <a:endParaRPr sz="1400"/>
          </a:p>
          <a:p>
            <a:pPr indent="0" lvl="0" marL="0" rtl="0" algn="ctr">
              <a:spcBef>
                <a:spcPts val="0"/>
              </a:spcBef>
              <a:spcAft>
                <a:spcPts val="0"/>
              </a:spcAft>
              <a:buNone/>
            </a:pPr>
            <a:r>
              <a:rPr lang="en-US" sz="1400"/>
              <a:t>Deling Ren</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12"/>
          <p:cNvSpPr txBox="1"/>
          <p:nvPr>
            <p:ph idx="1" type="body"/>
          </p:nvPr>
        </p:nvSpPr>
        <p:spPr>
          <a:xfrm>
            <a:off x="457200" y="1600200"/>
            <a:ext cx="8229600" cy="4526100"/>
          </a:xfrm>
          <a:prstGeom prst="rect">
            <a:avLst/>
          </a:prstGeom>
          <a:noFill/>
          <a:ln>
            <a:noFill/>
          </a:ln>
        </p:spPr>
        <p:txBody>
          <a:bodyPr anchorCtr="0" anchor="ctr" bIns="45700" lIns="91425" spcFirstLastPara="1" rIns="91425" wrap="square" tIns="45700">
            <a:noAutofit/>
          </a:bodyPr>
          <a:lstStyle/>
          <a:p>
            <a:pPr indent="0" lvl="0" marL="0" rtl="0" algn="l">
              <a:spcBef>
                <a:spcPts val="544"/>
              </a:spcBef>
              <a:spcAft>
                <a:spcPts val="0"/>
              </a:spcAft>
              <a:buNone/>
            </a:pPr>
            <a:r>
              <a:rPr i="1" lang="en-US" sz="2400"/>
              <a:t>Reasons for anchoring</a:t>
            </a:r>
            <a:endParaRPr sz="2400"/>
          </a:p>
          <a:p>
            <a:pPr indent="-381000" lvl="0" marL="457200" rtl="0" algn="l">
              <a:spcBef>
                <a:spcPts val="544"/>
              </a:spcBef>
              <a:spcAft>
                <a:spcPts val="0"/>
              </a:spcAft>
              <a:buSzPts val="2400"/>
              <a:buChar char="•"/>
            </a:pPr>
            <a:r>
              <a:rPr lang="en-US" sz="2400"/>
              <a:t>Exposed terrain where a fall is consequential </a:t>
            </a:r>
            <a:endParaRPr sz="2400"/>
          </a:p>
          <a:p>
            <a:pPr indent="-381000" lvl="0" marL="457200" rtl="0" algn="l">
              <a:spcBef>
                <a:spcPts val="0"/>
              </a:spcBef>
              <a:spcAft>
                <a:spcPts val="0"/>
              </a:spcAft>
              <a:buSzPts val="2400"/>
              <a:buChar char="•"/>
            </a:pPr>
            <a:r>
              <a:rPr lang="en-US" sz="2400"/>
              <a:t>To protect the belayer from being pulled into something</a:t>
            </a:r>
            <a:endParaRPr sz="2400"/>
          </a:p>
          <a:p>
            <a:pPr indent="-381000" lvl="0" marL="457200" rtl="0" algn="l">
              <a:spcBef>
                <a:spcPts val="0"/>
              </a:spcBef>
              <a:spcAft>
                <a:spcPts val="0"/>
              </a:spcAft>
              <a:buSzPts val="2400"/>
              <a:buChar char="•"/>
            </a:pPr>
            <a:r>
              <a:rPr lang="en-US" sz="2400"/>
              <a:t>Big weight difference</a:t>
            </a:r>
            <a:endParaRPr sz="2400"/>
          </a:p>
          <a:p>
            <a:pPr indent="-381000" lvl="0" marL="457200" rtl="0" algn="l">
              <a:spcBef>
                <a:spcPts val="0"/>
              </a:spcBef>
              <a:spcAft>
                <a:spcPts val="0"/>
              </a:spcAft>
              <a:buSzPts val="2400"/>
              <a:buChar char="•"/>
            </a:pPr>
            <a:r>
              <a:rPr lang="en-US" sz="2400"/>
              <a:t>Belay escape</a:t>
            </a:r>
            <a:endParaRPr sz="2400"/>
          </a:p>
          <a:p>
            <a:pPr indent="-342900" lvl="0" marL="342900" marR="0" rtl="0" algn="l">
              <a:lnSpc>
                <a:spcPct val="100000"/>
              </a:lnSpc>
              <a:spcBef>
                <a:spcPts val="544"/>
              </a:spcBef>
              <a:spcAft>
                <a:spcPts val="0"/>
              </a:spcAft>
              <a:buClr>
                <a:schemeClr val="dk1"/>
              </a:buClr>
              <a:buSzPts val="680"/>
              <a:buFont typeface="Arial"/>
              <a:buNone/>
            </a:pPr>
            <a:r>
              <a:rPr b="0" i="1" lang="en-US" sz="2400" u="none" cap="none" strike="noStrike">
                <a:solidFill>
                  <a:schemeClr val="dk1"/>
                </a:solidFill>
                <a:latin typeface="Calibri"/>
                <a:ea typeface="Calibri"/>
                <a:cs typeface="Calibri"/>
                <a:sym typeface="Calibri"/>
              </a:rPr>
              <a:t>Reasons for not anchoring (or not anchoring in tight)</a:t>
            </a:r>
            <a:endParaRPr sz="2400"/>
          </a:p>
          <a:p>
            <a:pPr indent="-381000" lvl="0" marL="457200" marR="0" rtl="0" algn="l">
              <a:lnSpc>
                <a:spcPct val="100000"/>
              </a:lnSpc>
              <a:spcBef>
                <a:spcPts val="544"/>
              </a:spcBef>
              <a:spcAft>
                <a:spcPts val="0"/>
              </a:spcAft>
              <a:buSzPts val="2400"/>
              <a:buChar char="•"/>
            </a:pPr>
            <a:r>
              <a:rPr lang="en-US" sz="2400"/>
              <a:t>Freedom to move for adjusting belay position or dodge falling rocks</a:t>
            </a:r>
            <a:endParaRPr sz="2400"/>
          </a:p>
          <a:p>
            <a:pPr indent="-381000" lvl="0" marL="457200" marR="0" rtl="0" algn="l">
              <a:lnSpc>
                <a:spcPct val="100000"/>
              </a:lnSpc>
              <a:spcBef>
                <a:spcPts val="0"/>
              </a:spcBef>
              <a:spcAft>
                <a:spcPts val="0"/>
              </a:spcAft>
              <a:buSzPts val="2400"/>
              <a:buChar char="•"/>
            </a:pPr>
            <a:r>
              <a:rPr lang="en-US" sz="2400"/>
              <a:t>Soft catch for leader</a:t>
            </a:r>
            <a:endParaRPr sz="2400"/>
          </a:p>
          <a:p>
            <a:pPr indent="-381000" lvl="0" marL="457200" marR="0" rtl="0" algn="l">
              <a:lnSpc>
                <a:spcPct val="100000"/>
              </a:lnSpc>
              <a:spcBef>
                <a:spcPts val="0"/>
              </a:spcBef>
              <a:spcAft>
                <a:spcPts val="0"/>
              </a:spcAft>
              <a:buSzPts val="2400"/>
              <a:buChar char="•"/>
            </a:pPr>
            <a:r>
              <a:rPr lang="en-US" sz="2400"/>
              <a:t>Chossy rock</a:t>
            </a:r>
            <a:endParaRPr sz="2400"/>
          </a:p>
          <a:p>
            <a:pPr indent="-342900" lvl="0" marL="342900" marR="0" rtl="0" algn="l">
              <a:lnSpc>
                <a:spcPct val="100000"/>
              </a:lnSpc>
              <a:spcBef>
                <a:spcPts val="544"/>
              </a:spcBef>
              <a:spcAft>
                <a:spcPts val="0"/>
              </a:spcAft>
              <a:buClr>
                <a:schemeClr val="dk1"/>
              </a:buClr>
              <a:buSzPts val="680"/>
              <a:buFont typeface="Arial"/>
              <a:buNone/>
            </a:pPr>
            <a:r>
              <a:t/>
            </a:r>
            <a:endParaRPr sz="2400"/>
          </a:p>
        </p:txBody>
      </p:sp>
      <p:sp>
        <p:nvSpPr>
          <p:cNvPr id="138" name="Google Shape;138;p1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lang="en-US"/>
              <a:t>To anchor or not to anchor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13"/>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Calibri"/>
              <a:buNone/>
            </a:pPr>
            <a:r>
              <a:rPr lang="en-US"/>
              <a:t>Or if you’re Alex Honnold</a:t>
            </a:r>
            <a:endParaRPr/>
          </a:p>
        </p:txBody>
      </p:sp>
      <p:pic>
        <p:nvPicPr>
          <p:cNvPr id="145" name="Google Shape;145;p13"/>
          <p:cNvPicPr preferRelativeResize="0"/>
          <p:nvPr>
            <p:ph idx="2" type="pic"/>
          </p:nvPr>
        </p:nvPicPr>
        <p:blipFill rotWithShape="1">
          <a:blip r:embed="rId3">
            <a:alphaModFix/>
          </a:blip>
          <a:srcRect b="0" l="5551" r="5550" t="0"/>
          <a:stretch/>
        </p:blipFill>
        <p:spPr>
          <a:xfrm>
            <a:off x="1792288" y="612775"/>
            <a:ext cx="5486400" cy="4114800"/>
          </a:xfrm>
          <a:prstGeom prst="rect">
            <a:avLst/>
          </a:prstGeom>
          <a:noFill/>
          <a:ln>
            <a:noFill/>
          </a:ln>
        </p:spPr>
      </p:pic>
      <p:sp>
        <p:nvSpPr>
          <p:cNvPr id="146" name="Google Shape;146;p13"/>
          <p:cNvSpPr txBox="1"/>
          <p:nvPr>
            <p:ph idx="1" type="body"/>
          </p:nvPr>
        </p:nvSpPr>
        <p:spPr>
          <a:xfrm>
            <a:off x="1792288" y="5367337"/>
            <a:ext cx="5486400" cy="804900"/>
          </a:xfrm>
          <a:prstGeom prst="rect">
            <a:avLst/>
          </a:prstGeom>
        </p:spPr>
        <p:txBody>
          <a:bodyPr anchorCtr="0" anchor="t" bIns="91425" lIns="91425" spcFirstLastPara="1" rIns="91425" wrap="square" tIns="91425">
            <a:noAutofit/>
          </a:bodyPr>
          <a:lstStyle/>
          <a:p>
            <a:pPr indent="0" lvl="0" marL="0" rtl="0" algn="l">
              <a:spcBef>
                <a:spcPts val="280"/>
              </a:spcBef>
              <a:spcAft>
                <a:spcPts val="0"/>
              </a:spcAft>
              <a:buNone/>
            </a:pPr>
            <a:r>
              <a:rPr lang="en-US"/>
              <a:t>No need for anchor when you’re free soloing (or harness, rope, or helmet)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1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Belay and Rappel Anchors 101</a:t>
            </a:r>
            <a:endParaRPr/>
          </a:p>
        </p:txBody>
      </p:sp>
      <p:sp>
        <p:nvSpPr>
          <p:cNvPr id="153" name="Google Shape;153;p1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431800" lvl="0" marL="457200" marR="0" rtl="0" algn="l">
              <a:lnSpc>
                <a:spcPct val="100000"/>
              </a:lnSpc>
              <a:spcBef>
                <a:spcPts val="0"/>
              </a:spcBef>
              <a:spcAft>
                <a:spcPts val="0"/>
              </a:spcAft>
              <a:buClr>
                <a:schemeClr val="dk1"/>
              </a:buClr>
              <a:buSzPts val="3200"/>
              <a:buFont typeface="Calibri"/>
              <a:buChar char="•"/>
            </a:pPr>
            <a:r>
              <a:rPr b="1" i="0" lang="en-US" sz="3200" u="none" cap="none" strike="noStrike">
                <a:solidFill>
                  <a:schemeClr val="dk1"/>
                </a:solidFill>
                <a:latin typeface="Calibri"/>
                <a:ea typeface="Calibri"/>
                <a:cs typeface="Calibri"/>
                <a:sym typeface="Calibri"/>
              </a:rPr>
              <a:t>S</a:t>
            </a:r>
            <a:r>
              <a:rPr b="0" i="0" lang="en-US" sz="3200" u="none" cap="none" strike="noStrike">
                <a:solidFill>
                  <a:schemeClr val="dk1"/>
                </a:solidFill>
                <a:latin typeface="Calibri"/>
                <a:ea typeface="Calibri"/>
                <a:cs typeface="Calibri"/>
                <a:sym typeface="Calibri"/>
              </a:rPr>
              <a:t>olid (or Strong)  </a:t>
            </a:r>
            <a:endParaRPr/>
          </a:p>
          <a:p>
            <a:pPr indent="-431800" lvl="0" marL="457200" marR="0" rtl="0" algn="l">
              <a:lnSpc>
                <a:spcPct val="100000"/>
              </a:lnSpc>
              <a:spcBef>
                <a:spcPts val="0"/>
              </a:spcBef>
              <a:spcAft>
                <a:spcPts val="0"/>
              </a:spcAft>
              <a:buClr>
                <a:schemeClr val="dk1"/>
              </a:buClr>
              <a:buSzPts val="3200"/>
              <a:buFont typeface="Calibri"/>
              <a:buChar char="•"/>
            </a:pPr>
            <a:r>
              <a:rPr b="1" i="0" lang="en-US" sz="3200" u="none" cap="none" strike="noStrike">
                <a:solidFill>
                  <a:schemeClr val="dk1"/>
                </a:solidFill>
                <a:latin typeface="Calibri"/>
                <a:ea typeface="Calibri"/>
                <a:cs typeface="Calibri"/>
                <a:sym typeface="Calibri"/>
              </a:rPr>
              <a:t>E</a:t>
            </a:r>
            <a:r>
              <a:rPr b="0" i="0" lang="en-US" sz="3200" u="none" cap="none" strike="noStrike">
                <a:solidFill>
                  <a:schemeClr val="dk1"/>
                </a:solidFill>
                <a:latin typeface="Calibri"/>
                <a:ea typeface="Calibri"/>
                <a:cs typeface="Calibri"/>
                <a:sym typeface="Calibri"/>
              </a:rPr>
              <a:t>qualized</a:t>
            </a:r>
            <a:endParaRPr/>
          </a:p>
          <a:p>
            <a:pPr indent="-431800" lvl="0" marL="457200" marR="0" rtl="0" algn="l">
              <a:lnSpc>
                <a:spcPct val="100000"/>
              </a:lnSpc>
              <a:spcBef>
                <a:spcPts val="0"/>
              </a:spcBef>
              <a:spcAft>
                <a:spcPts val="0"/>
              </a:spcAft>
              <a:buClr>
                <a:schemeClr val="dk1"/>
              </a:buClr>
              <a:buSzPts val="3200"/>
              <a:buFont typeface="Calibri"/>
              <a:buChar char="•"/>
            </a:pPr>
            <a:r>
              <a:rPr b="1" i="0" lang="en-US" sz="3200" u="none" cap="none" strike="noStrike">
                <a:solidFill>
                  <a:schemeClr val="dk1"/>
                </a:solidFill>
                <a:latin typeface="Calibri"/>
                <a:ea typeface="Calibri"/>
                <a:cs typeface="Calibri"/>
                <a:sym typeface="Calibri"/>
              </a:rPr>
              <a:t>R</a:t>
            </a:r>
            <a:r>
              <a:rPr b="0" i="0" lang="en-US" sz="3200" u="none" cap="none" strike="noStrike">
                <a:solidFill>
                  <a:schemeClr val="dk1"/>
                </a:solidFill>
                <a:latin typeface="Calibri"/>
                <a:ea typeface="Calibri"/>
                <a:cs typeface="Calibri"/>
                <a:sym typeface="Calibri"/>
              </a:rPr>
              <a:t>edundant</a:t>
            </a:r>
            <a:endParaRPr/>
          </a:p>
          <a:p>
            <a:pPr indent="-431800" lvl="0" marL="457200" marR="0" rtl="0" algn="l">
              <a:lnSpc>
                <a:spcPct val="100000"/>
              </a:lnSpc>
              <a:spcBef>
                <a:spcPts val="0"/>
              </a:spcBef>
              <a:spcAft>
                <a:spcPts val="0"/>
              </a:spcAft>
              <a:buClr>
                <a:schemeClr val="dk1"/>
              </a:buClr>
              <a:buSzPts val="3200"/>
              <a:buFont typeface="Calibri"/>
              <a:buChar char="•"/>
            </a:pPr>
            <a:r>
              <a:rPr b="1" i="0" lang="en-US" sz="3200" u="none" cap="none" strike="noStrike">
                <a:solidFill>
                  <a:schemeClr val="dk1"/>
                </a:solidFill>
                <a:latin typeface="Calibri"/>
                <a:ea typeface="Calibri"/>
                <a:cs typeface="Calibri"/>
                <a:sym typeface="Calibri"/>
              </a:rPr>
              <a:t>E</a:t>
            </a:r>
            <a:r>
              <a:rPr b="0" i="0" lang="en-US" sz="3200" u="none" cap="none" strike="noStrike">
                <a:solidFill>
                  <a:schemeClr val="dk1"/>
                </a:solidFill>
                <a:latin typeface="Calibri"/>
                <a:ea typeface="Calibri"/>
                <a:cs typeface="Calibri"/>
                <a:sym typeface="Calibri"/>
              </a:rPr>
              <a:t>fficient</a:t>
            </a:r>
            <a:endParaRPr/>
          </a:p>
          <a:p>
            <a:pPr indent="-431800" lvl="0" marL="457200" marR="0" rtl="0" algn="l">
              <a:lnSpc>
                <a:spcPct val="100000"/>
              </a:lnSpc>
              <a:spcBef>
                <a:spcPts val="0"/>
              </a:spcBef>
              <a:spcAft>
                <a:spcPts val="0"/>
              </a:spcAft>
              <a:buSzPts val="3200"/>
              <a:buChar char="•"/>
            </a:pPr>
            <a:r>
              <a:rPr b="1" i="0" lang="en-US" sz="3200" u="none" cap="none" strike="noStrike">
                <a:solidFill>
                  <a:schemeClr val="dk1"/>
                </a:solidFill>
                <a:latin typeface="Calibri"/>
                <a:ea typeface="Calibri"/>
                <a:cs typeface="Calibri"/>
                <a:sym typeface="Calibri"/>
              </a:rPr>
              <a:t>N</a:t>
            </a:r>
            <a:r>
              <a:rPr lang="en-US"/>
              <a:t>o </a:t>
            </a:r>
            <a:r>
              <a:rPr b="1" i="0" lang="en-US" sz="3200" u="none" cap="none" strike="noStrike">
                <a:solidFill>
                  <a:schemeClr val="dk1"/>
                </a:solidFill>
                <a:latin typeface="Calibri"/>
                <a:ea typeface="Calibri"/>
                <a:cs typeface="Calibri"/>
                <a:sym typeface="Calibri"/>
              </a:rPr>
              <a:t>E</a:t>
            </a:r>
            <a:r>
              <a:rPr b="0" i="0" lang="en-US" sz="3200" u="none" cap="none" strike="noStrike">
                <a:solidFill>
                  <a:schemeClr val="dk1"/>
                </a:solidFill>
                <a:latin typeface="Calibri"/>
                <a:ea typeface="Calibri"/>
                <a:cs typeface="Calibri"/>
                <a:sym typeface="Calibri"/>
              </a:rPr>
              <a:t>xtension</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640"/>
              </a:spcBef>
              <a:spcAft>
                <a:spcPts val="0"/>
              </a:spcAft>
              <a:buNone/>
            </a:pPr>
            <a:r>
              <a:rPr lang="en-US"/>
              <a:t>Other acronyms</a:t>
            </a:r>
            <a:endParaRPr/>
          </a:p>
          <a:p>
            <a:pPr indent="-431800" lvl="0" marL="457200" marR="0" rtl="0" algn="l">
              <a:lnSpc>
                <a:spcPct val="100000"/>
              </a:lnSpc>
              <a:spcBef>
                <a:spcPts val="640"/>
              </a:spcBef>
              <a:spcAft>
                <a:spcPts val="0"/>
              </a:spcAft>
              <a:buSzPts val="3200"/>
              <a:buChar char="•"/>
            </a:pPr>
            <a:r>
              <a:rPr lang="en-US"/>
              <a:t>Equalized, Angle, Redundant, No Extension, Solid (or strong), Timely</a:t>
            </a:r>
            <a:endParaRPr/>
          </a:p>
          <a:p>
            <a:pPr indent="-431800" lvl="0" marL="457200" marR="0" rtl="0" algn="l">
              <a:lnSpc>
                <a:spcPct val="100000"/>
              </a:lnSpc>
              <a:spcBef>
                <a:spcPts val="0"/>
              </a:spcBef>
              <a:spcAft>
                <a:spcPts val="0"/>
              </a:spcAft>
              <a:buSzPts val="3200"/>
              <a:buChar char="•"/>
            </a:pPr>
            <a:r>
              <a:rPr lang="en-US"/>
              <a:t>Solid, Redundant, Equalized, No Extension</a:t>
            </a:r>
            <a:endParaRPr/>
          </a:p>
          <a:p>
            <a:pPr indent="0" lvl="0" marL="0" marR="0" rtl="0" algn="l">
              <a:lnSpc>
                <a:spcPct val="100000"/>
              </a:lnSpc>
              <a:spcBef>
                <a:spcPts val="640"/>
              </a:spcBef>
              <a:spcAft>
                <a:spcPts val="0"/>
              </a:spcAft>
              <a:buNone/>
            </a:pPr>
            <a:br>
              <a:rPr b="0" i="0" lang="en-US" sz="3200" u="none" cap="none" strike="noStrike">
                <a:solidFill>
                  <a:schemeClr val="dk1"/>
                </a:solidFill>
                <a:latin typeface="Calibri"/>
                <a:ea typeface="Calibri"/>
                <a:cs typeface="Calibri"/>
                <a:sym typeface="Calibri"/>
              </a:rPr>
            </a:b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16"/>
          <p:cNvSpPr txBox="1"/>
          <p:nvPr>
            <p:ph type="title"/>
          </p:nvPr>
        </p:nvSpPr>
        <p:spPr>
          <a:xfrm>
            <a:off x="1792288" y="4800600"/>
            <a:ext cx="5486400" cy="566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Solid (or Strong)</a:t>
            </a:r>
            <a:endParaRPr/>
          </a:p>
        </p:txBody>
      </p:sp>
      <p:sp>
        <p:nvSpPr>
          <p:cNvPr id="160" name="Google Shape;160;p16"/>
          <p:cNvSpPr txBox="1"/>
          <p:nvPr>
            <p:ph idx="1" type="body"/>
          </p:nvPr>
        </p:nvSpPr>
        <p:spPr>
          <a:xfrm>
            <a:off x="1792288" y="5367337"/>
            <a:ext cx="5486400" cy="804900"/>
          </a:xfrm>
          <a:prstGeom prst="rect">
            <a:avLst/>
          </a:prstGeom>
        </p:spPr>
        <p:txBody>
          <a:bodyPr anchorCtr="0" anchor="t" bIns="91425" lIns="91425" spcFirstLastPara="1" rIns="91425" wrap="square" tIns="91425">
            <a:noAutofit/>
          </a:bodyPr>
          <a:lstStyle/>
          <a:p>
            <a:pPr indent="0" lvl="0" marL="0" rtl="0" algn="l">
              <a:spcBef>
                <a:spcPts val="280"/>
              </a:spcBef>
              <a:spcAft>
                <a:spcPts val="0"/>
              </a:spcAft>
              <a:buNone/>
            </a:pPr>
            <a:r>
              <a:t/>
            </a:r>
            <a:endParaRPr/>
          </a:p>
        </p:txBody>
      </p:sp>
      <p:pic>
        <p:nvPicPr>
          <p:cNvPr id="161" name="Google Shape;161;p16"/>
          <p:cNvPicPr preferRelativeResize="0"/>
          <p:nvPr/>
        </p:nvPicPr>
        <p:blipFill>
          <a:blip r:embed="rId3">
            <a:alphaModFix/>
          </a:blip>
          <a:stretch>
            <a:fillRect/>
          </a:stretch>
        </p:blipFill>
        <p:spPr>
          <a:xfrm>
            <a:off x="2783438" y="583075"/>
            <a:ext cx="3577124" cy="42175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17"/>
          <p:cNvSpPr txBox="1"/>
          <p:nvPr>
            <p:ph idx="1" type="body"/>
          </p:nvPr>
        </p:nvSpPr>
        <p:spPr>
          <a:xfrm>
            <a:off x="1792288" y="5367337"/>
            <a:ext cx="5486400" cy="804900"/>
          </a:xfrm>
          <a:prstGeom prst="rect">
            <a:avLst/>
          </a:prstGeom>
        </p:spPr>
        <p:txBody>
          <a:bodyPr anchorCtr="0" anchor="t" bIns="91425" lIns="91425" spcFirstLastPara="1" rIns="91425" wrap="square" tIns="91425">
            <a:noAutofit/>
          </a:bodyPr>
          <a:lstStyle/>
          <a:p>
            <a:pPr indent="0" lvl="0" marL="0" rtl="0" algn="l">
              <a:spcBef>
                <a:spcPts val="280"/>
              </a:spcBef>
              <a:spcAft>
                <a:spcPts val="0"/>
              </a:spcAft>
              <a:buNone/>
            </a:pPr>
            <a:r>
              <a:rPr lang="en-US"/>
              <a:t>Load is evenly distributed among anchor points</a:t>
            </a:r>
            <a:endParaRPr/>
          </a:p>
        </p:txBody>
      </p:sp>
      <p:sp>
        <p:nvSpPr>
          <p:cNvPr id="168" name="Google Shape;168;p17"/>
          <p:cNvSpPr txBox="1"/>
          <p:nvPr>
            <p:ph type="title"/>
          </p:nvPr>
        </p:nvSpPr>
        <p:spPr>
          <a:xfrm>
            <a:off x="1792288" y="4800600"/>
            <a:ext cx="5486400" cy="566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Equalized</a:t>
            </a:r>
            <a:endParaRPr/>
          </a:p>
        </p:txBody>
      </p:sp>
      <p:pic>
        <p:nvPicPr>
          <p:cNvPr id="169" name="Google Shape;169;p17"/>
          <p:cNvPicPr preferRelativeResize="0"/>
          <p:nvPr/>
        </p:nvPicPr>
        <p:blipFill>
          <a:blip r:embed="rId3">
            <a:alphaModFix/>
          </a:blip>
          <a:stretch>
            <a:fillRect/>
          </a:stretch>
        </p:blipFill>
        <p:spPr>
          <a:xfrm>
            <a:off x="1576500" y="532300"/>
            <a:ext cx="2846949" cy="4268275"/>
          </a:xfrm>
          <a:prstGeom prst="rect">
            <a:avLst/>
          </a:prstGeom>
          <a:noFill/>
          <a:ln>
            <a:noFill/>
          </a:ln>
        </p:spPr>
      </p:pic>
      <p:pic>
        <p:nvPicPr>
          <p:cNvPr id="170" name="Google Shape;170;p17"/>
          <p:cNvPicPr preferRelativeResize="0"/>
          <p:nvPr/>
        </p:nvPicPr>
        <p:blipFill>
          <a:blip r:embed="rId4">
            <a:alphaModFix/>
          </a:blip>
          <a:stretch>
            <a:fillRect/>
          </a:stretch>
        </p:blipFill>
        <p:spPr>
          <a:xfrm>
            <a:off x="5159225" y="532286"/>
            <a:ext cx="2846949" cy="426829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18"/>
          <p:cNvSpPr txBox="1"/>
          <p:nvPr>
            <p:ph type="title"/>
          </p:nvPr>
        </p:nvSpPr>
        <p:spPr>
          <a:xfrm>
            <a:off x="1792288" y="4800600"/>
            <a:ext cx="5486400" cy="566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Redundant</a:t>
            </a:r>
            <a:endParaRPr/>
          </a:p>
        </p:txBody>
      </p:sp>
      <p:sp>
        <p:nvSpPr>
          <p:cNvPr id="177" name="Google Shape;177;p18"/>
          <p:cNvSpPr txBox="1"/>
          <p:nvPr>
            <p:ph idx="1" type="body"/>
          </p:nvPr>
        </p:nvSpPr>
        <p:spPr>
          <a:xfrm>
            <a:off x="1792288" y="5367337"/>
            <a:ext cx="5486400" cy="804900"/>
          </a:xfrm>
          <a:prstGeom prst="rect">
            <a:avLst/>
          </a:prstGeom>
        </p:spPr>
        <p:txBody>
          <a:bodyPr anchorCtr="0" anchor="t" bIns="91425" lIns="91425" spcFirstLastPara="1" rIns="91425" wrap="square" tIns="91425">
            <a:noAutofit/>
          </a:bodyPr>
          <a:lstStyle/>
          <a:p>
            <a:pPr indent="0" lvl="0" marL="0" rtl="0" algn="l">
              <a:spcBef>
                <a:spcPts val="280"/>
              </a:spcBef>
              <a:spcAft>
                <a:spcPts val="0"/>
              </a:spcAft>
              <a:buNone/>
            </a:pPr>
            <a:r>
              <a:rPr lang="en-US"/>
              <a:t>Two excellent anchor points or three good ones</a:t>
            </a:r>
            <a:endParaRPr/>
          </a:p>
        </p:txBody>
      </p:sp>
      <p:pic>
        <p:nvPicPr>
          <p:cNvPr id="178" name="Google Shape;178;p18"/>
          <p:cNvPicPr preferRelativeResize="0"/>
          <p:nvPr/>
        </p:nvPicPr>
        <p:blipFill>
          <a:blip r:embed="rId3">
            <a:alphaModFix/>
          </a:blip>
          <a:stretch>
            <a:fillRect/>
          </a:stretch>
        </p:blipFill>
        <p:spPr>
          <a:xfrm>
            <a:off x="3046850" y="473125"/>
            <a:ext cx="2977299" cy="4327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1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Efficient  </a:t>
            </a:r>
            <a:endParaRPr/>
          </a:p>
        </p:txBody>
      </p:sp>
      <p:pic>
        <p:nvPicPr>
          <p:cNvPr descr="Anchors Leubben.PNG" id="184" name="Google Shape;184;p19"/>
          <p:cNvPicPr preferRelativeResize="0"/>
          <p:nvPr/>
        </p:nvPicPr>
        <p:blipFill rotWithShape="1">
          <a:blip r:embed="rId3">
            <a:alphaModFix/>
          </a:blip>
          <a:srcRect b="0" l="0" r="0" t="0"/>
          <a:stretch/>
        </p:blipFill>
        <p:spPr>
          <a:xfrm>
            <a:off x="671450" y="3429000"/>
            <a:ext cx="2495899" cy="3067477"/>
          </a:xfrm>
          <a:prstGeom prst="rect">
            <a:avLst/>
          </a:prstGeom>
          <a:noFill/>
          <a:ln>
            <a:noFill/>
          </a:ln>
        </p:spPr>
      </p:pic>
      <p:pic>
        <p:nvPicPr>
          <p:cNvPr descr="Practice Building Anchors.PNG" id="185" name="Google Shape;185;p19"/>
          <p:cNvPicPr preferRelativeResize="0"/>
          <p:nvPr/>
        </p:nvPicPr>
        <p:blipFill rotWithShape="1">
          <a:blip r:embed="rId4">
            <a:alphaModFix/>
          </a:blip>
          <a:srcRect b="0" l="0" r="0" t="0"/>
          <a:stretch/>
        </p:blipFill>
        <p:spPr>
          <a:xfrm>
            <a:off x="6115223" y="3438738"/>
            <a:ext cx="2571541" cy="3048000"/>
          </a:xfrm>
          <a:prstGeom prst="rect">
            <a:avLst/>
          </a:prstGeom>
          <a:noFill/>
          <a:ln>
            <a:noFill/>
          </a:ln>
        </p:spPr>
      </p:pic>
      <p:sp>
        <p:nvSpPr>
          <p:cNvPr id="186" name="Google Shape;186;p19"/>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431800" lvl="0" marL="457200" rtl="0" algn="l">
              <a:spcBef>
                <a:spcPts val="640"/>
              </a:spcBef>
              <a:spcAft>
                <a:spcPts val="0"/>
              </a:spcAft>
              <a:buSzPts val="3200"/>
              <a:buChar char="•"/>
            </a:pPr>
            <a:r>
              <a:rPr lang="en-US"/>
              <a:t>Fast to build</a:t>
            </a:r>
            <a:endParaRPr/>
          </a:p>
          <a:p>
            <a:pPr indent="-431800" lvl="0" marL="457200" rtl="0" algn="l">
              <a:spcBef>
                <a:spcPts val="0"/>
              </a:spcBef>
              <a:spcAft>
                <a:spcPts val="0"/>
              </a:spcAft>
              <a:buSzPts val="3200"/>
              <a:buChar char="•"/>
            </a:pPr>
            <a:r>
              <a:rPr lang="en-US"/>
              <a:t>Easy to evaluate</a:t>
            </a:r>
            <a:endParaRPr/>
          </a:p>
          <a:p>
            <a:pPr indent="-431800" lvl="0" marL="457200" rtl="0" algn="l">
              <a:spcBef>
                <a:spcPts val="0"/>
              </a:spcBef>
              <a:spcAft>
                <a:spcPts val="0"/>
              </a:spcAft>
              <a:buSzPts val="3200"/>
              <a:buChar char="•"/>
            </a:pPr>
            <a:r>
              <a:rPr lang="en-US"/>
              <a:t>Read, observe, and practice</a:t>
            </a:r>
            <a:endParaRPr/>
          </a:p>
        </p:txBody>
      </p:sp>
      <p:pic>
        <p:nvPicPr>
          <p:cNvPr id="187" name="Google Shape;187;p19"/>
          <p:cNvPicPr preferRelativeResize="0"/>
          <p:nvPr/>
        </p:nvPicPr>
        <p:blipFill>
          <a:blip r:embed="rId5">
            <a:alphaModFix/>
          </a:blip>
          <a:stretch>
            <a:fillRect/>
          </a:stretch>
        </p:blipFill>
        <p:spPr>
          <a:xfrm>
            <a:off x="3553810" y="3429000"/>
            <a:ext cx="2174975" cy="3067475"/>
          </a:xfrm>
          <a:prstGeom prst="rect">
            <a:avLst/>
          </a:prstGeom>
          <a:noFill/>
          <a:ln>
            <a:noFill/>
          </a:ln>
        </p:spPr>
      </p:pic>
      <p:sp>
        <p:nvSpPr>
          <p:cNvPr id="188" name="Google Shape;188;p19"/>
          <p:cNvSpPr txBox="1"/>
          <p:nvPr/>
        </p:nvSpPr>
        <p:spPr>
          <a:xfrm>
            <a:off x="3635499" y="3505687"/>
            <a:ext cx="1608000" cy="15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pic>
        <p:nvPicPr>
          <p:cNvPr id="193" name="Google Shape;193;p20"/>
          <p:cNvPicPr preferRelativeResize="0"/>
          <p:nvPr/>
        </p:nvPicPr>
        <p:blipFill>
          <a:blip r:embed="rId3">
            <a:alphaModFix/>
          </a:blip>
          <a:stretch>
            <a:fillRect/>
          </a:stretch>
        </p:blipFill>
        <p:spPr>
          <a:xfrm>
            <a:off x="1162976" y="397225"/>
            <a:ext cx="2941424" cy="4403350"/>
          </a:xfrm>
          <a:prstGeom prst="rect">
            <a:avLst/>
          </a:prstGeom>
          <a:noFill/>
          <a:ln>
            <a:noFill/>
          </a:ln>
        </p:spPr>
      </p:pic>
      <p:sp>
        <p:nvSpPr>
          <p:cNvPr id="194" name="Google Shape;194;p20"/>
          <p:cNvSpPr txBox="1"/>
          <p:nvPr>
            <p:ph idx="1" type="body"/>
          </p:nvPr>
        </p:nvSpPr>
        <p:spPr>
          <a:xfrm>
            <a:off x="1792288" y="5367337"/>
            <a:ext cx="5486400" cy="804900"/>
          </a:xfrm>
          <a:prstGeom prst="rect">
            <a:avLst/>
          </a:prstGeom>
        </p:spPr>
        <p:txBody>
          <a:bodyPr anchorCtr="0" anchor="t" bIns="91425" lIns="91425" spcFirstLastPara="1" rIns="91425" wrap="square" tIns="91425">
            <a:noAutofit/>
          </a:bodyPr>
          <a:lstStyle/>
          <a:p>
            <a:pPr indent="0" lvl="0" marL="0" rtl="0" algn="l">
              <a:spcBef>
                <a:spcPts val="280"/>
              </a:spcBef>
              <a:spcAft>
                <a:spcPts val="0"/>
              </a:spcAft>
              <a:buNone/>
            </a:pPr>
            <a:r>
              <a:rPr lang="en-US"/>
              <a:t>How far would the anchor extend should a piece fail?</a:t>
            </a:r>
            <a:endParaRPr/>
          </a:p>
        </p:txBody>
      </p:sp>
      <p:sp>
        <p:nvSpPr>
          <p:cNvPr id="195" name="Google Shape;195;p20"/>
          <p:cNvSpPr txBox="1"/>
          <p:nvPr>
            <p:ph type="title"/>
          </p:nvPr>
        </p:nvSpPr>
        <p:spPr>
          <a:xfrm>
            <a:off x="1792288" y="4800600"/>
            <a:ext cx="5486400" cy="566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No Extension</a:t>
            </a:r>
            <a:endParaRPr/>
          </a:p>
        </p:txBody>
      </p:sp>
      <p:pic>
        <p:nvPicPr>
          <p:cNvPr id="196" name="Google Shape;196;p20"/>
          <p:cNvPicPr preferRelativeResize="0"/>
          <p:nvPr/>
        </p:nvPicPr>
        <p:blipFill rotWithShape="1">
          <a:blip r:embed="rId4">
            <a:alphaModFix/>
          </a:blip>
          <a:srcRect b="0" l="17283" r="9819" t="0"/>
          <a:stretch/>
        </p:blipFill>
        <p:spPr>
          <a:xfrm>
            <a:off x="5254125" y="397225"/>
            <a:ext cx="2875925" cy="4403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2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Recap</a:t>
            </a:r>
            <a:endParaRPr/>
          </a:p>
        </p:txBody>
      </p:sp>
      <p:sp>
        <p:nvSpPr>
          <p:cNvPr id="202" name="Google Shape;202;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439102" lvl="0" marL="457200" marR="0" rtl="0" algn="l">
              <a:lnSpc>
                <a:spcPct val="80000"/>
              </a:lnSpc>
              <a:spcBef>
                <a:spcPts val="544"/>
              </a:spcBef>
              <a:spcAft>
                <a:spcPts val="0"/>
              </a:spcAft>
              <a:buSzPts val="3315"/>
              <a:buChar char="•"/>
            </a:pPr>
            <a:r>
              <a:rPr lang="en-US" sz="3315"/>
              <a:t>Strong or Solid</a:t>
            </a:r>
            <a:endParaRPr sz="3315"/>
          </a:p>
          <a:p>
            <a:pPr indent="-439102" lvl="0" marL="457200" marR="0" rtl="0" algn="l">
              <a:lnSpc>
                <a:spcPct val="80000"/>
              </a:lnSpc>
              <a:spcBef>
                <a:spcPts val="0"/>
              </a:spcBef>
              <a:spcAft>
                <a:spcPts val="0"/>
              </a:spcAft>
              <a:buSzPts val="3315"/>
              <a:buChar char="•"/>
            </a:pPr>
            <a:r>
              <a:rPr lang="en-US" sz="3315"/>
              <a:t>Equalized</a:t>
            </a:r>
            <a:endParaRPr sz="3315"/>
          </a:p>
          <a:p>
            <a:pPr indent="-439102" lvl="0" marL="457200" marR="0" rtl="0" algn="l">
              <a:lnSpc>
                <a:spcPct val="80000"/>
              </a:lnSpc>
              <a:spcBef>
                <a:spcPts val="0"/>
              </a:spcBef>
              <a:spcAft>
                <a:spcPts val="0"/>
              </a:spcAft>
              <a:buSzPts val="3315"/>
              <a:buChar char="•"/>
            </a:pPr>
            <a:r>
              <a:rPr lang="en-US" sz="3315"/>
              <a:t>Redundant</a:t>
            </a:r>
            <a:endParaRPr sz="3315"/>
          </a:p>
          <a:p>
            <a:pPr indent="-439102" lvl="0" marL="457200" marR="0" rtl="0" algn="l">
              <a:lnSpc>
                <a:spcPct val="80000"/>
              </a:lnSpc>
              <a:spcBef>
                <a:spcPts val="0"/>
              </a:spcBef>
              <a:spcAft>
                <a:spcPts val="0"/>
              </a:spcAft>
              <a:buSzPts val="3315"/>
              <a:buChar char="•"/>
            </a:pPr>
            <a:r>
              <a:rPr lang="en-US" sz="3315"/>
              <a:t>Efficient</a:t>
            </a:r>
            <a:endParaRPr sz="3315"/>
          </a:p>
          <a:p>
            <a:pPr indent="-439102" lvl="0" marL="457200" marR="0" rtl="0" algn="l">
              <a:lnSpc>
                <a:spcPct val="80000"/>
              </a:lnSpc>
              <a:spcBef>
                <a:spcPts val="0"/>
              </a:spcBef>
              <a:spcAft>
                <a:spcPts val="0"/>
              </a:spcAft>
              <a:buSzPts val="3315"/>
              <a:buChar char="•"/>
            </a:pPr>
            <a:r>
              <a:rPr lang="en-US" sz="3315"/>
              <a:t>No</a:t>
            </a:r>
            <a:endParaRPr sz="3315"/>
          </a:p>
          <a:p>
            <a:pPr indent="-439102" lvl="0" marL="457200" marR="0" rtl="0" algn="l">
              <a:lnSpc>
                <a:spcPct val="80000"/>
              </a:lnSpc>
              <a:spcBef>
                <a:spcPts val="0"/>
              </a:spcBef>
              <a:spcAft>
                <a:spcPts val="0"/>
              </a:spcAft>
              <a:buSzPts val="3315"/>
              <a:buChar char="•"/>
            </a:pPr>
            <a:r>
              <a:rPr lang="en-US" sz="3315"/>
              <a:t>Extension</a:t>
            </a:r>
            <a:endParaRPr sz="3315"/>
          </a:p>
        </p:txBody>
      </p:sp>
      <p:pic>
        <p:nvPicPr>
          <p:cNvPr id="203" name="Google Shape;203;p21"/>
          <p:cNvPicPr preferRelativeResize="0"/>
          <p:nvPr/>
        </p:nvPicPr>
        <p:blipFill>
          <a:blip r:embed="rId3">
            <a:alphaModFix/>
          </a:blip>
          <a:stretch>
            <a:fillRect/>
          </a:stretch>
        </p:blipFill>
        <p:spPr>
          <a:xfrm>
            <a:off x="5131501" y="1253075"/>
            <a:ext cx="3394250" cy="493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431800" lvl="0" marL="457200" marR="0" rtl="0" algn="l">
              <a:lnSpc>
                <a:spcPct val="100000"/>
              </a:lnSpc>
              <a:spcBef>
                <a:spcPts val="0"/>
              </a:spcBef>
              <a:spcAft>
                <a:spcPts val="0"/>
              </a:spcAft>
              <a:buClr>
                <a:schemeClr val="dk1"/>
              </a:buClr>
              <a:buSzPts val="3200"/>
              <a:buFont typeface="Calibri"/>
              <a:buChar char="•"/>
            </a:pPr>
            <a:r>
              <a:rPr b="0" i="0" lang="en-US" sz="3200" u="none" cap="none" strike="noStrike">
                <a:solidFill>
                  <a:schemeClr val="dk1"/>
                </a:solidFill>
                <a:latin typeface="Calibri"/>
                <a:ea typeface="Calibri"/>
                <a:cs typeface="Calibri"/>
                <a:sym typeface="Calibri"/>
              </a:rPr>
              <a:t>Quickly tour the anchors throughout the room.</a:t>
            </a:r>
            <a:endParaRPr/>
          </a:p>
          <a:p>
            <a:pPr indent="-431800" lvl="0" marL="457200" marR="0" rtl="0" algn="l">
              <a:lnSpc>
                <a:spcPct val="100000"/>
              </a:lnSpc>
              <a:spcBef>
                <a:spcPts val="0"/>
              </a:spcBef>
              <a:spcAft>
                <a:spcPts val="0"/>
              </a:spcAft>
              <a:buClr>
                <a:schemeClr val="dk1"/>
              </a:buClr>
              <a:buSzPts val="3200"/>
              <a:buFont typeface="Calibri"/>
              <a:buChar char="•"/>
            </a:pPr>
            <a:r>
              <a:rPr b="0" i="0" lang="en-US" sz="3200" u="none" cap="none" strike="noStrike">
                <a:solidFill>
                  <a:schemeClr val="dk1"/>
                </a:solidFill>
                <a:latin typeface="Calibri"/>
                <a:ea typeface="Calibri"/>
                <a:cs typeface="Calibri"/>
                <a:sym typeface="Calibri"/>
              </a:rPr>
              <a:t>Evaluate them. Are they all SERENE? </a:t>
            </a:r>
            <a:endParaRPr/>
          </a:p>
          <a:p>
            <a:pPr indent="-431800" lvl="0" marL="457200" marR="0" rtl="0" algn="l">
              <a:lnSpc>
                <a:spcPct val="100000"/>
              </a:lnSpc>
              <a:spcBef>
                <a:spcPts val="0"/>
              </a:spcBef>
              <a:spcAft>
                <a:spcPts val="0"/>
              </a:spcAft>
              <a:buClr>
                <a:schemeClr val="dk1"/>
              </a:buClr>
              <a:buSzPts val="3200"/>
              <a:buFont typeface="Calibri"/>
              <a:buChar char="•"/>
            </a:pPr>
            <a:r>
              <a:rPr b="0" i="0" lang="en-US" sz="3200" u="none" cap="none" strike="noStrike">
                <a:solidFill>
                  <a:schemeClr val="dk1"/>
                </a:solidFill>
                <a:latin typeface="Calibri"/>
                <a:ea typeface="Calibri"/>
                <a:cs typeface="Calibri"/>
                <a:sym typeface="Calibri"/>
              </a:rPr>
              <a:t>Would you trust your life with them?</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SzPts val="3200"/>
              <a:buChar char="•"/>
            </a:pPr>
            <a:r>
              <a:rPr b="0" i="0" lang="en-US" sz="3200" u="none" cap="none" strike="noStrike">
                <a:solidFill>
                  <a:schemeClr val="dk1"/>
                </a:solidFill>
                <a:latin typeface="Calibri"/>
                <a:ea typeface="Calibri"/>
                <a:cs typeface="Calibri"/>
                <a:sym typeface="Calibri"/>
              </a:rPr>
              <a:t>Discuss with peers, take notes, take pictures</a:t>
            </a:r>
            <a:r>
              <a:rPr lang="en-US"/>
              <a:t>...</a:t>
            </a:r>
            <a:endParaRPr/>
          </a:p>
        </p:txBody>
      </p:sp>
      <p:sp>
        <p:nvSpPr>
          <p:cNvPr id="210" name="Google Shape;210;p2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Anchor Evaluation Activity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3"/>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431800" lvl="0" marL="457200" rtl="0" algn="l">
              <a:spcBef>
                <a:spcPts val="640"/>
              </a:spcBef>
              <a:spcAft>
                <a:spcPts val="0"/>
              </a:spcAft>
              <a:buSzPts val="3200"/>
              <a:buChar char="•"/>
            </a:pPr>
            <a:r>
              <a:rPr lang="en-US"/>
              <a:t>Lecture 1 (Course Intro, Knots, Top-rope Belay, Rope Ascending)</a:t>
            </a:r>
            <a:endParaRPr/>
          </a:p>
          <a:p>
            <a:pPr indent="-457200" lvl="0" marL="457200" rtl="0" algn="l">
              <a:spcBef>
                <a:spcPts val="0"/>
              </a:spcBef>
              <a:spcAft>
                <a:spcPts val="0"/>
              </a:spcAft>
              <a:buSzPts val="3600"/>
              <a:buChar char="•"/>
            </a:pPr>
            <a:r>
              <a:rPr b="1" lang="en-US" sz="3600"/>
              <a:t>Lecture 2 (Anchors, Belays, Belay Escape, Rappel)</a:t>
            </a:r>
            <a:endParaRPr b="1" sz="3600"/>
          </a:p>
          <a:p>
            <a:pPr indent="-431800" lvl="0" marL="457200" rtl="0" algn="l">
              <a:spcBef>
                <a:spcPts val="0"/>
              </a:spcBef>
              <a:spcAft>
                <a:spcPts val="0"/>
              </a:spcAft>
              <a:buSzPts val="3200"/>
              <a:buChar char="•"/>
            </a:pPr>
            <a:r>
              <a:rPr lang="en-US"/>
              <a:t>Lecture 3 (Alpine Rock)</a:t>
            </a:r>
            <a:endParaRPr/>
          </a:p>
          <a:p>
            <a:pPr indent="-431800" lvl="0" marL="457200" rtl="0" algn="l">
              <a:spcBef>
                <a:spcPts val="0"/>
              </a:spcBef>
              <a:spcAft>
                <a:spcPts val="0"/>
              </a:spcAft>
              <a:buSzPts val="3200"/>
              <a:buChar char="•"/>
            </a:pPr>
            <a:r>
              <a:rPr lang="en-US"/>
              <a:t>Lecture 4 (Snow Travel, Avalanche)</a:t>
            </a:r>
            <a:endParaRPr/>
          </a:p>
          <a:p>
            <a:pPr indent="-431800" lvl="0" marL="457200" rtl="0" algn="l">
              <a:spcBef>
                <a:spcPts val="0"/>
              </a:spcBef>
              <a:spcAft>
                <a:spcPts val="0"/>
              </a:spcAft>
              <a:buSzPts val="3200"/>
              <a:buChar char="•"/>
            </a:pPr>
            <a:r>
              <a:rPr lang="en-US"/>
              <a:t>Lecture 5 (Glacier Travel)</a:t>
            </a:r>
            <a:endParaRPr/>
          </a:p>
        </p:txBody>
      </p:sp>
      <p:sp>
        <p:nvSpPr>
          <p:cNvPr id="85" name="Google Shape;85;p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Where We Are Now</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23"/>
          <p:cNvSpPr txBox="1"/>
          <p:nvPr>
            <p:ph type="title"/>
          </p:nvPr>
        </p:nvSpPr>
        <p:spPr>
          <a:xfrm>
            <a:off x="457200" y="274650"/>
            <a:ext cx="8686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Anchor Activity Review</a:t>
            </a:r>
            <a:endParaRPr/>
          </a:p>
          <a:p>
            <a:pPr indent="0" lvl="0" marL="0" marR="0" rtl="0" algn="ctr">
              <a:lnSpc>
                <a:spcPct val="100000"/>
              </a:lnSpc>
              <a:spcBef>
                <a:spcPts val="0"/>
              </a:spcBef>
              <a:spcAft>
                <a:spcPts val="0"/>
              </a:spcAft>
              <a:buClr>
                <a:schemeClr val="dk1"/>
              </a:buClr>
              <a:buSzPts val="1100"/>
              <a:buFont typeface="Calibri"/>
              <a:buNone/>
            </a:pPr>
            <a:r>
              <a:rPr lang="en-US"/>
              <a:t>Q</a:t>
            </a:r>
            <a:r>
              <a:rPr b="0" i="0" lang="en-US" sz="4400" u="none" cap="none" strike="noStrike">
                <a:solidFill>
                  <a:schemeClr val="dk1"/>
                </a:solidFill>
                <a:latin typeface="Calibri"/>
                <a:ea typeface="Calibri"/>
                <a:cs typeface="Calibri"/>
                <a:sym typeface="Calibri"/>
              </a:rPr>
              <a:t>uickdraws</a:t>
            </a:r>
            <a:endParaRPr/>
          </a:p>
        </p:txBody>
      </p:sp>
      <p:sp>
        <p:nvSpPr>
          <p:cNvPr id="217" name="Google Shape;217;p2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800"/>
              <a:buFont typeface="Arial"/>
              <a:buNone/>
            </a:pPr>
            <a:r>
              <a:rPr lang="en-US"/>
              <a:t>								</a:t>
            </a:r>
            <a:endParaRPr/>
          </a:p>
          <a:p>
            <a:pPr indent="-342900" lvl="0" marL="342900" marR="0" rtl="0" algn="l">
              <a:lnSpc>
                <a:spcPct val="100000"/>
              </a:lnSpc>
              <a:spcBef>
                <a:spcPts val="640"/>
              </a:spcBef>
              <a:spcAft>
                <a:spcPts val="0"/>
              </a:spcAft>
              <a:buClr>
                <a:schemeClr val="dk1"/>
              </a:buClr>
              <a:buSzPts val="800"/>
              <a:buFont typeface="Arial"/>
              <a:buNone/>
            </a:pPr>
            <a:r>
              <a:rPr lang="en-US"/>
              <a:t>											</a:t>
            </a:r>
            <a:endParaRPr/>
          </a:p>
        </p:txBody>
      </p:sp>
      <p:pic>
        <p:nvPicPr>
          <p:cNvPr id="218" name="Google Shape;218;p23"/>
          <p:cNvPicPr preferRelativeResize="0"/>
          <p:nvPr/>
        </p:nvPicPr>
        <p:blipFill rotWithShape="1">
          <a:blip r:embed="rId3">
            <a:alphaModFix/>
          </a:blip>
          <a:srcRect b="0" l="0" r="0" t="0"/>
          <a:stretch/>
        </p:blipFill>
        <p:spPr>
          <a:xfrm>
            <a:off x="2475949" y="1600200"/>
            <a:ext cx="3969399" cy="5292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24"/>
          <p:cNvSpPr txBox="1"/>
          <p:nvPr>
            <p:ph type="title"/>
          </p:nvPr>
        </p:nvSpPr>
        <p:spPr>
          <a:xfrm>
            <a:off x="457200" y="-12"/>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Calibri"/>
              <a:buNone/>
            </a:pPr>
            <a:r>
              <a:rPr lang="en-US"/>
              <a:t>Anchor Activity Review</a:t>
            </a:r>
            <a:endParaRPr/>
          </a:p>
          <a:p>
            <a:pPr indent="0" lvl="0" marL="0" rtl="0" algn="ctr">
              <a:lnSpc>
                <a:spcPct val="100000"/>
              </a:lnSpc>
              <a:spcBef>
                <a:spcPts val="0"/>
              </a:spcBef>
              <a:spcAft>
                <a:spcPts val="0"/>
              </a:spcAft>
              <a:buSzPts val="4400"/>
              <a:buNone/>
            </a:pPr>
            <a:r>
              <a:rPr lang="en-US"/>
              <a:t>Quickdraws</a:t>
            </a:r>
            <a:endParaRPr/>
          </a:p>
        </p:txBody>
      </p:sp>
      <p:sp>
        <p:nvSpPr>
          <p:cNvPr id="225" name="Google Shape;225;p2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p>
            <a:pPr indent="-139700" lvl="0" marL="342900" rtl="0" algn="l">
              <a:lnSpc>
                <a:spcPct val="100000"/>
              </a:lnSpc>
              <a:spcBef>
                <a:spcPts val="0"/>
              </a:spcBef>
              <a:spcAft>
                <a:spcPts val="0"/>
              </a:spcAft>
              <a:buSzPts val="3200"/>
              <a:buNone/>
            </a:pPr>
            <a:r>
              <a:t/>
            </a:r>
            <a:endParaRPr/>
          </a:p>
        </p:txBody>
      </p:sp>
      <p:pic>
        <p:nvPicPr>
          <p:cNvPr id="226" name="Google Shape;226;p24"/>
          <p:cNvPicPr preferRelativeResize="0"/>
          <p:nvPr/>
        </p:nvPicPr>
        <p:blipFill rotWithShape="1">
          <a:blip r:embed="rId3">
            <a:alphaModFix/>
          </a:blip>
          <a:srcRect b="0" l="0" r="0" t="0"/>
          <a:stretch/>
        </p:blipFill>
        <p:spPr>
          <a:xfrm>
            <a:off x="90925" y="1288475"/>
            <a:ext cx="4572000" cy="5913449"/>
          </a:xfrm>
          <a:prstGeom prst="rect">
            <a:avLst/>
          </a:prstGeom>
          <a:noFill/>
          <a:ln>
            <a:noFill/>
          </a:ln>
        </p:spPr>
      </p:pic>
      <p:pic>
        <p:nvPicPr>
          <p:cNvPr id="227" name="Google Shape;227;p24"/>
          <p:cNvPicPr preferRelativeResize="0"/>
          <p:nvPr/>
        </p:nvPicPr>
        <p:blipFill rotWithShape="1">
          <a:blip r:embed="rId4">
            <a:alphaModFix/>
          </a:blip>
          <a:srcRect b="0" l="0" r="0" t="0"/>
          <a:stretch/>
        </p:blipFill>
        <p:spPr>
          <a:xfrm>
            <a:off x="4779825" y="1491616"/>
            <a:ext cx="4130374" cy="55071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2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Anchor Activity Review</a:t>
            </a:r>
            <a:endParaRPr/>
          </a:p>
          <a:p>
            <a:pPr indent="0" lvl="0" marL="0" marR="0" rtl="0" algn="ctr">
              <a:lnSpc>
                <a:spcPct val="100000"/>
              </a:lnSpc>
              <a:spcBef>
                <a:spcPts val="0"/>
              </a:spcBef>
              <a:spcAft>
                <a:spcPts val="0"/>
              </a:spcAft>
              <a:buClr>
                <a:schemeClr val="dk1"/>
              </a:buClr>
              <a:buSzPts val="1100"/>
              <a:buFont typeface="Calibri"/>
              <a:buNone/>
            </a:pPr>
            <a:r>
              <a:rPr lang="en-US"/>
              <a:t>The Sliding X</a:t>
            </a:r>
            <a:endParaRPr/>
          </a:p>
        </p:txBody>
      </p:sp>
      <p:sp>
        <p:nvSpPr>
          <p:cNvPr id="234" name="Google Shape;234;p2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800"/>
              <a:buFont typeface="Arial"/>
              <a:buNone/>
            </a:pPr>
            <a:r>
              <a:t/>
            </a:r>
            <a:endParaRPr b="0" i="0" sz="3200" u="none" cap="none" strike="noStrike">
              <a:solidFill>
                <a:schemeClr val="dk1"/>
              </a:solidFill>
              <a:latin typeface="Calibri"/>
              <a:ea typeface="Calibri"/>
              <a:cs typeface="Calibri"/>
              <a:sym typeface="Calibri"/>
            </a:endParaRPr>
          </a:p>
        </p:txBody>
      </p:sp>
      <p:pic>
        <p:nvPicPr>
          <p:cNvPr id="235" name="Google Shape;235;p25"/>
          <p:cNvPicPr preferRelativeResize="0"/>
          <p:nvPr/>
        </p:nvPicPr>
        <p:blipFill>
          <a:blip r:embed="rId3">
            <a:alphaModFix/>
          </a:blip>
          <a:stretch>
            <a:fillRect/>
          </a:stretch>
        </p:blipFill>
        <p:spPr>
          <a:xfrm>
            <a:off x="2952376" y="1600199"/>
            <a:ext cx="3239251" cy="4849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2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Anchor Activity Revie</a:t>
            </a:r>
            <a:r>
              <a:rPr lang="en-US"/>
              <a:t>w</a:t>
            </a:r>
            <a:endParaRPr/>
          </a:p>
          <a:p>
            <a:pPr indent="0" lvl="0" marL="0" marR="0" rtl="0" algn="ctr">
              <a:lnSpc>
                <a:spcPct val="100000"/>
              </a:lnSpc>
              <a:spcBef>
                <a:spcPts val="0"/>
              </a:spcBef>
              <a:spcAft>
                <a:spcPts val="0"/>
              </a:spcAft>
              <a:buClr>
                <a:schemeClr val="dk1"/>
              </a:buClr>
              <a:buSzPts val="1100"/>
              <a:buFont typeface="Calibri"/>
              <a:buNone/>
            </a:pPr>
            <a:r>
              <a:rPr lang="en-US"/>
              <a:t>The Sliding X w/ limiting knots</a:t>
            </a:r>
            <a:endParaRPr/>
          </a:p>
        </p:txBody>
      </p:sp>
      <p:sp>
        <p:nvSpPr>
          <p:cNvPr id="242" name="Google Shape;242;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800"/>
              <a:buFont typeface="Arial"/>
              <a:buNone/>
            </a:pPr>
            <a:r>
              <a:t/>
            </a:r>
            <a:endParaRPr b="0" i="0" sz="3200" u="none" cap="none" strike="noStrike">
              <a:solidFill>
                <a:schemeClr val="dk1"/>
              </a:solidFill>
              <a:latin typeface="Calibri"/>
              <a:ea typeface="Calibri"/>
              <a:cs typeface="Calibri"/>
              <a:sym typeface="Calibri"/>
            </a:endParaRPr>
          </a:p>
        </p:txBody>
      </p:sp>
      <p:pic>
        <p:nvPicPr>
          <p:cNvPr id="243" name="Google Shape;243;p26"/>
          <p:cNvPicPr preferRelativeResize="0"/>
          <p:nvPr/>
        </p:nvPicPr>
        <p:blipFill rotWithShape="1">
          <a:blip r:embed="rId3">
            <a:alphaModFix/>
          </a:blip>
          <a:srcRect b="0" l="0" r="0" t="0"/>
          <a:stretch/>
        </p:blipFill>
        <p:spPr>
          <a:xfrm>
            <a:off x="0" y="1517575"/>
            <a:ext cx="4572000" cy="5740400"/>
          </a:xfrm>
          <a:prstGeom prst="rect">
            <a:avLst/>
          </a:prstGeom>
          <a:noFill/>
          <a:ln>
            <a:noFill/>
          </a:ln>
        </p:spPr>
      </p:pic>
      <p:pic>
        <p:nvPicPr>
          <p:cNvPr id="244" name="Google Shape;244;p26"/>
          <p:cNvPicPr preferRelativeResize="0"/>
          <p:nvPr/>
        </p:nvPicPr>
        <p:blipFill rotWithShape="1">
          <a:blip r:embed="rId4">
            <a:alphaModFix/>
          </a:blip>
          <a:srcRect b="0" l="0" r="0" t="0"/>
          <a:stretch/>
        </p:blipFill>
        <p:spPr>
          <a:xfrm>
            <a:off x="4572000" y="1517575"/>
            <a:ext cx="4305300" cy="5740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2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Anchor Activity Review</a:t>
            </a:r>
            <a:endParaRPr/>
          </a:p>
        </p:txBody>
      </p:sp>
      <p:sp>
        <p:nvSpPr>
          <p:cNvPr id="251" name="Google Shape;251;p2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800"/>
              <a:buFont typeface="Arial"/>
              <a:buNone/>
            </a:pPr>
            <a:r>
              <a:t/>
            </a:r>
            <a:endParaRPr b="0" i="0" sz="3200" u="none" cap="none" strike="noStrike">
              <a:solidFill>
                <a:schemeClr val="dk1"/>
              </a:solidFill>
              <a:latin typeface="Calibri"/>
              <a:ea typeface="Calibri"/>
              <a:cs typeface="Calibri"/>
              <a:sym typeface="Calibri"/>
            </a:endParaRPr>
          </a:p>
        </p:txBody>
      </p:sp>
      <p:pic>
        <p:nvPicPr>
          <p:cNvPr id="252" name="Google Shape;252;p28"/>
          <p:cNvPicPr preferRelativeResize="0"/>
          <p:nvPr/>
        </p:nvPicPr>
        <p:blipFill rotWithShape="1">
          <a:blip r:embed="rId3">
            <a:alphaModFix/>
          </a:blip>
          <a:srcRect b="0" l="0" r="0" t="0"/>
          <a:stretch/>
        </p:blipFill>
        <p:spPr>
          <a:xfrm>
            <a:off x="4572000" y="1416050"/>
            <a:ext cx="4381500" cy="5842000"/>
          </a:xfrm>
          <a:prstGeom prst="rect">
            <a:avLst/>
          </a:prstGeom>
          <a:noFill/>
          <a:ln>
            <a:noFill/>
          </a:ln>
        </p:spPr>
      </p:pic>
      <p:pic>
        <p:nvPicPr>
          <p:cNvPr id="253" name="Google Shape;253;p28"/>
          <p:cNvPicPr preferRelativeResize="0"/>
          <p:nvPr/>
        </p:nvPicPr>
        <p:blipFill rotWithShape="1">
          <a:blip r:embed="rId4">
            <a:alphaModFix/>
          </a:blip>
          <a:srcRect b="0" l="0" r="0" t="0"/>
          <a:stretch/>
        </p:blipFill>
        <p:spPr>
          <a:xfrm>
            <a:off x="161925" y="1416050"/>
            <a:ext cx="4257674" cy="5676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Google Shape;259;p29"/>
          <p:cNvPicPr preferRelativeResize="0"/>
          <p:nvPr/>
        </p:nvPicPr>
        <p:blipFill>
          <a:blip r:embed="rId3">
            <a:alphaModFix/>
          </a:blip>
          <a:stretch>
            <a:fillRect/>
          </a:stretch>
        </p:blipFill>
        <p:spPr>
          <a:xfrm>
            <a:off x="4415925" y="999525"/>
            <a:ext cx="3656100" cy="4874800"/>
          </a:xfrm>
          <a:prstGeom prst="rect">
            <a:avLst/>
          </a:prstGeom>
          <a:noFill/>
          <a:ln>
            <a:noFill/>
          </a:ln>
        </p:spPr>
      </p:pic>
      <p:sp>
        <p:nvSpPr>
          <p:cNvPr id="260" name="Google Shape;260;p29"/>
          <p:cNvSpPr txBox="1"/>
          <p:nvPr>
            <p:ph type="title"/>
          </p:nvPr>
        </p:nvSpPr>
        <p:spPr>
          <a:xfrm>
            <a:off x="1792288" y="4800600"/>
            <a:ext cx="5486400" cy="566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9"/>
          <p:cNvSpPr txBox="1"/>
          <p:nvPr>
            <p:ph idx="1" type="body"/>
          </p:nvPr>
        </p:nvSpPr>
        <p:spPr>
          <a:xfrm>
            <a:off x="1792288" y="5367337"/>
            <a:ext cx="5486400" cy="804900"/>
          </a:xfrm>
          <a:prstGeom prst="rect">
            <a:avLst/>
          </a:prstGeom>
        </p:spPr>
        <p:txBody>
          <a:bodyPr anchorCtr="0" anchor="t" bIns="91425" lIns="91425" spcFirstLastPara="1" rIns="91425" wrap="square" tIns="91425">
            <a:noAutofit/>
          </a:bodyPr>
          <a:lstStyle/>
          <a:p>
            <a:pPr indent="0" lvl="0" marL="0" rtl="0" algn="l">
              <a:spcBef>
                <a:spcPts val="280"/>
              </a:spcBef>
              <a:spcAft>
                <a:spcPts val="0"/>
              </a:spcAft>
              <a:buNone/>
            </a:pPr>
            <a:r>
              <a:t/>
            </a:r>
            <a:endParaRPr/>
          </a:p>
        </p:txBody>
      </p:sp>
      <p:pic>
        <p:nvPicPr>
          <p:cNvPr id="262" name="Google Shape;262;p29"/>
          <p:cNvPicPr preferRelativeResize="0"/>
          <p:nvPr/>
        </p:nvPicPr>
        <p:blipFill>
          <a:blip r:embed="rId4">
            <a:alphaModFix/>
          </a:blip>
          <a:stretch>
            <a:fillRect/>
          </a:stretch>
        </p:blipFill>
        <p:spPr>
          <a:xfrm>
            <a:off x="304800" y="999525"/>
            <a:ext cx="3823875" cy="380106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3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400"/>
              <a:buNone/>
            </a:pPr>
            <a:r>
              <a:rPr lang="en-US"/>
              <a:t>Anchor Activity Review</a:t>
            </a:r>
            <a:endParaRPr/>
          </a:p>
          <a:p>
            <a:pPr indent="0" lvl="0" marL="0" rtl="0" algn="ctr">
              <a:lnSpc>
                <a:spcPct val="100000"/>
              </a:lnSpc>
              <a:spcBef>
                <a:spcPts val="0"/>
              </a:spcBef>
              <a:spcAft>
                <a:spcPts val="0"/>
              </a:spcAft>
              <a:buSzPts val="4400"/>
              <a:buNone/>
            </a:pPr>
            <a:r>
              <a:rPr lang="en-US"/>
              <a:t>What you will see at your FT</a:t>
            </a:r>
            <a:endParaRPr/>
          </a:p>
        </p:txBody>
      </p:sp>
      <p:sp>
        <p:nvSpPr>
          <p:cNvPr id="269" name="Google Shape;269;p30"/>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p>
            <a:pPr indent="-139700" lvl="0" marL="342900" rtl="0" algn="l">
              <a:lnSpc>
                <a:spcPct val="100000"/>
              </a:lnSpc>
              <a:spcBef>
                <a:spcPts val="0"/>
              </a:spcBef>
              <a:spcAft>
                <a:spcPts val="0"/>
              </a:spcAft>
              <a:buSzPts val="3200"/>
              <a:buNone/>
            </a:pPr>
            <a:r>
              <a:t/>
            </a:r>
            <a:endParaRPr/>
          </a:p>
        </p:txBody>
      </p:sp>
      <p:pic>
        <p:nvPicPr>
          <p:cNvPr id="270" name="Google Shape;270;p30"/>
          <p:cNvPicPr preferRelativeResize="0"/>
          <p:nvPr/>
        </p:nvPicPr>
        <p:blipFill>
          <a:blip r:embed="rId3">
            <a:alphaModFix/>
          </a:blip>
          <a:stretch>
            <a:fillRect/>
          </a:stretch>
        </p:blipFill>
        <p:spPr>
          <a:xfrm>
            <a:off x="457200" y="1660150"/>
            <a:ext cx="3835050" cy="5113400"/>
          </a:xfrm>
          <a:prstGeom prst="rect">
            <a:avLst/>
          </a:prstGeom>
          <a:noFill/>
          <a:ln>
            <a:noFill/>
          </a:ln>
        </p:spPr>
      </p:pic>
      <p:pic>
        <p:nvPicPr>
          <p:cNvPr id="271" name="Google Shape;271;p30"/>
          <p:cNvPicPr preferRelativeResize="0"/>
          <p:nvPr/>
        </p:nvPicPr>
        <p:blipFill>
          <a:blip r:embed="rId4">
            <a:alphaModFix/>
          </a:blip>
          <a:stretch>
            <a:fillRect/>
          </a:stretch>
        </p:blipFill>
        <p:spPr>
          <a:xfrm>
            <a:off x="4851750" y="1600200"/>
            <a:ext cx="3835050" cy="5113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g7cde75aa51_0_49"/>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a:t>Lead Belay</a:t>
            </a:r>
            <a:endParaRPr/>
          </a:p>
        </p:txBody>
      </p:sp>
      <p:sp>
        <p:nvSpPr>
          <p:cNvPr id="278" name="Google Shape;278;g7cde75aa51_0_49"/>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g7d02dccb61_6_0"/>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Three types of belaying</a:t>
            </a:r>
            <a:endParaRPr/>
          </a:p>
        </p:txBody>
      </p:sp>
      <p:sp>
        <p:nvSpPr>
          <p:cNvPr id="285" name="Google Shape;285;g7d02dccb61_6_0"/>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431800" lvl="0" marL="457200" rtl="0" algn="l">
              <a:spcBef>
                <a:spcPts val="640"/>
              </a:spcBef>
              <a:spcAft>
                <a:spcPts val="0"/>
              </a:spcAft>
              <a:buSzPts val="3200"/>
              <a:buAutoNum type="arabicPeriod"/>
            </a:pPr>
            <a:r>
              <a:rPr lang="en-US"/>
              <a:t>Slingshot top rope belay</a:t>
            </a:r>
            <a:endParaRPr/>
          </a:p>
          <a:p>
            <a:pPr indent="-431800" lvl="0" marL="457200" rtl="0" algn="l">
              <a:spcBef>
                <a:spcPts val="0"/>
              </a:spcBef>
              <a:spcAft>
                <a:spcPts val="0"/>
              </a:spcAft>
              <a:buSzPts val="3200"/>
              <a:buAutoNum type="arabicPeriod"/>
            </a:pPr>
            <a:r>
              <a:rPr b="1" lang="en-US"/>
              <a:t>Belaying a leader</a:t>
            </a:r>
            <a:endParaRPr b="1"/>
          </a:p>
          <a:p>
            <a:pPr indent="-431800" lvl="0" marL="457200" rtl="0" algn="l">
              <a:spcBef>
                <a:spcPts val="0"/>
              </a:spcBef>
              <a:spcAft>
                <a:spcPts val="0"/>
              </a:spcAft>
              <a:buSzPts val="3200"/>
              <a:buAutoNum type="arabicPeriod"/>
            </a:pPr>
            <a:r>
              <a:rPr lang="en-US"/>
              <a:t>Belaying a follower</a:t>
            </a:r>
            <a:endParaRPr sz="3000"/>
          </a:p>
          <a:p>
            <a:pPr indent="0" lvl="0" marL="0" rtl="0" algn="l">
              <a:spcBef>
                <a:spcPts val="64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pic>
        <p:nvPicPr>
          <p:cNvPr descr="Basic Belay Setup.PNG" id="291" name="Google Shape;291;p35"/>
          <p:cNvPicPr preferRelativeResize="0"/>
          <p:nvPr>
            <p:ph idx="1" type="body"/>
          </p:nvPr>
        </p:nvPicPr>
        <p:blipFill rotWithShape="1">
          <a:blip r:embed="rId3">
            <a:alphaModFix/>
          </a:blip>
          <a:srcRect b="0" l="0" r="18005" t="0"/>
          <a:stretch/>
        </p:blipFill>
        <p:spPr>
          <a:xfrm>
            <a:off x="381000" y="228600"/>
            <a:ext cx="4112700" cy="6411900"/>
          </a:xfrm>
          <a:prstGeom prst="rect">
            <a:avLst/>
          </a:prstGeom>
          <a:noFill/>
          <a:ln>
            <a:noFill/>
          </a:ln>
        </p:spPr>
      </p:pic>
      <p:sp>
        <p:nvSpPr>
          <p:cNvPr id="292" name="Google Shape;292;p35"/>
          <p:cNvSpPr txBox="1"/>
          <p:nvPr/>
        </p:nvSpPr>
        <p:spPr>
          <a:xfrm>
            <a:off x="4572000" y="1663500"/>
            <a:ext cx="4038600" cy="444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2000">
                <a:solidFill>
                  <a:schemeClr val="dk1"/>
                </a:solidFill>
                <a:latin typeface="Calibri"/>
                <a:ea typeface="Calibri"/>
                <a:cs typeface="Calibri"/>
                <a:sym typeface="Calibri"/>
              </a:rPr>
              <a:t>Observations</a:t>
            </a:r>
            <a:endParaRPr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Anchor at comfortable belay stance</a:t>
            </a:r>
            <a:endParaRPr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Helmets</a:t>
            </a:r>
            <a:endParaRPr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Neatly flaked dynamic rope</a:t>
            </a:r>
            <a:endParaRPr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Attentive brake hand</a:t>
            </a:r>
            <a:endParaRPr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Non-brake hand is feeding out rope</a:t>
            </a:r>
            <a:endParaRPr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Belayer is watching lead climber</a:t>
            </a:r>
            <a:endParaRPr sz="2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2000">
                <a:solidFill>
                  <a:schemeClr val="dk1"/>
                </a:solidFill>
                <a:latin typeface="Calibri"/>
                <a:ea typeface="Calibri"/>
                <a:cs typeface="Calibri"/>
                <a:sym typeface="Calibri"/>
              </a:rPr>
              <a:t>*This scene is of a multi-pitch trad climb; the climbers are on an exposed ledge</a:t>
            </a:r>
            <a:endParaRPr sz="2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2000">
              <a:solidFill>
                <a:schemeClr val="dk1"/>
              </a:solidFill>
              <a:latin typeface="Calibri"/>
              <a:ea typeface="Calibri"/>
              <a:cs typeface="Calibri"/>
              <a:sym typeface="Calibri"/>
            </a:endParaRPr>
          </a:p>
        </p:txBody>
      </p:sp>
      <p:sp>
        <p:nvSpPr>
          <p:cNvPr id="293" name="Google Shape;293;p35"/>
          <p:cNvSpPr txBox="1"/>
          <p:nvPr/>
        </p:nvSpPr>
        <p:spPr>
          <a:xfrm>
            <a:off x="4572000" y="665525"/>
            <a:ext cx="44937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0" i="0" lang="en-US" sz="1800" u="none" cap="none" strike="noStrike">
                <a:solidFill>
                  <a:schemeClr val="dk1"/>
                </a:solidFill>
                <a:latin typeface="Calibri"/>
                <a:ea typeface="Calibri"/>
                <a:cs typeface="Calibri"/>
                <a:sym typeface="Calibri"/>
              </a:rPr>
              <a:t> </a:t>
            </a:r>
            <a:r>
              <a:rPr b="0" i="0" lang="en-US" sz="3600" u="none" cap="none" strike="noStrike">
                <a:solidFill>
                  <a:schemeClr val="dk1"/>
                </a:solidFill>
                <a:latin typeface="Calibri"/>
                <a:ea typeface="Calibri"/>
                <a:cs typeface="Calibri"/>
                <a:sym typeface="Calibri"/>
              </a:rPr>
              <a:t>Basic Lead Belay Setup</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90"/>
              <a:buFont typeface="Batang"/>
              <a:buNone/>
            </a:pPr>
            <a:br>
              <a:rPr b="0" i="0" lang="en-US" sz="3959" u="none" cap="none" strike="noStrike">
                <a:solidFill>
                  <a:schemeClr val="dk1"/>
                </a:solidFill>
                <a:latin typeface="Batang"/>
                <a:ea typeface="Batang"/>
                <a:cs typeface="Batang"/>
                <a:sym typeface="Batang"/>
              </a:rPr>
            </a:br>
            <a:r>
              <a:rPr b="0" i="0" lang="en-US" sz="3959" u="none" cap="none" strike="noStrike">
                <a:solidFill>
                  <a:schemeClr val="dk1"/>
                </a:solidFill>
                <a:latin typeface="Calibri"/>
                <a:ea typeface="Calibri"/>
                <a:cs typeface="Calibri"/>
                <a:sym typeface="Calibri"/>
              </a:rPr>
              <a:t>Lecture 2 Learning Targets</a:t>
            </a:r>
            <a:br>
              <a:rPr b="0" i="0" lang="en-US" sz="3959" u="none" cap="none" strike="noStrike">
                <a:solidFill>
                  <a:schemeClr val="dk1"/>
                </a:solidFill>
                <a:latin typeface="Batang"/>
                <a:ea typeface="Batang"/>
                <a:cs typeface="Batang"/>
                <a:sym typeface="Batang"/>
              </a:rPr>
            </a:br>
            <a:endParaRPr/>
          </a:p>
        </p:txBody>
      </p:sp>
      <p:sp>
        <p:nvSpPr>
          <p:cNvPr id="92" name="Google Shape;92;p8"/>
          <p:cNvSpPr txBox="1"/>
          <p:nvPr>
            <p:ph idx="1" type="body"/>
          </p:nvPr>
        </p:nvSpPr>
        <p:spPr>
          <a:xfrm>
            <a:off x="457200" y="1600200"/>
            <a:ext cx="8229600" cy="4526100"/>
          </a:xfrm>
          <a:prstGeom prst="rect">
            <a:avLst/>
          </a:prstGeom>
          <a:noFill/>
          <a:ln>
            <a:noFill/>
          </a:ln>
        </p:spPr>
        <p:txBody>
          <a:bodyPr anchorCtr="0" anchor="ctr" bIns="45700" lIns="91425" spcFirstLastPara="1" rIns="91425" wrap="square" tIns="45700">
            <a:noAutofit/>
          </a:bodyPr>
          <a:lstStyle/>
          <a:p>
            <a:pPr indent="-457200" lvl="0" marL="457200" marR="0" rtl="0" algn="l">
              <a:lnSpc>
                <a:spcPct val="100000"/>
              </a:lnSpc>
              <a:spcBef>
                <a:spcPts val="64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Field Trip 2</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Anchor Evaluation</a:t>
            </a:r>
            <a:endParaRPr sz="3600">
              <a:solidFill>
                <a:schemeClr val="dk1"/>
              </a:solidFill>
              <a:latin typeface="Calibri"/>
              <a:ea typeface="Calibri"/>
              <a:cs typeface="Calibri"/>
              <a:sym typeface="Calibri"/>
            </a:endParaRPr>
          </a:p>
          <a:p>
            <a:pPr indent="0" lvl="0" marL="457200" marR="0" rtl="0" algn="l">
              <a:lnSpc>
                <a:spcPct val="100000"/>
              </a:lnSpc>
              <a:spcBef>
                <a:spcPts val="640"/>
              </a:spcBef>
              <a:spcAft>
                <a:spcPts val="0"/>
              </a:spcAft>
              <a:buNone/>
            </a:pPr>
            <a:r>
              <a:rPr lang="en-US" sz="3600"/>
              <a:t>break (anchor inspection)</a:t>
            </a:r>
            <a:endParaRPr sz="3600">
              <a:solidFill>
                <a:schemeClr val="dk1"/>
              </a:solidFill>
              <a:latin typeface="Calibri"/>
              <a:ea typeface="Calibri"/>
              <a:cs typeface="Calibri"/>
              <a:sym typeface="Calibri"/>
            </a:endParaRPr>
          </a:p>
          <a:p>
            <a:pPr indent="-457200" lvl="0" marL="457200" marR="0" rtl="0" algn="l">
              <a:lnSpc>
                <a:spcPct val="100000"/>
              </a:lnSpc>
              <a:spcBef>
                <a:spcPts val="64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Lead Belay</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Belay Escape</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Rappelling</a:t>
            </a:r>
            <a:endParaRPr sz="36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36"/>
          <p:cNvSpPr txBox="1"/>
          <p:nvPr>
            <p:ph type="title"/>
          </p:nvPr>
        </p:nvSpPr>
        <p:spPr>
          <a:xfrm>
            <a:off x="1792288" y="4800600"/>
            <a:ext cx="5486400" cy="566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Braking hand and feeling hand</a:t>
            </a:r>
            <a:endParaRPr/>
          </a:p>
        </p:txBody>
      </p:sp>
      <p:sp>
        <p:nvSpPr>
          <p:cNvPr id="300" name="Google Shape;300;p36"/>
          <p:cNvSpPr txBox="1"/>
          <p:nvPr>
            <p:ph idx="1" type="body"/>
          </p:nvPr>
        </p:nvSpPr>
        <p:spPr>
          <a:xfrm>
            <a:off x="1792288" y="5367337"/>
            <a:ext cx="5486400" cy="804900"/>
          </a:xfrm>
          <a:prstGeom prst="rect">
            <a:avLst/>
          </a:prstGeom>
        </p:spPr>
        <p:txBody>
          <a:bodyPr anchorCtr="0" anchor="t" bIns="91425" lIns="91425" spcFirstLastPara="1" rIns="91425" wrap="square" tIns="91425">
            <a:noAutofit/>
          </a:bodyPr>
          <a:lstStyle/>
          <a:p>
            <a:pPr indent="0" lvl="0" marL="0" rtl="0" algn="l">
              <a:spcBef>
                <a:spcPts val="280"/>
              </a:spcBef>
              <a:spcAft>
                <a:spcPts val="0"/>
              </a:spcAft>
              <a:buNone/>
            </a:pPr>
            <a:r>
              <a:rPr lang="en-US"/>
              <a:t>Brake with braking hand</a:t>
            </a:r>
            <a:endParaRPr/>
          </a:p>
          <a:p>
            <a:pPr indent="0" lvl="0" marL="0" rtl="0" algn="l">
              <a:spcBef>
                <a:spcPts val="280"/>
              </a:spcBef>
              <a:spcAft>
                <a:spcPts val="0"/>
              </a:spcAft>
              <a:buNone/>
            </a:pPr>
            <a:r>
              <a:rPr lang="en-US"/>
              <a:t>Take and give slack with feeling hand</a:t>
            </a:r>
            <a:endParaRPr/>
          </a:p>
        </p:txBody>
      </p:sp>
      <p:pic>
        <p:nvPicPr>
          <p:cNvPr id="301" name="Google Shape;301;p36"/>
          <p:cNvPicPr preferRelativeResize="0"/>
          <p:nvPr/>
        </p:nvPicPr>
        <p:blipFill>
          <a:blip r:embed="rId3">
            <a:alphaModFix/>
          </a:blip>
          <a:stretch>
            <a:fillRect/>
          </a:stretch>
        </p:blipFill>
        <p:spPr>
          <a:xfrm>
            <a:off x="893712" y="574550"/>
            <a:ext cx="7356575" cy="44010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g7cde75aa51_0_70"/>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Instruction Videos</a:t>
            </a:r>
            <a:endParaRPr/>
          </a:p>
        </p:txBody>
      </p:sp>
      <p:sp>
        <p:nvSpPr>
          <p:cNvPr id="308" name="Google Shape;308;g7cde75aa51_0_70"/>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SzPts val="3000"/>
              <a:buFont typeface="Calibri"/>
              <a:buChar char="●"/>
            </a:pPr>
            <a:r>
              <a:rPr lang="en-US" sz="3000" u="sng">
                <a:solidFill>
                  <a:schemeClr val="accent5"/>
                </a:solidFill>
                <a:hlinkClick r:id="rId3"/>
              </a:rPr>
              <a:t>Rock Climbing Basics: Toprope Belay Technique</a:t>
            </a:r>
            <a:endParaRPr sz="3000"/>
          </a:p>
          <a:p>
            <a:pPr indent="-419100" lvl="0" marL="457200" rtl="0" algn="l">
              <a:spcBef>
                <a:spcPts val="0"/>
              </a:spcBef>
              <a:spcAft>
                <a:spcPts val="0"/>
              </a:spcAft>
              <a:buSzPts val="3000"/>
              <a:buFont typeface="Calibri"/>
              <a:buChar char="●"/>
            </a:pPr>
            <a:r>
              <a:rPr lang="en-US" sz="3000" u="sng">
                <a:solidFill>
                  <a:schemeClr val="accent5"/>
                </a:solidFill>
                <a:hlinkClick r:id="rId4"/>
              </a:rPr>
              <a:t>Rock Climbing Basics: Belaying the Leader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3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What would you do differently?</a:t>
            </a:r>
            <a:endParaRPr/>
          </a:p>
        </p:txBody>
      </p:sp>
      <p:pic>
        <p:nvPicPr>
          <p:cNvPr descr="Lead Belayer with an overhang.PNG" id="315" name="Google Shape;315;p38"/>
          <p:cNvPicPr preferRelativeResize="0"/>
          <p:nvPr>
            <p:ph idx="1" type="body"/>
          </p:nvPr>
        </p:nvPicPr>
        <p:blipFill rotWithShape="1">
          <a:blip r:embed="rId3">
            <a:alphaModFix/>
          </a:blip>
          <a:srcRect b="0" l="0" r="0" t="0"/>
          <a:stretch/>
        </p:blipFill>
        <p:spPr>
          <a:xfrm>
            <a:off x="838200" y="1905000"/>
            <a:ext cx="7954485" cy="407726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3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Belay Commands</a:t>
            </a:r>
            <a:endParaRPr/>
          </a:p>
        </p:txBody>
      </p:sp>
      <p:sp>
        <p:nvSpPr>
          <p:cNvPr id="322" name="Google Shape;322;p39"/>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p>
            <a:pPr indent="-203200" lvl="0" marL="342900" marR="0" rtl="0" algn="l">
              <a:lnSpc>
                <a:spcPct val="100000"/>
              </a:lnSpc>
              <a:spcBef>
                <a:spcPts val="0"/>
              </a:spcBef>
              <a:spcAft>
                <a:spcPts val="0"/>
              </a:spcAft>
              <a:buClr>
                <a:schemeClr val="dk1"/>
              </a:buClr>
              <a:buSzPts val="3200"/>
              <a:buFont typeface="Arial"/>
              <a:buChar char="•"/>
            </a:pPr>
            <a:r>
              <a:rPr lang="en-US"/>
              <a:t>“On Belay?”</a:t>
            </a:r>
            <a:endParaRPr/>
          </a:p>
          <a:p>
            <a:pPr indent="-203200" lvl="0" marL="342900" marR="0" rtl="0" algn="l">
              <a:lnSpc>
                <a:spcPct val="100000"/>
              </a:lnSpc>
              <a:spcBef>
                <a:spcPts val="640"/>
              </a:spcBef>
              <a:spcAft>
                <a:spcPts val="0"/>
              </a:spcAft>
              <a:buClr>
                <a:schemeClr val="dk1"/>
              </a:buClr>
              <a:buSzPts val="3200"/>
              <a:buFont typeface="Arial"/>
              <a:buChar char="•"/>
            </a:pPr>
            <a:r>
              <a:rPr lang="en-US"/>
              <a:t>“Belay on.”</a:t>
            </a:r>
            <a:endParaRPr/>
          </a:p>
          <a:p>
            <a:pPr indent="0" lvl="0" marL="0" marR="0" rtl="0" algn="l">
              <a:lnSpc>
                <a:spcPct val="100000"/>
              </a:lnSpc>
              <a:spcBef>
                <a:spcPts val="640"/>
              </a:spcBef>
              <a:spcAft>
                <a:spcPts val="0"/>
              </a:spcAft>
              <a:buNone/>
            </a:pPr>
            <a:r>
              <a:rPr lang="en-US"/>
              <a:t>Use names if not alone</a:t>
            </a:r>
            <a:endParaRPr/>
          </a:p>
          <a:p>
            <a:pPr indent="-203200" lvl="0" marL="342900" marR="0" rtl="0" algn="l">
              <a:lnSpc>
                <a:spcPct val="100000"/>
              </a:lnSpc>
              <a:spcBef>
                <a:spcPts val="640"/>
              </a:spcBef>
              <a:spcAft>
                <a:spcPts val="0"/>
              </a:spcAft>
              <a:buClr>
                <a:schemeClr val="dk1"/>
              </a:buClr>
              <a:buSzPts val="3200"/>
              <a:buFont typeface="Arial"/>
              <a:buChar char="•"/>
            </a:pPr>
            <a:r>
              <a:rPr lang="en-US"/>
              <a:t>“Yui, Climbing”</a:t>
            </a:r>
            <a:endParaRPr/>
          </a:p>
          <a:p>
            <a:pPr indent="-203200" lvl="0" marL="342900" marR="0" rtl="0" algn="l">
              <a:lnSpc>
                <a:spcPct val="100000"/>
              </a:lnSpc>
              <a:spcBef>
                <a:spcPts val="640"/>
              </a:spcBef>
              <a:spcAft>
                <a:spcPts val="0"/>
              </a:spcAft>
              <a:buClr>
                <a:schemeClr val="dk1"/>
              </a:buClr>
              <a:buSzPts val="3200"/>
              <a:buFont typeface="Arial"/>
              <a:buChar char="•"/>
            </a:pPr>
            <a:r>
              <a:rPr lang="en-US"/>
              <a:t>“Bill, Climb on.”</a:t>
            </a:r>
            <a:endParaRPr/>
          </a:p>
          <a:p>
            <a:pPr indent="-203200" lvl="0" marL="342900" marR="0" rtl="0" algn="l">
              <a:lnSpc>
                <a:spcPct val="100000"/>
              </a:lnSpc>
              <a:spcBef>
                <a:spcPts val="640"/>
              </a:spcBef>
              <a:spcAft>
                <a:spcPts val="0"/>
              </a:spcAft>
              <a:buClr>
                <a:schemeClr val="dk1"/>
              </a:buClr>
              <a:buSzPts val="3200"/>
              <a:buFont typeface="Arial"/>
              <a:buChar char="•"/>
            </a:pPr>
            <a:r>
              <a:rPr lang="en-US"/>
              <a:t>“Wanda, Off Belay”</a:t>
            </a:r>
            <a:endParaRPr/>
          </a:p>
          <a:p>
            <a:pPr indent="-203200" lvl="0" marL="342900" marR="0" rtl="0" algn="l">
              <a:lnSpc>
                <a:spcPct val="100000"/>
              </a:lnSpc>
              <a:spcBef>
                <a:spcPts val="640"/>
              </a:spcBef>
              <a:spcAft>
                <a:spcPts val="0"/>
              </a:spcAft>
              <a:buClr>
                <a:schemeClr val="dk1"/>
              </a:buClr>
              <a:buSzPts val="3200"/>
              <a:buFont typeface="Arial"/>
              <a:buChar char="•"/>
            </a:pPr>
            <a:r>
              <a:rPr lang="en-US"/>
              <a:t>“Por, Belay is off”</a:t>
            </a:r>
            <a:endParaRPr/>
          </a:p>
          <a:p>
            <a:pPr indent="0" lvl="0" marL="203200" rtl="0" algn="l">
              <a:lnSpc>
                <a:spcPct val="100000"/>
              </a:lnSpc>
              <a:spcBef>
                <a:spcPts val="640"/>
              </a:spcBef>
              <a:spcAft>
                <a:spcPts val="0"/>
              </a:spcAft>
              <a:buSzPts val="3200"/>
              <a:buNone/>
            </a:pPr>
            <a:r>
              <a:rPr lang="en-US"/>
              <a:t>Use a loud clear voice and consider Walkie Talkies or Rope Signals</a:t>
            </a:r>
            <a:endParaRPr/>
          </a:p>
        </p:txBody>
      </p:sp>
      <p:pic>
        <p:nvPicPr>
          <p:cNvPr id="323" name="Google Shape;323;p39"/>
          <p:cNvPicPr preferRelativeResize="0"/>
          <p:nvPr/>
        </p:nvPicPr>
        <p:blipFill rotWithShape="1">
          <a:blip r:embed="rId3">
            <a:alphaModFix/>
          </a:blip>
          <a:srcRect b="0" l="0" r="0" t="0"/>
          <a:stretch/>
        </p:blipFill>
        <p:spPr>
          <a:xfrm>
            <a:off x="5611101" y="1364501"/>
            <a:ext cx="3145774" cy="43691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41"/>
          <p:cNvSpPr txBox="1"/>
          <p:nvPr>
            <p:ph type="title"/>
          </p:nvPr>
        </p:nvSpPr>
        <p:spPr>
          <a:xfrm>
            <a:off x="457200" y="274637"/>
            <a:ext cx="8229600" cy="71596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90"/>
              <a:buFont typeface="Calibri"/>
              <a:buNone/>
            </a:pPr>
            <a:r>
              <a:rPr b="0" i="0" lang="en-US" sz="3959" u="none" cap="none" strike="noStrike">
                <a:solidFill>
                  <a:schemeClr val="dk1"/>
                </a:solidFill>
                <a:latin typeface="Calibri"/>
                <a:ea typeface="Calibri"/>
                <a:cs typeface="Calibri"/>
                <a:sym typeface="Calibri"/>
              </a:rPr>
              <a:t>Numerous ways to belay…</a:t>
            </a:r>
            <a:endParaRPr/>
          </a:p>
        </p:txBody>
      </p:sp>
      <p:pic>
        <p:nvPicPr>
          <p:cNvPr descr="Body belay foth.PNG" id="330" name="Google Shape;330;p41"/>
          <p:cNvPicPr preferRelativeResize="0"/>
          <p:nvPr>
            <p:ph idx="1" type="body"/>
          </p:nvPr>
        </p:nvPicPr>
        <p:blipFill rotWithShape="1">
          <a:blip r:embed="rId3">
            <a:alphaModFix/>
          </a:blip>
          <a:srcRect b="0" l="0" r="0" t="0"/>
          <a:stretch/>
        </p:blipFill>
        <p:spPr>
          <a:xfrm>
            <a:off x="527550" y="1334825"/>
            <a:ext cx="3733800" cy="3328800"/>
          </a:xfrm>
          <a:prstGeom prst="rect">
            <a:avLst/>
          </a:prstGeom>
          <a:noFill/>
          <a:ln>
            <a:noFill/>
          </a:ln>
        </p:spPr>
      </p:pic>
      <p:pic>
        <p:nvPicPr>
          <p:cNvPr descr="Munter.PNG" id="331" name="Google Shape;331;p41"/>
          <p:cNvPicPr preferRelativeResize="0"/>
          <p:nvPr/>
        </p:nvPicPr>
        <p:blipFill rotWithShape="1">
          <a:blip r:embed="rId4">
            <a:alphaModFix/>
          </a:blip>
          <a:srcRect b="0" l="0" r="0" t="0"/>
          <a:stretch/>
        </p:blipFill>
        <p:spPr>
          <a:xfrm>
            <a:off x="4038600" y="3581400"/>
            <a:ext cx="2232550" cy="2895600"/>
          </a:xfrm>
          <a:prstGeom prst="rect">
            <a:avLst/>
          </a:prstGeom>
          <a:noFill/>
          <a:ln>
            <a:noFill/>
          </a:ln>
        </p:spPr>
      </p:pic>
      <p:pic>
        <p:nvPicPr>
          <p:cNvPr descr="Belay Device.PNG" id="332" name="Google Shape;332;p41"/>
          <p:cNvPicPr preferRelativeResize="0"/>
          <p:nvPr/>
        </p:nvPicPr>
        <p:blipFill rotWithShape="1">
          <a:blip r:embed="rId5">
            <a:alphaModFix/>
          </a:blip>
          <a:srcRect b="0" l="0" r="0" t="0"/>
          <a:stretch/>
        </p:blipFill>
        <p:spPr>
          <a:xfrm>
            <a:off x="6477000" y="1219200"/>
            <a:ext cx="2092315" cy="2834441"/>
          </a:xfrm>
          <a:prstGeom prst="rect">
            <a:avLst/>
          </a:prstGeom>
          <a:noFill/>
          <a:ln>
            <a:noFill/>
          </a:ln>
        </p:spPr>
      </p:pic>
      <p:sp>
        <p:nvSpPr>
          <p:cNvPr id="333" name="Google Shape;333;p41"/>
          <p:cNvSpPr txBox="1"/>
          <p:nvPr/>
        </p:nvSpPr>
        <p:spPr>
          <a:xfrm>
            <a:off x="908550" y="5123525"/>
            <a:ext cx="29718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Calibri"/>
              <a:buNone/>
            </a:pPr>
            <a:r>
              <a:rPr b="0" i="0" lang="en-US" sz="3600" u="none" cap="none" strike="noStrike">
                <a:solidFill>
                  <a:schemeClr val="dk1"/>
                </a:solidFill>
                <a:latin typeface="Calibri"/>
                <a:ea typeface="Calibri"/>
                <a:cs typeface="Calibri"/>
                <a:sym typeface="Calibri"/>
              </a:rPr>
              <a:t>body belay </a:t>
            </a:r>
            <a:endParaRPr/>
          </a:p>
        </p:txBody>
      </p:sp>
      <p:sp>
        <p:nvSpPr>
          <p:cNvPr id="334" name="Google Shape;334;p41"/>
          <p:cNvSpPr txBox="1"/>
          <p:nvPr/>
        </p:nvSpPr>
        <p:spPr>
          <a:xfrm>
            <a:off x="4495800" y="2895600"/>
            <a:ext cx="1828800" cy="58477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rPr b="0" i="0" lang="en-US" sz="3200" u="none" cap="none" strike="noStrike">
                <a:solidFill>
                  <a:schemeClr val="dk1"/>
                </a:solidFill>
                <a:latin typeface="Calibri"/>
                <a:ea typeface="Calibri"/>
                <a:cs typeface="Calibri"/>
                <a:sym typeface="Calibri"/>
              </a:rPr>
              <a:t>Munter</a:t>
            </a:r>
            <a:endParaRPr b="0" i="0" sz="3200" u="none" cap="none" strike="noStrike">
              <a:solidFill>
                <a:schemeClr val="dk1"/>
              </a:solidFill>
              <a:latin typeface="Calibri"/>
              <a:ea typeface="Calibri"/>
              <a:cs typeface="Calibri"/>
              <a:sym typeface="Calibri"/>
            </a:endParaRPr>
          </a:p>
        </p:txBody>
      </p:sp>
      <p:sp>
        <p:nvSpPr>
          <p:cNvPr id="335" name="Google Shape;335;p41"/>
          <p:cNvSpPr txBox="1"/>
          <p:nvPr/>
        </p:nvSpPr>
        <p:spPr>
          <a:xfrm>
            <a:off x="7010400" y="4191000"/>
            <a:ext cx="1524000" cy="10772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rPr b="0" i="0" lang="en-US" sz="3200" u="none" cap="none" strike="noStrike">
                <a:solidFill>
                  <a:schemeClr val="dk1"/>
                </a:solidFill>
                <a:latin typeface="Calibri"/>
                <a:ea typeface="Calibri"/>
                <a:cs typeface="Calibri"/>
                <a:sym typeface="Calibri"/>
              </a:rPr>
              <a:t>tubular device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48"/>
          <p:cNvSpPr txBox="1"/>
          <p:nvPr>
            <p:ph type="ctrTitle"/>
          </p:nvPr>
        </p:nvSpPr>
        <p:spPr>
          <a:xfrm>
            <a:off x="671258" y="1321067"/>
            <a:ext cx="7801500" cy="2306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800"/>
              <a:buFont typeface="Calibri"/>
              <a:buNone/>
            </a:pPr>
            <a:r>
              <a:rPr lang="en-US" sz="3800"/>
              <a:t>Belay Escape</a:t>
            </a:r>
            <a:endParaRPr sz="3800"/>
          </a:p>
        </p:txBody>
      </p:sp>
      <p:sp>
        <p:nvSpPr>
          <p:cNvPr id="342" name="Google Shape;342;p48"/>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Belay Escape Considerations</a:t>
            </a:r>
            <a:endParaRPr/>
          </a:p>
        </p:txBody>
      </p:sp>
      <p:sp>
        <p:nvSpPr>
          <p:cNvPr id="348" name="Google Shape;348;p49"/>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p>
            <a:pPr indent="-203200" lvl="0" marL="342900" rtl="0" algn="l">
              <a:lnSpc>
                <a:spcPct val="100000"/>
              </a:lnSpc>
              <a:spcBef>
                <a:spcPts val="0"/>
              </a:spcBef>
              <a:spcAft>
                <a:spcPts val="0"/>
              </a:spcAft>
              <a:buSzPts val="3200"/>
              <a:buFont typeface="Arial"/>
              <a:buChar char="•"/>
            </a:pPr>
            <a:r>
              <a:rPr lang="en-US"/>
              <a:t> Fallen Climber. Responsive? Unresponsive?</a:t>
            </a:r>
            <a:endParaRPr/>
          </a:p>
          <a:p>
            <a:pPr indent="-203200" lvl="0" marL="342900" rtl="0" algn="l">
              <a:lnSpc>
                <a:spcPct val="100000"/>
              </a:lnSpc>
              <a:spcBef>
                <a:spcPts val="640"/>
              </a:spcBef>
              <a:spcAft>
                <a:spcPts val="0"/>
              </a:spcAft>
              <a:buSzPts val="3200"/>
              <a:buFont typeface="Arial"/>
              <a:buChar char="•"/>
            </a:pPr>
            <a:r>
              <a:rPr lang="en-US"/>
              <a:t> Can you see the climber?</a:t>
            </a:r>
            <a:endParaRPr/>
          </a:p>
          <a:p>
            <a:pPr indent="-203200" lvl="0" marL="342900" rtl="0" algn="l">
              <a:lnSpc>
                <a:spcPct val="100000"/>
              </a:lnSpc>
              <a:spcBef>
                <a:spcPts val="640"/>
              </a:spcBef>
              <a:spcAft>
                <a:spcPts val="0"/>
              </a:spcAft>
              <a:buSzPts val="3200"/>
              <a:buFont typeface="Arial"/>
              <a:buChar char="•"/>
            </a:pPr>
            <a:r>
              <a:rPr lang="en-US"/>
              <a:t> Are other climbers around?</a:t>
            </a:r>
            <a:endParaRPr/>
          </a:p>
          <a:p>
            <a:pPr indent="-203200" lvl="0" marL="342900" rtl="0" algn="l">
              <a:lnSpc>
                <a:spcPct val="100000"/>
              </a:lnSpc>
              <a:spcBef>
                <a:spcPts val="640"/>
              </a:spcBef>
              <a:spcAft>
                <a:spcPts val="0"/>
              </a:spcAft>
              <a:buSzPts val="3200"/>
              <a:buFont typeface="Arial"/>
              <a:buChar char="•"/>
            </a:pPr>
            <a:r>
              <a:rPr lang="en-US"/>
              <a:t> How much rope is available?</a:t>
            </a:r>
            <a:endParaRPr/>
          </a:p>
          <a:p>
            <a:pPr indent="-203200" lvl="0" marL="342900" rtl="0" algn="l">
              <a:lnSpc>
                <a:spcPct val="100000"/>
              </a:lnSpc>
              <a:spcBef>
                <a:spcPts val="640"/>
              </a:spcBef>
              <a:spcAft>
                <a:spcPts val="0"/>
              </a:spcAft>
              <a:buSzPts val="3200"/>
              <a:buFont typeface="Arial"/>
              <a:buChar char="•"/>
            </a:pPr>
            <a:r>
              <a:rPr lang="en-US"/>
              <a:t> Nature of the injury</a:t>
            </a:r>
            <a:endParaRPr/>
          </a:p>
          <a:p>
            <a:pPr indent="-203200" lvl="0" marL="342900" rtl="0" algn="l">
              <a:lnSpc>
                <a:spcPct val="100000"/>
              </a:lnSpc>
              <a:spcBef>
                <a:spcPts val="640"/>
              </a:spcBef>
              <a:spcAft>
                <a:spcPts val="0"/>
              </a:spcAft>
              <a:buSzPts val="3200"/>
              <a:buFont typeface="Arial"/>
              <a:buChar char="•"/>
            </a:pPr>
            <a:r>
              <a:rPr lang="en-US"/>
              <a:t> Belay escape is a judgement call and requires serious thought.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5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Belay Escape – in stages</a:t>
            </a:r>
            <a:endParaRPr/>
          </a:p>
        </p:txBody>
      </p:sp>
      <p:sp>
        <p:nvSpPr>
          <p:cNvPr id="354" name="Google Shape;354;p50"/>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p>
            <a:pPr indent="-203200" lvl="0" marL="342900" marR="0" rtl="0" algn="l">
              <a:lnSpc>
                <a:spcPct val="100000"/>
              </a:lnSpc>
              <a:spcBef>
                <a:spcPts val="0"/>
              </a:spcBef>
              <a:spcAft>
                <a:spcPts val="0"/>
              </a:spcAft>
              <a:buClr>
                <a:schemeClr val="dk1"/>
              </a:buClr>
              <a:buSzPts val="3200"/>
              <a:buFont typeface="Arial"/>
              <a:buChar char="•"/>
            </a:pPr>
            <a:r>
              <a:rPr lang="en-US"/>
              <a:t>Stage One – get hands free</a:t>
            </a:r>
            <a:endParaRPr/>
          </a:p>
          <a:p>
            <a:pPr indent="-203200" lvl="0" marL="342900" marR="0" rtl="0" algn="l">
              <a:lnSpc>
                <a:spcPct val="100000"/>
              </a:lnSpc>
              <a:spcBef>
                <a:spcPts val="640"/>
              </a:spcBef>
              <a:spcAft>
                <a:spcPts val="0"/>
              </a:spcAft>
              <a:buClr>
                <a:schemeClr val="dk1"/>
              </a:buClr>
              <a:buSzPts val="3200"/>
              <a:buFont typeface="Arial"/>
              <a:buChar char="•"/>
            </a:pPr>
            <a:r>
              <a:rPr lang="en-US"/>
              <a:t>Stage Two – prepare load transfer</a:t>
            </a:r>
            <a:endParaRPr/>
          </a:p>
          <a:p>
            <a:pPr indent="-203200" lvl="0" marL="342900" marR="0" rtl="0" algn="l">
              <a:lnSpc>
                <a:spcPct val="100000"/>
              </a:lnSpc>
              <a:spcBef>
                <a:spcPts val="640"/>
              </a:spcBef>
              <a:spcAft>
                <a:spcPts val="0"/>
              </a:spcAft>
              <a:buClr>
                <a:schemeClr val="dk1"/>
              </a:buClr>
              <a:buSzPts val="3200"/>
              <a:buFont typeface="Arial"/>
              <a:buChar char="•"/>
            </a:pPr>
            <a:r>
              <a:rPr lang="en-US"/>
              <a:t>Stage Three – transfer the load</a:t>
            </a:r>
            <a:endParaRPr/>
          </a:p>
          <a:p>
            <a:pPr indent="-203200" lvl="0" marL="342900" marR="0" rtl="0" algn="l">
              <a:lnSpc>
                <a:spcPct val="100000"/>
              </a:lnSpc>
              <a:spcBef>
                <a:spcPts val="640"/>
              </a:spcBef>
              <a:spcAft>
                <a:spcPts val="0"/>
              </a:spcAft>
              <a:buClr>
                <a:schemeClr val="dk1"/>
              </a:buClr>
              <a:buSzPts val="3200"/>
              <a:buFont typeface="Arial"/>
              <a:buChar char="•"/>
            </a:pPr>
            <a:r>
              <a:rPr lang="en-US"/>
              <a:t>Stage Four – escape the belay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5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Belay Escape—DISCLAIMER!!!</a:t>
            </a:r>
            <a:endParaRPr/>
          </a:p>
        </p:txBody>
      </p:sp>
      <p:sp>
        <p:nvSpPr>
          <p:cNvPr id="361" name="Google Shape;361;p5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496"/>
              </a:spcBef>
              <a:spcAft>
                <a:spcPts val="0"/>
              </a:spcAft>
              <a:buNone/>
            </a:pPr>
            <a:r>
              <a:rPr lang="en-US" sz="2480"/>
              <a:t>There are multiple ways to escape the belay.  The Basic course will show you a fundamental way.  As you continue with your climbing, there will be additional methods to learn. </a:t>
            </a:r>
            <a:endParaRPr sz="2480"/>
          </a:p>
          <a:p>
            <a:pPr indent="0" lvl="0" marL="0" marR="0" rtl="0" algn="l">
              <a:lnSpc>
                <a:spcPct val="80000"/>
              </a:lnSpc>
              <a:spcBef>
                <a:spcPts val="496"/>
              </a:spcBef>
              <a:spcAft>
                <a:spcPts val="0"/>
              </a:spcAft>
              <a:buNone/>
            </a:pPr>
            <a:r>
              <a:t/>
            </a:r>
            <a:endParaRPr sz="2480"/>
          </a:p>
          <a:p>
            <a:pPr indent="0" lvl="0" marL="0" marR="0" rtl="0" algn="l">
              <a:lnSpc>
                <a:spcPct val="80000"/>
              </a:lnSpc>
              <a:spcBef>
                <a:spcPts val="496"/>
              </a:spcBef>
              <a:spcAft>
                <a:spcPts val="0"/>
              </a:spcAft>
              <a:buNone/>
            </a:pPr>
            <a:r>
              <a:rPr lang="en-US" sz="2480"/>
              <a:t>A clip showing you how to go hands free: </a:t>
            </a:r>
            <a:r>
              <a:rPr lang="en-US" sz="2480" u="sng">
                <a:solidFill>
                  <a:schemeClr val="hlink"/>
                </a:solidFill>
                <a:hlinkClick r:id="rId3"/>
              </a:rPr>
              <a:t>https://youtu.be/4JtcxIQGKBs?t=50s</a:t>
            </a:r>
            <a:endParaRPr sz="2480"/>
          </a:p>
          <a:p>
            <a:pPr indent="0" lvl="0" marL="0" marR="0" rtl="0" algn="l">
              <a:lnSpc>
                <a:spcPct val="80000"/>
              </a:lnSpc>
              <a:spcBef>
                <a:spcPts val="496"/>
              </a:spcBef>
              <a:spcAft>
                <a:spcPts val="0"/>
              </a:spcAft>
              <a:buNone/>
            </a:pPr>
            <a:r>
              <a:t/>
            </a:r>
            <a:endParaRPr sz="2480"/>
          </a:p>
          <a:p>
            <a:pPr indent="0" lvl="0" marL="0" marR="0" rtl="0" algn="l">
              <a:lnSpc>
                <a:spcPct val="80000"/>
              </a:lnSpc>
              <a:spcBef>
                <a:spcPts val="496"/>
              </a:spcBef>
              <a:spcAft>
                <a:spcPts val="0"/>
              </a:spcAft>
              <a:buNone/>
            </a:pPr>
            <a:r>
              <a:rPr lang="en-US" sz="2480"/>
              <a:t>An Illustration: </a:t>
            </a:r>
            <a:r>
              <a:rPr lang="en-US" sz="2480" u="sng">
                <a:solidFill>
                  <a:schemeClr val="hlink"/>
                </a:solidFill>
                <a:hlinkClick r:id="rId4"/>
              </a:rPr>
              <a:t>https://1drv.ms/b/s!FjL5vMRx18wDgcA3NktMbVQ5bkhHUHckDA</a:t>
            </a:r>
            <a:endParaRPr sz="2480"/>
          </a:p>
          <a:p>
            <a:pPr indent="0" lvl="0" marL="0" marR="0" rtl="0" algn="l">
              <a:lnSpc>
                <a:spcPct val="80000"/>
              </a:lnSpc>
              <a:spcBef>
                <a:spcPts val="496"/>
              </a:spcBef>
              <a:spcAft>
                <a:spcPts val="0"/>
              </a:spcAft>
              <a:buNone/>
            </a:pPr>
            <a:r>
              <a:t/>
            </a:r>
            <a:endParaRPr sz="2480"/>
          </a:p>
          <a:p>
            <a:pPr indent="0" lvl="0" marL="0" marR="0" rtl="0" algn="l">
              <a:lnSpc>
                <a:spcPct val="80000"/>
              </a:lnSpc>
              <a:spcBef>
                <a:spcPts val="496"/>
              </a:spcBef>
              <a:spcAft>
                <a:spcPts val="0"/>
              </a:spcAft>
              <a:buClr>
                <a:schemeClr val="dk1"/>
              </a:buClr>
              <a:buSzPts val="620"/>
              <a:buFont typeface="Arial"/>
              <a:buNone/>
            </a:pPr>
            <a:r>
              <a:t/>
            </a:r>
            <a:endParaRPr sz="248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5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Questions? </a:t>
            </a:r>
            <a:endParaRPr/>
          </a:p>
        </p:txBody>
      </p:sp>
      <p:pic>
        <p:nvPicPr>
          <p:cNvPr id="368" name="Google Shape;368;p54"/>
          <p:cNvPicPr preferRelativeResize="0"/>
          <p:nvPr/>
        </p:nvPicPr>
        <p:blipFill rotWithShape="1">
          <a:blip r:embed="rId3">
            <a:alphaModFix/>
          </a:blip>
          <a:srcRect b="0" l="0" r="0" t="0"/>
          <a:stretch/>
        </p:blipFill>
        <p:spPr>
          <a:xfrm>
            <a:off x="1812839" y="1652928"/>
            <a:ext cx="5518322" cy="413874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g7cde75aa51_0_24"/>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p>
            <a:pPr indent="-342900" lvl="0" marL="342900" rtl="0" algn="ctr">
              <a:spcBef>
                <a:spcPts val="640"/>
              </a:spcBef>
              <a:spcAft>
                <a:spcPts val="0"/>
              </a:spcAft>
              <a:buClr>
                <a:schemeClr val="dk1"/>
              </a:buClr>
              <a:buSzPts val="800"/>
              <a:buFont typeface="Arial"/>
              <a:buNone/>
            </a:pPr>
            <a:r>
              <a:rPr lang="en-US" sz="4800"/>
              <a:t>Field Trip 2</a:t>
            </a:r>
            <a:endParaRPr sz="4800"/>
          </a:p>
        </p:txBody>
      </p:sp>
      <p:sp>
        <p:nvSpPr>
          <p:cNvPr id="99" name="Google Shape;99;g7cde75aa51_0_24"/>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g7cde75aa51_0_79"/>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a:t>Rappelling</a:t>
            </a:r>
            <a:endParaRPr/>
          </a:p>
        </p:txBody>
      </p:sp>
      <p:sp>
        <p:nvSpPr>
          <p:cNvPr id="375" name="Google Shape;375;g7cde75aa51_0_79"/>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5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lang="en-US"/>
              <a:t>Factors to consider</a:t>
            </a:r>
            <a:endParaRPr/>
          </a:p>
        </p:txBody>
      </p:sp>
      <p:sp>
        <p:nvSpPr>
          <p:cNvPr id="382" name="Google Shape;382;p56"/>
          <p:cNvSpPr txBox="1"/>
          <p:nvPr/>
        </p:nvSpPr>
        <p:spPr>
          <a:xfrm>
            <a:off x="3962400" y="1447800"/>
            <a:ext cx="4876799" cy="353943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Rappelling</a:t>
            </a:r>
            <a:r>
              <a:rPr lang="en-US" sz="2800">
                <a:solidFill>
                  <a:schemeClr val="dk1"/>
                </a:solidFill>
                <a:latin typeface="Calibri"/>
                <a:ea typeface="Calibri"/>
                <a:cs typeface="Calibri"/>
                <a:sym typeface="Calibri"/>
              </a:rPr>
              <a:t> vs down climbing</a:t>
            </a:r>
            <a:endParaRPr sz="2800">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Anchor quality</a:t>
            </a:r>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Terrain hazards</a:t>
            </a:r>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Where does the rappel end?</a:t>
            </a:r>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Gear management</a:t>
            </a:r>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Agreed upon plan </a:t>
            </a:r>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Backup</a:t>
            </a:r>
            <a:endParaRPr/>
          </a:p>
        </p:txBody>
      </p:sp>
      <p:pic>
        <p:nvPicPr>
          <p:cNvPr id="383" name="Google Shape;383;p56"/>
          <p:cNvPicPr preferRelativeResize="0"/>
          <p:nvPr/>
        </p:nvPicPr>
        <p:blipFill>
          <a:blip r:embed="rId3">
            <a:alphaModFix/>
          </a:blip>
          <a:stretch>
            <a:fillRect/>
          </a:stretch>
        </p:blipFill>
        <p:spPr>
          <a:xfrm>
            <a:off x="152400" y="1570037"/>
            <a:ext cx="3657601" cy="4121007"/>
          </a:xfrm>
          <a:prstGeom prst="rect">
            <a:avLst/>
          </a:prstGeom>
          <a:noFill/>
          <a:ln>
            <a:noFill/>
          </a:ln>
        </p:spPr>
      </p:pic>
      <p:sp>
        <p:nvSpPr>
          <p:cNvPr id="384" name="Google Shape;384;p56"/>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57"/>
          <p:cNvSpPr txBox="1"/>
          <p:nvPr>
            <p:ph type="title"/>
          </p:nvPr>
        </p:nvSpPr>
        <p:spPr>
          <a:xfrm>
            <a:off x="457200" y="0"/>
            <a:ext cx="8229600" cy="63976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90"/>
              <a:buFont typeface="Calibri"/>
              <a:buNone/>
            </a:pPr>
            <a:r>
              <a:rPr b="0" i="0" lang="en-US" sz="3959" u="none" cap="none" strike="noStrike">
                <a:solidFill>
                  <a:schemeClr val="dk1"/>
                </a:solidFill>
                <a:latin typeface="Calibri"/>
                <a:ea typeface="Calibri"/>
                <a:cs typeface="Calibri"/>
                <a:sym typeface="Calibri"/>
              </a:rPr>
              <a:t>Rope Management</a:t>
            </a:r>
            <a:endParaRPr/>
          </a:p>
        </p:txBody>
      </p:sp>
      <p:sp>
        <p:nvSpPr>
          <p:cNvPr id="391" name="Google Shape;391;p57"/>
          <p:cNvSpPr txBox="1"/>
          <p:nvPr>
            <p:ph idx="1" type="body"/>
          </p:nvPr>
        </p:nvSpPr>
        <p:spPr>
          <a:xfrm>
            <a:off x="228600" y="762000"/>
            <a:ext cx="8664600" cy="4706400"/>
          </a:xfrm>
          <a:prstGeom prst="rect">
            <a:avLst/>
          </a:prstGeom>
          <a:noFill/>
          <a:ln>
            <a:noFill/>
          </a:ln>
        </p:spPr>
        <p:txBody>
          <a:bodyPr anchorCtr="0" anchor="t" bIns="45700" lIns="91425" spcFirstLastPara="1" rIns="91425" wrap="square" tIns="45700">
            <a:noAutofit/>
          </a:bodyPr>
          <a:lstStyle/>
          <a:p>
            <a:pPr indent="-431800" lvl="0" marL="457200" marR="0" rtl="0" algn="l">
              <a:lnSpc>
                <a:spcPct val="100000"/>
              </a:lnSpc>
              <a:spcBef>
                <a:spcPts val="0"/>
              </a:spcBef>
              <a:spcAft>
                <a:spcPts val="0"/>
              </a:spcAft>
              <a:buSzPts val="3200"/>
              <a:buChar char="•"/>
            </a:pPr>
            <a:r>
              <a:rPr b="0" i="0" lang="en-US" u="none" cap="none" strike="noStrike">
                <a:solidFill>
                  <a:schemeClr val="dk1"/>
                </a:solidFill>
                <a:latin typeface="Calibri"/>
                <a:ea typeface="Calibri"/>
                <a:cs typeface="Calibri"/>
                <a:sym typeface="Calibri"/>
              </a:rPr>
              <a:t>Length of Rappel</a:t>
            </a:r>
            <a:r>
              <a:rPr lang="en-US"/>
              <a:t> (one </a:t>
            </a:r>
            <a:r>
              <a:rPr b="0" i="0" lang="en-US" u="none" cap="none" strike="noStrike">
                <a:solidFill>
                  <a:schemeClr val="dk1"/>
                </a:solidFill>
                <a:latin typeface="Calibri"/>
                <a:ea typeface="Calibri"/>
                <a:cs typeface="Calibri"/>
                <a:sym typeface="Calibri"/>
              </a:rPr>
              <a:t>60m rope=30m rappel)</a:t>
            </a:r>
            <a:endParaRPr b="0" i="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SzPts val="3200"/>
              <a:buChar char="•"/>
            </a:pPr>
            <a:r>
              <a:rPr lang="en-US"/>
              <a:t>Single rope vs double rope</a:t>
            </a:r>
            <a:endParaRPr/>
          </a:p>
          <a:p>
            <a:pPr indent="-431800" lvl="0" marL="457200" marR="0" rtl="0" algn="l">
              <a:lnSpc>
                <a:spcPct val="100000"/>
              </a:lnSpc>
              <a:spcBef>
                <a:spcPts val="0"/>
              </a:spcBef>
              <a:spcAft>
                <a:spcPts val="0"/>
              </a:spcAft>
              <a:buSzPts val="3200"/>
              <a:buChar char="•"/>
            </a:pPr>
            <a:r>
              <a:rPr lang="en-US"/>
              <a:t>D</a:t>
            </a:r>
            <a:r>
              <a:rPr b="0" i="0" lang="en-US" u="none" cap="none" strike="noStrike">
                <a:solidFill>
                  <a:schemeClr val="dk1"/>
                </a:solidFill>
                <a:latin typeface="Calibri"/>
                <a:ea typeface="Calibri"/>
                <a:cs typeface="Calibri"/>
                <a:sym typeface="Calibri"/>
              </a:rPr>
              <a:t>oes the rope have a middle mark?</a:t>
            </a:r>
            <a:endParaRPr/>
          </a:p>
          <a:p>
            <a:pPr indent="-431800" lvl="0" marL="457200" marR="0" rtl="0" algn="l">
              <a:lnSpc>
                <a:spcPct val="100000"/>
              </a:lnSpc>
              <a:spcBef>
                <a:spcPts val="0"/>
              </a:spcBef>
              <a:spcAft>
                <a:spcPts val="0"/>
              </a:spcAft>
              <a:buSzPts val="3200"/>
              <a:buChar char="•"/>
            </a:pPr>
            <a:r>
              <a:rPr lang="en-US"/>
              <a:t>How to tie two ropes together? (flat overhand, aka EDK): </a:t>
            </a:r>
            <a:r>
              <a:rPr lang="en-US" u="sng">
                <a:solidFill>
                  <a:schemeClr val="hlink"/>
                </a:solidFill>
                <a:hlinkClick r:id="rId3"/>
              </a:rPr>
              <a:t>video</a:t>
            </a:r>
            <a:endParaRPr/>
          </a:p>
          <a:p>
            <a:pPr indent="-431800" lvl="0" marL="457200" marR="0" rtl="0" algn="l">
              <a:lnSpc>
                <a:spcPct val="100000"/>
              </a:lnSpc>
              <a:spcBef>
                <a:spcPts val="0"/>
              </a:spcBef>
              <a:spcAft>
                <a:spcPts val="0"/>
              </a:spcAft>
              <a:buSzPts val="3200"/>
              <a:buChar char="•"/>
            </a:pPr>
            <a:r>
              <a:rPr b="0" i="0" lang="en-US" u="none" cap="none" strike="noStrike">
                <a:solidFill>
                  <a:schemeClr val="dk1"/>
                </a:solidFill>
                <a:latin typeface="Calibri"/>
                <a:ea typeface="Calibri"/>
                <a:cs typeface="Calibri"/>
                <a:sym typeface="Calibri"/>
              </a:rPr>
              <a:t>Close the syste</a:t>
            </a:r>
            <a:r>
              <a:rPr lang="en-US"/>
              <a:t>m (bulky knots at </a:t>
            </a:r>
            <a:r>
              <a:rPr b="1" lang="en-US"/>
              <a:t>both</a:t>
            </a:r>
            <a:r>
              <a:rPr lang="en-US"/>
              <a:t> ends): </a:t>
            </a:r>
            <a:r>
              <a:rPr lang="en-US" u="sng">
                <a:solidFill>
                  <a:schemeClr val="hlink"/>
                </a:solidFill>
                <a:hlinkClick r:id="rId4"/>
              </a:rPr>
              <a:t>video</a:t>
            </a:r>
            <a:endParaRPr/>
          </a:p>
        </p:txBody>
      </p:sp>
      <p:pic>
        <p:nvPicPr>
          <p:cNvPr id="392" name="Google Shape;392;p57"/>
          <p:cNvPicPr preferRelativeResize="0"/>
          <p:nvPr/>
        </p:nvPicPr>
        <p:blipFill>
          <a:blip r:embed="rId5">
            <a:alphaModFix/>
          </a:blip>
          <a:stretch>
            <a:fillRect/>
          </a:stretch>
        </p:blipFill>
        <p:spPr>
          <a:xfrm>
            <a:off x="4728676" y="4470375"/>
            <a:ext cx="2895974" cy="2102825"/>
          </a:xfrm>
          <a:prstGeom prst="rect">
            <a:avLst/>
          </a:prstGeom>
          <a:noFill/>
          <a:ln>
            <a:noFill/>
          </a:ln>
        </p:spPr>
      </p:pic>
      <p:sp>
        <p:nvSpPr>
          <p:cNvPr id="393" name="Google Shape;393;p57"/>
          <p:cNvSpPr txBox="1"/>
          <p:nvPr/>
        </p:nvSpPr>
        <p:spPr>
          <a:xfrm>
            <a:off x="6716273" y="5468357"/>
            <a:ext cx="810000" cy="8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4" name="Google Shape;394;p57"/>
          <p:cNvPicPr preferRelativeResize="0"/>
          <p:nvPr/>
        </p:nvPicPr>
        <p:blipFill>
          <a:blip r:embed="rId6">
            <a:alphaModFix/>
          </a:blip>
          <a:stretch>
            <a:fillRect/>
          </a:stretch>
        </p:blipFill>
        <p:spPr>
          <a:xfrm>
            <a:off x="855875" y="4493198"/>
            <a:ext cx="2824025" cy="2102825"/>
          </a:xfrm>
          <a:prstGeom prst="rect">
            <a:avLst/>
          </a:prstGeom>
          <a:noFill/>
          <a:ln>
            <a:noFill/>
          </a:ln>
        </p:spPr>
      </p:pic>
      <p:sp>
        <p:nvSpPr>
          <p:cNvPr id="395" name="Google Shape;395;p57"/>
          <p:cNvSpPr txBox="1"/>
          <p:nvPr/>
        </p:nvSpPr>
        <p:spPr>
          <a:xfrm>
            <a:off x="6716273" y="1051397"/>
            <a:ext cx="810000" cy="119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6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Overview of the extended rappel</a:t>
            </a:r>
            <a:endParaRPr/>
          </a:p>
        </p:txBody>
      </p:sp>
      <p:pic>
        <p:nvPicPr>
          <p:cNvPr descr="Trust your anchor use this one.PNG" id="401" name="Google Shape;401;p60"/>
          <p:cNvPicPr preferRelativeResize="0"/>
          <p:nvPr/>
        </p:nvPicPr>
        <p:blipFill rotWithShape="1">
          <a:blip r:embed="rId3">
            <a:alphaModFix/>
          </a:blip>
          <a:srcRect b="0" l="0" r="0" t="0"/>
          <a:stretch/>
        </p:blipFill>
        <p:spPr>
          <a:xfrm>
            <a:off x="193040" y="1600200"/>
            <a:ext cx="5669280" cy="4027310"/>
          </a:xfrm>
          <a:prstGeom prst="rect">
            <a:avLst/>
          </a:prstGeom>
          <a:noFill/>
          <a:ln>
            <a:noFill/>
          </a:ln>
        </p:spPr>
      </p:pic>
      <p:sp>
        <p:nvSpPr>
          <p:cNvPr id="402" name="Google Shape;402;p60"/>
          <p:cNvSpPr txBox="1"/>
          <p:nvPr/>
        </p:nvSpPr>
        <p:spPr>
          <a:xfrm>
            <a:off x="5943600" y="1752600"/>
            <a:ext cx="3200400" cy="453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Why extend?</a:t>
            </a:r>
            <a:endParaRPr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Easier to auto-block</a:t>
            </a:r>
            <a:endParaRPr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Higher center of gravity (helpful when you’re top heavy)</a:t>
            </a:r>
            <a:endParaRPr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More natural position for brake hand</a:t>
            </a:r>
            <a:endParaRPr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Use either hand to brake</a:t>
            </a:r>
            <a:endParaRPr sz="2000">
              <a:solidFill>
                <a:schemeClr val="dk1"/>
              </a:solidFill>
              <a:latin typeface="Calibri"/>
              <a:ea typeface="Calibri"/>
              <a:cs typeface="Calibri"/>
              <a:sym typeface="Calibri"/>
            </a:endParaRPr>
          </a:p>
          <a:p>
            <a:pPr indent="-355600" lvl="0" marL="457200" rtl="0" algn="l">
              <a:lnSpc>
                <a:spcPct val="80000"/>
              </a:lnSpc>
              <a:spcBef>
                <a:spcPts val="592"/>
              </a:spcBef>
              <a:spcAft>
                <a:spcPts val="0"/>
              </a:spcAft>
              <a:buClr>
                <a:schemeClr val="dk1"/>
              </a:buClr>
              <a:buSzPts val="2000"/>
              <a:buFont typeface="Calibri"/>
              <a:buChar char="●"/>
            </a:pPr>
            <a:r>
              <a:rPr lang="en-US" sz="2000" u="sng">
                <a:solidFill>
                  <a:schemeClr val="hlink"/>
                </a:solidFill>
                <a:latin typeface="Calibri"/>
                <a:ea typeface="Calibri"/>
                <a:cs typeface="Calibri"/>
                <a:sym typeface="Calibri"/>
                <a:hlinkClick r:id="rId4"/>
              </a:rPr>
              <a:t>video</a:t>
            </a:r>
            <a:endParaRPr sz="2000">
              <a:solidFill>
                <a:schemeClr val="dk1"/>
              </a:solidFill>
              <a:latin typeface="Calibri"/>
              <a:ea typeface="Calibri"/>
              <a:cs typeface="Calibri"/>
              <a:sym typeface="Calibri"/>
            </a:endParaRPr>
          </a:p>
          <a:p>
            <a:pPr indent="-355600" lvl="0" marL="457200" rtl="0" algn="l">
              <a:lnSpc>
                <a:spcPct val="80000"/>
              </a:lnSpc>
              <a:spcBef>
                <a:spcPts val="592"/>
              </a:spcBef>
              <a:spcAft>
                <a:spcPts val="0"/>
              </a:spcAft>
              <a:buClr>
                <a:schemeClr val="dk1"/>
              </a:buClr>
              <a:buSzPts val="2000"/>
              <a:buFont typeface="Calibri"/>
              <a:buChar char="●"/>
            </a:pPr>
            <a:r>
              <a:rPr lang="en-US" sz="2000" u="sng">
                <a:solidFill>
                  <a:schemeClr val="hlink"/>
                </a:solidFill>
                <a:latin typeface="Calibri"/>
                <a:ea typeface="Calibri"/>
                <a:cs typeface="Calibri"/>
                <a:sym typeface="Calibri"/>
                <a:hlinkClick r:id="rId5"/>
              </a:rPr>
              <a:t>blog post</a:t>
            </a:r>
            <a:endParaRPr sz="20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58"/>
          <p:cNvSpPr txBox="1"/>
          <p:nvPr>
            <p:ph type="title"/>
          </p:nvPr>
        </p:nvSpPr>
        <p:spPr>
          <a:xfrm>
            <a:off x="457200" y="152400"/>
            <a:ext cx="8229600" cy="6095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90"/>
              <a:buFont typeface="Calibri"/>
              <a:buNone/>
            </a:pPr>
            <a:r>
              <a:rPr b="0" i="0" lang="en-US" sz="3959" u="none" cap="none" strike="noStrike">
                <a:solidFill>
                  <a:schemeClr val="dk1"/>
                </a:solidFill>
                <a:latin typeface="Calibri"/>
                <a:ea typeface="Calibri"/>
                <a:cs typeface="Calibri"/>
                <a:sym typeface="Calibri"/>
              </a:rPr>
              <a:t>Your Personal Tether </a:t>
            </a:r>
            <a:endParaRPr/>
          </a:p>
        </p:txBody>
      </p:sp>
      <p:pic>
        <p:nvPicPr>
          <p:cNvPr descr="PAS.PNG" id="409" name="Google Shape;409;p58"/>
          <p:cNvPicPr preferRelativeResize="0"/>
          <p:nvPr/>
        </p:nvPicPr>
        <p:blipFill rotWithShape="1">
          <a:blip r:embed="rId3">
            <a:alphaModFix/>
          </a:blip>
          <a:srcRect b="0" l="0" r="0" t="0"/>
          <a:stretch/>
        </p:blipFill>
        <p:spPr>
          <a:xfrm>
            <a:off x="5029200" y="1219200"/>
            <a:ext cx="3057754" cy="2011680"/>
          </a:xfrm>
          <a:prstGeom prst="rect">
            <a:avLst/>
          </a:prstGeom>
          <a:noFill/>
          <a:ln>
            <a:noFill/>
          </a:ln>
        </p:spPr>
      </p:pic>
      <p:pic>
        <p:nvPicPr>
          <p:cNvPr descr="Dyneema.PNG" id="410" name="Google Shape;410;p58"/>
          <p:cNvPicPr preferRelativeResize="0"/>
          <p:nvPr/>
        </p:nvPicPr>
        <p:blipFill rotWithShape="1">
          <a:blip r:embed="rId4">
            <a:alphaModFix/>
          </a:blip>
          <a:srcRect b="0" l="0" r="0" t="0"/>
          <a:stretch/>
        </p:blipFill>
        <p:spPr>
          <a:xfrm>
            <a:off x="1066800" y="4267201"/>
            <a:ext cx="2743199" cy="1404074"/>
          </a:xfrm>
          <a:prstGeom prst="rect">
            <a:avLst/>
          </a:prstGeom>
          <a:noFill/>
          <a:ln>
            <a:noFill/>
          </a:ln>
        </p:spPr>
      </p:pic>
      <p:pic>
        <p:nvPicPr>
          <p:cNvPr descr="nylon.PNG" id="411" name="Google Shape;411;p58"/>
          <p:cNvPicPr preferRelativeResize="0"/>
          <p:nvPr>
            <p:ph idx="1" type="body"/>
          </p:nvPr>
        </p:nvPicPr>
        <p:blipFill rotWithShape="1">
          <a:blip r:embed="rId5">
            <a:alphaModFix/>
          </a:blip>
          <a:srcRect b="0" l="0" r="0" t="0"/>
          <a:stretch/>
        </p:blipFill>
        <p:spPr>
          <a:xfrm>
            <a:off x="1143000" y="1066800"/>
            <a:ext cx="2377439" cy="2264498"/>
          </a:xfrm>
          <a:prstGeom prst="rect">
            <a:avLst/>
          </a:prstGeom>
          <a:noFill/>
          <a:ln>
            <a:noFill/>
          </a:ln>
        </p:spPr>
      </p:pic>
      <p:pic>
        <p:nvPicPr>
          <p:cNvPr descr="Daisy.PNG" id="412" name="Google Shape;412;p58"/>
          <p:cNvPicPr preferRelativeResize="0"/>
          <p:nvPr/>
        </p:nvPicPr>
        <p:blipFill rotWithShape="1">
          <a:blip r:embed="rId6">
            <a:alphaModFix/>
          </a:blip>
          <a:srcRect b="0" l="0" r="0" t="0"/>
          <a:stretch/>
        </p:blipFill>
        <p:spPr>
          <a:xfrm>
            <a:off x="5410200" y="4267201"/>
            <a:ext cx="2194559" cy="1543328"/>
          </a:xfrm>
          <a:prstGeom prst="rect">
            <a:avLst/>
          </a:prstGeom>
          <a:noFill/>
          <a:ln>
            <a:noFill/>
          </a:ln>
        </p:spPr>
      </p:pic>
      <p:sp>
        <p:nvSpPr>
          <p:cNvPr id="413" name="Google Shape;413;p58"/>
          <p:cNvSpPr txBox="1"/>
          <p:nvPr/>
        </p:nvSpPr>
        <p:spPr>
          <a:xfrm>
            <a:off x="1600200" y="3429000"/>
            <a:ext cx="36576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050"/>
              </a:buClr>
              <a:buSzPts val="450"/>
              <a:buFont typeface="Calibri"/>
              <a:buNone/>
            </a:pPr>
            <a:r>
              <a:rPr b="0" i="0" lang="en-US" sz="1800" u="none" cap="none" strike="noStrike">
                <a:solidFill>
                  <a:srgbClr val="00B050"/>
                </a:solidFill>
                <a:latin typeface="Calibri"/>
                <a:ea typeface="Calibri"/>
                <a:cs typeface="Calibri"/>
                <a:sym typeface="Calibri"/>
              </a:rPr>
              <a:t>NYLON=GOOD</a:t>
            </a:r>
            <a:endParaRPr/>
          </a:p>
        </p:txBody>
      </p:sp>
      <p:sp>
        <p:nvSpPr>
          <p:cNvPr id="414" name="Google Shape;414;p58"/>
          <p:cNvSpPr txBox="1"/>
          <p:nvPr/>
        </p:nvSpPr>
        <p:spPr>
          <a:xfrm>
            <a:off x="1676400" y="5867400"/>
            <a:ext cx="2666999"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450"/>
              <a:buFont typeface="Calibri"/>
              <a:buNone/>
            </a:pPr>
            <a:r>
              <a:rPr b="0" i="0" lang="en-US" sz="1800" u="none" cap="none" strike="noStrike">
                <a:solidFill>
                  <a:srgbClr val="FF0000"/>
                </a:solidFill>
                <a:latin typeface="Calibri"/>
                <a:ea typeface="Calibri"/>
                <a:cs typeface="Calibri"/>
                <a:sym typeface="Calibri"/>
              </a:rPr>
              <a:t>DYNEEMA=</a:t>
            </a:r>
            <a:r>
              <a:rPr lang="en-US" sz="1800">
                <a:solidFill>
                  <a:srgbClr val="FF0000"/>
                </a:solidFill>
                <a:latin typeface="Calibri"/>
                <a:ea typeface="Calibri"/>
                <a:cs typeface="Calibri"/>
                <a:sym typeface="Calibri"/>
              </a:rPr>
              <a:t>CAUTION</a:t>
            </a:r>
            <a:endParaRPr/>
          </a:p>
        </p:txBody>
      </p:sp>
      <p:sp>
        <p:nvSpPr>
          <p:cNvPr id="415" name="Google Shape;415;p58"/>
          <p:cNvSpPr txBox="1"/>
          <p:nvPr/>
        </p:nvSpPr>
        <p:spPr>
          <a:xfrm>
            <a:off x="6019800" y="3429000"/>
            <a:ext cx="2438399" cy="38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6"/>
              </a:buClr>
              <a:buSzPts val="450"/>
              <a:buFont typeface="Calibri"/>
              <a:buNone/>
            </a:pPr>
            <a:r>
              <a:rPr b="0" i="0" lang="en-US" sz="1800" u="none" cap="none" strike="noStrike">
                <a:solidFill>
                  <a:schemeClr val="accent6"/>
                </a:solidFill>
                <a:latin typeface="Calibri"/>
                <a:ea typeface="Calibri"/>
                <a:cs typeface="Calibri"/>
                <a:sym typeface="Calibri"/>
              </a:rPr>
              <a:t>PAS=OKAY</a:t>
            </a:r>
            <a:endParaRPr/>
          </a:p>
        </p:txBody>
      </p:sp>
      <p:sp>
        <p:nvSpPr>
          <p:cNvPr id="416" name="Google Shape;416;p58"/>
          <p:cNvSpPr txBox="1"/>
          <p:nvPr/>
        </p:nvSpPr>
        <p:spPr>
          <a:xfrm>
            <a:off x="5943600" y="5867400"/>
            <a:ext cx="2590800" cy="38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450"/>
              <a:buFont typeface="Calibri"/>
              <a:buNone/>
            </a:pPr>
            <a:r>
              <a:rPr b="0" i="0" lang="en-US" sz="1800" u="none" cap="none" strike="noStrike">
                <a:solidFill>
                  <a:srgbClr val="FF0000"/>
                </a:solidFill>
                <a:latin typeface="Calibri"/>
                <a:ea typeface="Calibri"/>
                <a:cs typeface="Calibri"/>
                <a:sym typeface="Calibri"/>
              </a:rPr>
              <a:t>DAISY=BAD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Google Shape;422;p59"/>
          <p:cNvSpPr txBox="1"/>
          <p:nvPr>
            <p:ph idx="1" type="body"/>
          </p:nvPr>
        </p:nvSpPr>
        <p:spPr>
          <a:xfrm>
            <a:off x="843280" y="1371600"/>
            <a:ext cx="7843520" cy="4754563"/>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640"/>
              </a:spcBef>
              <a:spcAft>
                <a:spcPts val="0"/>
              </a:spcAft>
              <a:buSzPts val="2800"/>
              <a:buFont typeface="Calibri"/>
              <a:buChar char="•"/>
            </a:pPr>
            <a:r>
              <a:rPr lang="en-US" sz="2800"/>
              <a:t>Tidy your harness</a:t>
            </a:r>
            <a:endParaRPr sz="2800"/>
          </a:p>
          <a:p>
            <a:pPr indent="-406400" lvl="0" marL="457200" marR="0" rtl="0" algn="l">
              <a:lnSpc>
                <a:spcPct val="100000"/>
              </a:lnSpc>
              <a:spcBef>
                <a:spcPts val="0"/>
              </a:spcBef>
              <a:spcAft>
                <a:spcPts val="0"/>
              </a:spcAft>
              <a:buSzPts val="2800"/>
              <a:buFont typeface="Calibri"/>
              <a:buChar char="•"/>
            </a:pPr>
            <a:r>
              <a:rPr lang="en-US" sz="2800"/>
              <a:t>Agree upon a plan</a:t>
            </a:r>
            <a:endParaRPr sz="2800"/>
          </a:p>
          <a:p>
            <a:pPr indent="-406400" lvl="0" marL="457200" marR="0" rtl="0" algn="l">
              <a:lnSpc>
                <a:spcPct val="100000"/>
              </a:lnSpc>
              <a:spcBef>
                <a:spcPts val="0"/>
              </a:spcBef>
              <a:spcAft>
                <a:spcPts val="0"/>
              </a:spcAft>
              <a:buSzPts val="2800"/>
              <a:buFont typeface="Calibri"/>
              <a:buChar char="•"/>
            </a:pPr>
            <a:r>
              <a:rPr lang="en-US" sz="2800"/>
              <a:t>Double Check!</a:t>
            </a:r>
            <a:endParaRPr sz="2800"/>
          </a:p>
          <a:p>
            <a:pPr indent="-406400" lvl="0" marL="457200" marR="0" rtl="0" algn="l">
              <a:lnSpc>
                <a:spcPct val="100000"/>
              </a:lnSpc>
              <a:spcBef>
                <a:spcPts val="0"/>
              </a:spcBef>
              <a:spcAft>
                <a:spcPts val="0"/>
              </a:spcAft>
              <a:buSzPts val="2800"/>
              <a:buFont typeface="Calibri"/>
              <a:buChar char="•"/>
            </a:pPr>
            <a:r>
              <a:rPr lang="en-US" sz="2800"/>
              <a:t>Stay anchored in unless on rap</a:t>
            </a:r>
            <a:endParaRPr sz="2800"/>
          </a:p>
          <a:p>
            <a:pPr indent="-406400" lvl="0" marL="457200" marR="0" rtl="0" algn="l">
              <a:lnSpc>
                <a:spcPct val="100000"/>
              </a:lnSpc>
              <a:spcBef>
                <a:spcPts val="0"/>
              </a:spcBef>
              <a:spcAft>
                <a:spcPts val="0"/>
              </a:spcAft>
              <a:buSzPts val="2800"/>
              <a:buFont typeface="Calibri"/>
              <a:buChar char="•"/>
            </a:pPr>
            <a:r>
              <a:rPr lang="en-US" sz="2800"/>
              <a:t>BACK IT UP!</a:t>
            </a:r>
            <a:endParaRPr sz="2800"/>
          </a:p>
          <a:p>
            <a:pPr indent="-406400" lvl="0" marL="457200" marR="0" rtl="0" algn="l">
              <a:lnSpc>
                <a:spcPct val="100000"/>
              </a:lnSpc>
              <a:spcBef>
                <a:spcPts val="0"/>
              </a:spcBef>
              <a:spcAft>
                <a:spcPts val="0"/>
              </a:spcAft>
              <a:buSzPts val="2800"/>
              <a:buFont typeface="Calibri"/>
              <a:buChar char="•"/>
            </a:pPr>
            <a:r>
              <a:rPr lang="en-US" sz="2800"/>
              <a:t>Resist the urge to bounce! ☺</a:t>
            </a:r>
            <a:endParaRPr sz="2800"/>
          </a:p>
        </p:txBody>
      </p:sp>
      <p:sp>
        <p:nvSpPr>
          <p:cNvPr id="423" name="Google Shape;423;p5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Efficiency and Safety Points</a:t>
            </a:r>
            <a:endParaRPr/>
          </a:p>
        </p:txBody>
      </p:sp>
      <p:pic>
        <p:nvPicPr>
          <p:cNvPr descr="fireman's.PNG" id="424" name="Google Shape;424;p59"/>
          <p:cNvPicPr preferRelativeResize="0"/>
          <p:nvPr/>
        </p:nvPicPr>
        <p:blipFill rotWithShape="1">
          <a:blip r:embed="rId3">
            <a:alphaModFix/>
          </a:blip>
          <a:srcRect b="0" l="0" r="0" t="0"/>
          <a:stretch/>
        </p:blipFill>
        <p:spPr>
          <a:xfrm>
            <a:off x="5818475" y="1607450"/>
            <a:ext cx="3325525" cy="42828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6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400"/>
              <a:buNone/>
            </a:pPr>
            <a:r>
              <a:rPr lang="en-US"/>
              <a:t>What if I drop my rappel device?</a:t>
            </a:r>
            <a:endParaRPr/>
          </a:p>
        </p:txBody>
      </p:sp>
      <p:sp>
        <p:nvSpPr>
          <p:cNvPr id="431" name="Google Shape;431;p63"/>
          <p:cNvSpPr txBox="1"/>
          <p:nvPr>
            <p:ph idx="1" type="body"/>
          </p:nvPr>
        </p:nvSpPr>
        <p:spPr>
          <a:xfrm>
            <a:off x="361950" y="5728925"/>
            <a:ext cx="8420100" cy="80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US" sz="3600"/>
              <a:t>Carabiner brake setup with 3 lockers: </a:t>
            </a:r>
            <a:r>
              <a:rPr lang="en-US" sz="3600" u="sng">
                <a:solidFill>
                  <a:schemeClr val="hlink"/>
                </a:solidFill>
                <a:hlinkClick r:id="rId3"/>
              </a:rPr>
              <a:t>video</a:t>
            </a:r>
            <a:endParaRPr sz="3600"/>
          </a:p>
        </p:txBody>
      </p:sp>
      <p:pic>
        <p:nvPicPr>
          <p:cNvPr id="432" name="Google Shape;432;p63"/>
          <p:cNvPicPr preferRelativeResize="0"/>
          <p:nvPr/>
        </p:nvPicPr>
        <p:blipFill>
          <a:blip r:embed="rId4">
            <a:alphaModFix/>
          </a:blip>
          <a:stretch>
            <a:fillRect/>
          </a:stretch>
        </p:blipFill>
        <p:spPr>
          <a:xfrm>
            <a:off x="2190100" y="1500337"/>
            <a:ext cx="4763811" cy="400648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Google Shape;438;p6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b="0" i="0" lang="en-US" sz="4400" u="none" cap="none" strike="noStrike">
                <a:solidFill>
                  <a:schemeClr val="dk1"/>
                </a:solidFill>
                <a:latin typeface="Calibri"/>
                <a:ea typeface="Calibri"/>
                <a:cs typeface="Calibri"/>
                <a:sym typeface="Calibri"/>
              </a:rPr>
              <a:t>Questions?</a:t>
            </a:r>
            <a:endParaRPr/>
          </a:p>
        </p:txBody>
      </p:sp>
      <p:pic>
        <p:nvPicPr>
          <p:cNvPr id="439" name="Google Shape;439;p64"/>
          <p:cNvPicPr preferRelativeResize="0"/>
          <p:nvPr/>
        </p:nvPicPr>
        <p:blipFill rotWithShape="1">
          <a:blip r:embed="rId3">
            <a:alphaModFix/>
          </a:blip>
          <a:srcRect b="0" l="0" r="0" t="0"/>
          <a:stretch/>
        </p:blipFill>
        <p:spPr>
          <a:xfrm>
            <a:off x="2814218" y="1539588"/>
            <a:ext cx="3650981" cy="4862443"/>
          </a:xfrm>
          <a:prstGeom prst="rect">
            <a:avLst/>
          </a:prstGeom>
          <a:noFill/>
          <a:ln>
            <a:noFill/>
          </a:ln>
        </p:spPr>
      </p:pic>
      <p:sp>
        <p:nvSpPr>
          <p:cNvPr id="440" name="Google Shape;440;p64"/>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6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t/>
            </a:r>
            <a:endParaRPr sz="4400"/>
          </a:p>
          <a:p>
            <a:pPr indent="0" lvl="0" marL="0" marR="0" rtl="0" algn="l">
              <a:lnSpc>
                <a:spcPct val="100000"/>
              </a:lnSpc>
              <a:spcBef>
                <a:spcPts val="0"/>
              </a:spcBef>
              <a:spcAft>
                <a:spcPts val="0"/>
              </a:spcAft>
              <a:buClr>
                <a:schemeClr val="dk1"/>
              </a:buClr>
              <a:buSzPts val="3200"/>
              <a:buFont typeface="Arial"/>
              <a:buNone/>
            </a:pPr>
            <a:r>
              <a:t/>
            </a:r>
            <a:endParaRPr sz="4400"/>
          </a:p>
          <a:p>
            <a:pPr indent="0" lvl="0" marL="0" rtl="0" algn="l">
              <a:lnSpc>
                <a:spcPct val="100000"/>
              </a:lnSpc>
              <a:spcBef>
                <a:spcPts val="0"/>
              </a:spcBef>
              <a:spcAft>
                <a:spcPts val="0"/>
              </a:spcAft>
              <a:buClr>
                <a:schemeClr val="dk1"/>
              </a:buClr>
              <a:buSzPts val="1100"/>
              <a:buFont typeface="Calibri"/>
              <a:buNone/>
            </a:pPr>
            <a:r>
              <a:rPr lang="en-US" sz="4400"/>
              <a:t>Climb On! </a:t>
            </a:r>
            <a:endParaRPr/>
          </a:p>
        </p:txBody>
      </p:sp>
      <p:pic>
        <p:nvPicPr>
          <p:cNvPr id="446" name="Google Shape;446;p66"/>
          <p:cNvPicPr preferRelativeResize="0"/>
          <p:nvPr/>
        </p:nvPicPr>
        <p:blipFill rotWithShape="1">
          <a:blip r:embed="rId3">
            <a:alphaModFix/>
          </a:blip>
          <a:srcRect b="0" l="0" r="0" t="0"/>
          <a:stretch/>
        </p:blipFill>
        <p:spPr>
          <a:xfrm>
            <a:off x="3439125" y="583700"/>
            <a:ext cx="4572000" cy="609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7"/>
          <p:cNvSpPr txBox="1"/>
          <p:nvPr>
            <p:ph idx="1" type="body"/>
          </p:nvPr>
        </p:nvSpPr>
        <p:spPr>
          <a:xfrm>
            <a:off x="457200" y="1600200"/>
            <a:ext cx="8229600" cy="4526100"/>
          </a:xfrm>
          <a:prstGeom prst="rect">
            <a:avLst/>
          </a:prstGeom>
          <a:noFill/>
          <a:ln>
            <a:noFill/>
          </a:ln>
        </p:spPr>
        <p:txBody>
          <a:bodyPr anchorCtr="0" anchor="ctr" bIns="45700" lIns="91425" spcFirstLastPara="1" rIns="91425" wrap="square" tIns="45700">
            <a:noAutofit/>
          </a:bodyPr>
          <a:lstStyle/>
          <a:p>
            <a:pPr indent="-342900" lvl="0" marL="342900" marR="0" rtl="0" algn="l">
              <a:lnSpc>
                <a:spcPct val="100000"/>
              </a:lnSpc>
              <a:spcBef>
                <a:spcPts val="560"/>
              </a:spcBef>
              <a:spcAft>
                <a:spcPts val="0"/>
              </a:spcAft>
              <a:buClr>
                <a:schemeClr val="dk1"/>
              </a:buClr>
              <a:buSzPts val="1100"/>
              <a:buFont typeface="Arial"/>
              <a:buNone/>
            </a:pPr>
            <a:r>
              <a:rPr lang="en-US" sz="3000"/>
              <a:t>Just like a climb:</a:t>
            </a:r>
            <a:endParaRPr sz="3000"/>
          </a:p>
          <a:p>
            <a:pPr indent="-419100" lvl="0" marL="457200" marR="0" rtl="0" algn="l">
              <a:lnSpc>
                <a:spcPct val="100000"/>
              </a:lnSpc>
              <a:spcBef>
                <a:spcPts val="560"/>
              </a:spcBef>
              <a:spcAft>
                <a:spcPts val="0"/>
              </a:spcAft>
              <a:buSzPts val="3000"/>
              <a:buChar char="•"/>
            </a:pPr>
            <a:r>
              <a:rPr lang="en-US" sz="3000"/>
              <a:t>Be on time and be present (i.e. don’t check your phone every 5 minutes)</a:t>
            </a:r>
            <a:endParaRPr sz="3000"/>
          </a:p>
          <a:p>
            <a:pPr indent="-419100" lvl="0" marL="457200" marR="0" rtl="0" algn="l">
              <a:lnSpc>
                <a:spcPct val="100000"/>
              </a:lnSpc>
              <a:spcBef>
                <a:spcPts val="0"/>
              </a:spcBef>
              <a:spcAft>
                <a:spcPts val="0"/>
              </a:spcAft>
              <a:buSzPts val="3000"/>
              <a:buChar char="•"/>
            </a:pPr>
            <a:r>
              <a:rPr lang="en-US" sz="3000"/>
              <a:t>Bring food, water, and clothing appropriate for the weather conditions</a:t>
            </a:r>
            <a:endParaRPr sz="3000"/>
          </a:p>
          <a:p>
            <a:pPr indent="-419100" lvl="0" marL="457200" marR="0" rtl="0" algn="l">
              <a:lnSpc>
                <a:spcPct val="100000"/>
              </a:lnSpc>
              <a:spcBef>
                <a:spcPts val="0"/>
              </a:spcBef>
              <a:spcAft>
                <a:spcPts val="0"/>
              </a:spcAft>
              <a:buSzPts val="3000"/>
              <a:buChar char="•"/>
            </a:pPr>
            <a:r>
              <a:rPr lang="en-US" sz="3000"/>
              <a:t>Full-day event, includes climbing on outside/South Wall. Don’t count on getting home early (just like a climb)</a:t>
            </a:r>
            <a:endParaRPr sz="3000"/>
          </a:p>
          <a:p>
            <a:pPr indent="-419100" lvl="0" marL="457200" marR="0" rtl="0" algn="l">
              <a:lnSpc>
                <a:spcPct val="100000"/>
              </a:lnSpc>
              <a:spcBef>
                <a:spcPts val="0"/>
              </a:spcBef>
              <a:spcAft>
                <a:spcPts val="0"/>
              </a:spcAft>
              <a:buSzPts val="3000"/>
              <a:buChar char="•"/>
            </a:pPr>
            <a:r>
              <a:rPr lang="en-US" sz="3000"/>
              <a:t>Thank your instructors</a:t>
            </a:r>
            <a:endParaRPr b="0" i="0" sz="2500" u="none" cap="none" strike="noStrike">
              <a:solidFill>
                <a:schemeClr val="dk1"/>
              </a:solidFill>
              <a:latin typeface="Calibri"/>
              <a:ea typeface="Calibri"/>
              <a:cs typeface="Calibri"/>
              <a:sym typeface="Calibri"/>
            </a:endParaRPr>
          </a:p>
        </p:txBody>
      </p:sp>
      <p:sp>
        <p:nvSpPr>
          <p:cNvPr id="105" name="Google Shape;105;p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Calibri"/>
              <a:buNone/>
            </a:pPr>
            <a:r>
              <a:rPr lang="en-US"/>
              <a:t>What to expect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g7cde75aa51_0_56"/>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Gear (check your handbook for details!)</a:t>
            </a:r>
            <a:endParaRPr/>
          </a:p>
        </p:txBody>
      </p:sp>
      <p:sp>
        <p:nvSpPr>
          <p:cNvPr id="112" name="Google Shape;112;g7cde75aa51_0_56"/>
          <p:cNvSpPr txBox="1"/>
          <p:nvPr>
            <p:ph idx="1" type="body"/>
          </p:nvPr>
        </p:nvSpPr>
        <p:spPr>
          <a:xfrm>
            <a:off x="457200" y="1600200"/>
            <a:ext cx="8229600" cy="4526100"/>
          </a:xfrm>
          <a:prstGeom prst="rect">
            <a:avLst/>
          </a:prstGeom>
        </p:spPr>
        <p:txBody>
          <a:bodyPr anchorCtr="0" anchor="ctr" bIns="91425" lIns="91425" spcFirstLastPara="1" rIns="91425" wrap="square" tIns="91425">
            <a:noAutofit/>
          </a:bodyPr>
          <a:lstStyle/>
          <a:p>
            <a:pPr indent="-431800" lvl="0" marL="457200" rtl="0" algn="l">
              <a:spcBef>
                <a:spcPts val="640"/>
              </a:spcBef>
              <a:spcAft>
                <a:spcPts val="0"/>
              </a:spcAft>
              <a:buSzPts val="3200"/>
              <a:buChar char="•"/>
            </a:pPr>
            <a:r>
              <a:rPr lang="en-US"/>
              <a:t>Helmet</a:t>
            </a:r>
            <a:endParaRPr/>
          </a:p>
          <a:p>
            <a:pPr indent="-431800" lvl="0" marL="457200" rtl="0" algn="l">
              <a:spcBef>
                <a:spcPts val="0"/>
              </a:spcBef>
              <a:spcAft>
                <a:spcPts val="0"/>
              </a:spcAft>
              <a:buSzPts val="3200"/>
              <a:buChar char="•"/>
            </a:pPr>
            <a:r>
              <a:rPr lang="en-US"/>
              <a:t>Harness</a:t>
            </a:r>
            <a:endParaRPr/>
          </a:p>
          <a:p>
            <a:pPr indent="-431800" lvl="0" marL="457200" rtl="0" algn="l">
              <a:spcBef>
                <a:spcPts val="0"/>
              </a:spcBef>
              <a:spcAft>
                <a:spcPts val="0"/>
              </a:spcAft>
              <a:buSzPts val="3200"/>
              <a:buChar char="•"/>
            </a:pPr>
            <a:r>
              <a:rPr lang="en-US"/>
              <a:t>Carabiners</a:t>
            </a:r>
            <a:endParaRPr/>
          </a:p>
          <a:p>
            <a:pPr indent="-431800" lvl="0" marL="457200" rtl="0" algn="l">
              <a:spcBef>
                <a:spcPts val="0"/>
              </a:spcBef>
              <a:spcAft>
                <a:spcPts val="0"/>
              </a:spcAft>
              <a:buSzPts val="3200"/>
              <a:buChar char="•"/>
            </a:pPr>
            <a:r>
              <a:rPr lang="en-US"/>
              <a:t>Slings</a:t>
            </a:r>
            <a:endParaRPr/>
          </a:p>
          <a:p>
            <a:pPr indent="-431800" lvl="0" marL="457200" rtl="0" algn="l">
              <a:spcBef>
                <a:spcPts val="0"/>
              </a:spcBef>
              <a:spcAft>
                <a:spcPts val="0"/>
              </a:spcAft>
              <a:buSzPts val="3200"/>
              <a:buChar char="•"/>
            </a:pPr>
            <a:r>
              <a:rPr lang="en-US"/>
              <a:t>Belay/rappel device &amp; nut tool</a:t>
            </a:r>
            <a:endParaRPr/>
          </a:p>
          <a:p>
            <a:pPr indent="-431800" lvl="0" marL="457200" rtl="0" algn="l">
              <a:spcBef>
                <a:spcPts val="0"/>
              </a:spcBef>
              <a:spcAft>
                <a:spcPts val="0"/>
              </a:spcAft>
              <a:buSzPts val="3200"/>
              <a:buChar char="•"/>
            </a:pPr>
            <a:r>
              <a:rPr lang="en-US"/>
              <a:t>Pack</a:t>
            </a:r>
            <a:endParaRPr/>
          </a:p>
          <a:p>
            <a:pPr indent="-431800" lvl="0" marL="457200" rtl="0" algn="l">
              <a:spcBef>
                <a:spcPts val="0"/>
              </a:spcBef>
              <a:spcAft>
                <a:spcPts val="0"/>
              </a:spcAft>
              <a:buSzPts val="3200"/>
              <a:buChar char="•"/>
            </a:pPr>
            <a:r>
              <a:rPr lang="en-US"/>
              <a:t>Mountaineering Boots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Racking Gear</a:t>
            </a:r>
            <a:endParaRPr/>
          </a:p>
        </p:txBody>
      </p:sp>
      <p:sp>
        <p:nvSpPr>
          <p:cNvPr id="119" name="Google Shape;119;p9"/>
          <p:cNvSpPr txBox="1"/>
          <p:nvPr>
            <p:ph idx="1" type="body"/>
          </p:nvPr>
        </p:nvSpPr>
        <p:spPr>
          <a:xfrm>
            <a:off x="457200" y="1600200"/>
            <a:ext cx="8229600" cy="4525963"/>
          </a:xfrm>
          <a:prstGeom prst="rect">
            <a:avLst/>
          </a:prstGeom>
          <a:noFill/>
          <a:ln>
            <a:noFill/>
          </a:ln>
        </p:spPr>
        <p:txBody>
          <a:bodyPr anchorCtr="0" anchor="ctr" bIns="91425" lIns="91425" spcFirstLastPara="1" rIns="91425" wrap="square" tIns="91425">
            <a:normAutofit/>
          </a:bodyPr>
          <a:lstStyle/>
          <a:p>
            <a:pPr indent="-381000" lvl="0" marL="457200" rtl="0" algn="l">
              <a:lnSpc>
                <a:spcPct val="100000"/>
              </a:lnSpc>
              <a:spcBef>
                <a:spcPts val="0"/>
              </a:spcBef>
              <a:spcAft>
                <a:spcPts val="0"/>
              </a:spcAft>
              <a:buSzPts val="2400"/>
              <a:buChar char="•"/>
            </a:pPr>
            <a:r>
              <a:rPr lang="en-US" sz="2400"/>
              <a:t>Know your harness. 1 waist buckle vs 2; w/ or w/o leg buckle, double back vs auto double back (aka speed adjustment), etc</a:t>
            </a:r>
            <a:endParaRPr sz="2400"/>
          </a:p>
          <a:p>
            <a:pPr indent="-381000" lvl="0" marL="457200" rtl="0" algn="l">
              <a:lnSpc>
                <a:spcPct val="100000"/>
              </a:lnSpc>
              <a:spcBef>
                <a:spcPts val="0"/>
              </a:spcBef>
              <a:spcAft>
                <a:spcPts val="0"/>
              </a:spcAft>
              <a:buSzPts val="2400"/>
              <a:buChar char="•"/>
            </a:pPr>
            <a:r>
              <a:rPr lang="en-US" sz="2400"/>
              <a:t>Harness </a:t>
            </a:r>
            <a:r>
              <a:rPr lang="en-US" sz="2400"/>
              <a:t>without</a:t>
            </a:r>
            <a:r>
              <a:rPr lang="en-US" sz="2400"/>
              <a:t> a belay loop (alpine bod): needs a dedicated locking biner</a:t>
            </a:r>
            <a:endParaRPr sz="2400"/>
          </a:p>
          <a:p>
            <a:pPr indent="-381000" lvl="0" marL="457200" marR="0" rtl="0" algn="l">
              <a:lnSpc>
                <a:spcPct val="100000"/>
              </a:lnSpc>
              <a:spcBef>
                <a:spcPts val="0"/>
              </a:spcBef>
              <a:spcAft>
                <a:spcPts val="0"/>
              </a:spcAft>
              <a:buSzPts val="2400"/>
              <a:buChar char="•"/>
            </a:pPr>
            <a:r>
              <a:rPr lang="en-US" sz="2400"/>
              <a:t>Rack runners, carabiners &amp; hero loops on harness</a:t>
            </a:r>
            <a:endParaRPr sz="2400"/>
          </a:p>
          <a:p>
            <a:pPr indent="-381000" lvl="1" marL="914400" marR="0" rtl="0" algn="l">
              <a:lnSpc>
                <a:spcPct val="100000"/>
              </a:lnSpc>
              <a:spcBef>
                <a:spcPts val="0"/>
              </a:spcBef>
              <a:spcAft>
                <a:spcPts val="0"/>
              </a:spcAft>
              <a:buSzPts val="2400"/>
              <a:buChar char="–"/>
            </a:pPr>
            <a:r>
              <a:rPr lang="en-US" sz="2400"/>
              <a:t>Easily accessible</a:t>
            </a:r>
            <a:endParaRPr sz="2400"/>
          </a:p>
          <a:p>
            <a:pPr indent="-381000" lvl="1" marL="914400" marR="0" rtl="0" algn="l">
              <a:lnSpc>
                <a:spcPct val="100000"/>
              </a:lnSpc>
              <a:spcBef>
                <a:spcPts val="0"/>
              </a:spcBef>
              <a:spcAft>
                <a:spcPts val="0"/>
              </a:spcAft>
              <a:buSzPts val="2400"/>
              <a:buChar char="–"/>
            </a:pPr>
            <a:r>
              <a:rPr lang="en-US" sz="2400"/>
              <a:t>Not hanging too low</a:t>
            </a:r>
            <a:endParaRPr sz="2400"/>
          </a:p>
          <a:p>
            <a:pPr indent="-381000" lvl="1" marL="914400" marR="0" rtl="0" algn="l">
              <a:lnSpc>
                <a:spcPct val="100000"/>
              </a:lnSpc>
              <a:spcBef>
                <a:spcPts val="0"/>
              </a:spcBef>
              <a:spcAft>
                <a:spcPts val="0"/>
              </a:spcAft>
              <a:buSzPts val="2400"/>
              <a:buChar char="–"/>
            </a:pPr>
            <a:r>
              <a:rPr lang="en-US" sz="2400"/>
              <a:t>Not in your way</a:t>
            </a:r>
            <a:endParaRPr sz="2400"/>
          </a:p>
          <a:p>
            <a:pPr indent="-381000" lvl="1" marL="914400" marR="0" rtl="0" algn="l">
              <a:lnSpc>
                <a:spcPct val="100000"/>
              </a:lnSpc>
              <a:spcBef>
                <a:spcPts val="0"/>
              </a:spcBef>
              <a:spcAft>
                <a:spcPts val="0"/>
              </a:spcAft>
              <a:buSzPts val="2400"/>
              <a:buChar char="–"/>
            </a:pPr>
            <a:r>
              <a:rPr lang="en-US" sz="2400"/>
              <a:t>Consistent</a:t>
            </a:r>
            <a:endParaRPr sz="2400"/>
          </a:p>
          <a:p>
            <a:pPr indent="-381000" lvl="0" marL="457200" marR="0" rtl="0" algn="l">
              <a:lnSpc>
                <a:spcPct val="100000"/>
              </a:lnSpc>
              <a:spcBef>
                <a:spcPts val="0"/>
              </a:spcBef>
              <a:spcAft>
                <a:spcPts val="0"/>
              </a:spcAft>
              <a:buSzPts val="2400"/>
              <a:buChar char="•"/>
            </a:pPr>
            <a:r>
              <a:rPr lang="en-US" sz="2400"/>
              <a:t>Gear up when you arrive at an event, including field trips and Monday skills nights</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g7cde75aa51_0_43"/>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a:t>Anchor Evaluation</a:t>
            </a:r>
            <a:endParaRPr/>
          </a:p>
        </p:txBody>
      </p:sp>
      <p:sp>
        <p:nvSpPr>
          <p:cNvPr id="126" name="Google Shape;126;g7cde75aa51_0_43"/>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1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Essentials of a good belay	</a:t>
            </a:r>
            <a:endParaRPr/>
          </a:p>
        </p:txBody>
      </p:sp>
      <p:sp>
        <p:nvSpPr>
          <p:cNvPr id="132" name="Google Shape;132;p11"/>
          <p:cNvSpPr txBox="1"/>
          <p:nvPr>
            <p:ph idx="1" type="body"/>
          </p:nvPr>
        </p:nvSpPr>
        <p:spPr>
          <a:xfrm>
            <a:off x="457200" y="1600200"/>
            <a:ext cx="8229600" cy="4526100"/>
          </a:xfrm>
          <a:prstGeom prst="rect">
            <a:avLst/>
          </a:prstGeom>
          <a:noFill/>
          <a:ln>
            <a:noFill/>
          </a:ln>
        </p:spPr>
        <p:txBody>
          <a:bodyPr anchorCtr="0" anchor="ctr" bIns="91425" lIns="91425" spcFirstLastPara="1" rIns="91425" wrap="square" tIns="91425">
            <a:noAutofit/>
          </a:bodyPr>
          <a:lstStyle/>
          <a:p>
            <a:pPr indent="-431800" lvl="0" marL="457200" rtl="0" algn="l">
              <a:lnSpc>
                <a:spcPct val="100000"/>
              </a:lnSpc>
              <a:spcBef>
                <a:spcPts val="640"/>
              </a:spcBef>
              <a:spcAft>
                <a:spcPts val="0"/>
              </a:spcAft>
              <a:buSzPts val="3200"/>
              <a:buAutoNum type="arabicPeriod"/>
            </a:pPr>
            <a:r>
              <a:rPr lang="en-US"/>
              <a:t>A method of applying stopping force to the rope</a:t>
            </a:r>
            <a:endParaRPr/>
          </a:p>
          <a:p>
            <a:pPr indent="-431800" lvl="0" marL="457200" rtl="0" algn="l">
              <a:lnSpc>
                <a:spcPct val="100000"/>
              </a:lnSpc>
              <a:spcBef>
                <a:spcPts val="0"/>
              </a:spcBef>
              <a:spcAft>
                <a:spcPts val="0"/>
              </a:spcAft>
              <a:buSzPts val="3200"/>
              <a:buAutoNum type="arabicPeriod"/>
            </a:pPr>
            <a:r>
              <a:rPr lang="en-US"/>
              <a:t>A stance with an </a:t>
            </a:r>
            <a:r>
              <a:rPr b="1" lang="en-US"/>
              <a:t>anchor</a:t>
            </a:r>
            <a:r>
              <a:rPr lang="en-US"/>
              <a:t> strong enough to stop the fall.</a:t>
            </a:r>
            <a:endParaRPr/>
          </a:p>
          <a:p>
            <a:pPr indent="-431800" lvl="0" marL="457200" rtl="0" algn="l">
              <a:lnSpc>
                <a:spcPct val="100000"/>
              </a:lnSpc>
              <a:spcBef>
                <a:spcPts val="0"/>
              </a:spcBef>
              <a:spcAft>
                <a:spcPts val="0"/>
              </a:spcAft>
              <a:buSzPts val="3200"/>
              <a:buAutoNum type="arabicPeriod"/>
            </a:pPr>
            <a:r>
              <a:rPr lang="en-US"/>
              <a:t>A skilled belayer.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2019-01-30T17:27:44Z</dcterms:created>
  <dc:creator>Hunt, Abigail</dc:creator>
</cp:coreProperties>
</file>