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3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nt, Abigail" userId="87c0bebc-2b79-4441-a82c-409a7b0025e7" providerId="ADAL" clId="{DC900AC6-2987-4E31-AFAE-181A1A6C17AD}"/>
    <pc:docChg chg="undo custSel modSld">
      <pc:chgData name="Hunt, Abigail" userId="87c0bebc-2b79-4441-a82c-409a7b0025e7" providerId="ADAL" clId="{DC900AC6-2987-4E31-AFAE-181A1A6C17AD}" dt="2018-02-01T00:47:48.916" v="506" actId="20577"/>
      <pc:docMkLst>
        <pc:docMk/>
      </pc:docMkLst>
      <pc:sldChg chg="addSp delSp modSp mod setBg modNotesTx">
        <pc:chgData name="Hunt, Abigail" userId="87c0bebc-2b79-4441-a82c-409a7b0025e7" providerId="ADAL" clId="{DC900AC6-2987-4E31-AFAE-181A1A6C17AD}" dt="2018-01-31T16:33:11.455" v="404" actId="20577"/>
        <pc:sldMkLst>
          <pc:docMk/>
          <pc:sldMk cId="0" sldId="257"/>
        </pc:sldMkLst>
        <pc:spChg chg="add del mod">
          <ac:chgData name="Hunt, Abigail" userId="87c0bebc-2b79-4441-a82c-409a7b0025e7" providerId="ADAL" clId="{DC900AC6-2987-4E31-AFAE-181A1A6C17AD}" dt="2018-01-31T07:36:06.859" v="52" actId="478"/>
          <ac:spMkLst>
            <pc:docMk/>
            <pc:sldMk cId="0" sldId="257"/>
            <ac:spMk id="3" creationId="{C57C4392-FC6C-4644-817C-E01D8B4AEE40}"/>
          </ac:spMkLst>
        </pc:spChg>
        <pc:spChg chg="mod ord">
          <ac:chgData name="Hunt, Abigail" userId="87c0bebc-2b79-4441-a82c-409a7b0025e7" providerId="ADAL" clId="{DC900AC6-2987-4E31-AFAE-181A1A6C17AD}" dt="2018-01-31T16:33:11.455" v="404" actId="20577"/>
          <ac:spMkLst>
            <pc:docMk/>
            <pc:sldMk cId="0" sldId="257"/>
            <ac:spMk id="98" creationId="{00000000-0000-0000-0000-000000000000}"/>
          </ac:spMkLst>
        </pc:spChg>
        <pc:spChg chg="add">
          <ac:chgData name="Hunt, Abigail" userId="87c0bebc-2b79-4441-a82c-409a7b0025e7" providerId="ADAL" clId="{DC900AC6-2987-4E31-AFAE-181A1A6C17AD}" dt="2018-01-31T07:48:30.808" v="295" actId="26606"/>
          <ac:spMkLst>
            <pc:docMk/>
            <pc:sldMk cId="0" sldId="257"/>
            <ac:spMk id="103" creationId="{FC0DEEBF-DB94-4E7E-A9D3-84FA863C3BD9}"/>
          </ac:spMkLst>
        </pc:spChg>
        <pc:picChg chg="add mod ord">
          <ac:chgData name="Hunt, Abigail" userId="87c0bebc-2b79-4441-a82c-409a7b0025e7" providerId="ADAL" clId="{DC900AC6-2987-4E31-AFAE-181A1A6C17AD}" dt="2018-01-31T07:48:30.808" v="295" actId="26606"/>
          <ac:picMkLst>
            <pc:docMk/>
            <pc:sldMk cId="0" sldId="257"/>
            <ac:picMk id="5" creationId="{A68C3D01-260B-4495-A92D-8356B39D3CBA}"/>
          </ac:picMkLst>
        </pc:picChg>
        <pc:picChg chg="add mod">
          <ac:chgData name="Hunt, Abigail" userId="87c0bebc-2b79-4441-a82c-409a7b0025e7" providerId="ADAL" clId="{DC900AC6-2987-4E31-AFAE-181A1A6C17AD}" dt="2018-01-31T07:48:30.808" v="295" actId="26606"/>
          <ac:picMkLst>
            <pc:docMk/>
            <pc:sldMk cId="0" sldId="257"/>
            <ac:picMk id="6" creationId="{0587A3C1-BAF1-403D-AB0A-CBC9D50B82EF}"/>
          </ac:picMkLst>
        </pc:picChg>
        <pc:picChg chg="add mod">
          <ac:chgData name="Hunt, Abigail" userId="87c0bebc-2b79-4441-a82c-409a7b0025e7" providerId="ADAL" clId="{DC900AC6-2987-4E31-AFAE-181A1A6C17AD}" dt="2018-01-31T07:48:30.808" v="295" actId="26606"/>
          <ac:picMkLst>
            <pc:docMk/>
            <pc:sldMk cId="0" sldId="257"/>
            <ac:picMk id="8" creationId="{22FE74E9-88C0-4FAB-B7F2-EA9F8AC14218}"/>
          </ac:picMkLst>
        </pc:picChg>
        <pc:picChg chg="add del mod">
          <ac:chgData name="Hunt, Abigail" userId="87c0bebc-2b79-4441-a82c-409a7b0025e7" providerId="ADAL" clId="{DC900AC6-2987-4E31-AFAE-181A1A6C17AD}" dt="2018-01-31T07:45:01.747" v="172" actId="20577"/>
          <ac:picMkLst>
            <pc:docMk/>
            <pc:sldMk cId="0" sldId="257"/>
            <ac:picMk id="10" creationId="{3DE9C06B-A486-42C3-A3A9-895B76532118}"/>
          </ac:picMkLst>
        </pc:picChg>
        <pc:picChg chg="add mod">
          <ac:chgData name="Hunt, Abigail" userId="87c0bebc-2b79-4441-a82c-409a7b0025e7" providerId="ADAL" clId="{DC900AC6-2987-4E31-AFAE-181A1A6C17AD}" dt="2018-01-31T07:48:30.808" v="295" actId="26606"/>
          <ac:picMkLst>
            <pc:docMk/>
            <pc:sldMk cId="0" sldId="257"/>
            <ac:picMk id="14" creationId="{6AC9C22E-EB90-47F5-B063-019F846E0574}"/>
          </ac:picMkLst>
        </pc:picChg>
        <pc:picChg chg="del">
          <ac:chgData name="Hunt, Abigail" userId="87c0bebc-2b79-4441-a82c-409a7b0025e7" providerId="ADAL" clId="{DC900AC6-2987-4E31-AFAE-181A1A6C17AD}" dt="2018-01-31T07:35:11.330" v="48" actId="478"/>
          <ac:picMkLst>
            <pc:docMk/>
            <pc:sldMk cId="0" sldId="257"/>
            <ac:picMk id="99" creationId="{00000000-0000-0000-0000-000000000000}"/>
          </ac:picMkLst>
        </pc:picChg>
        <pc:picChg chg="del">
          <ac:chgData name="Hunt, Abigail" userId="87c0bebc-2b79-4441-a82c-409a7b0025e7" providerId="ADAL" clId="{DC900AC6-2987-4E31-AFAE-181A1A6C17AD}" dt="2018-01-31T07:38:48.073" v="103" actId="478"/>
          <ac:picMkLst>
            <pc:docMk/>
            <pc:sldMk cId="0" sldId="257"/>
            <ac:picMk id="100" creationId="{00000000-0000-0000-0000-000000000000}"/>
          </ac:picMkLst>
        </pc:picChg>
        <pc:cxnChg chg="add">
          <ac:chgData name="Hunt, Abigail" userId="87c0bebc-2b79-4441-a82c-409a7b0025e7" providerId="ADAL" clId="{DC900AC6-2987-4E31-AFAE-181A1A6C17AD}" dt="2018-01-31T07:48:30.808" v="295" actId="26606"/>
          <ac:cxnSpMkLst>
            <pc:docMk/>
            <pc:sldMk cId="0" sldId="257"/>
            <ac:cxnSpMk id="105" creationId="{77A9CA3A-7216-41E0-B3CD-058077FD396D}"/>
          </ac:cxnSpMkLst>
        </pc:cxnChg>
      </pc:sldChg>
      <pc:sldChg chg="modAnim">
        <pc:chgData name="Hunt, Abigail" userId="87c0bebc-2b79-4441-a82c-409a7b0025e7" providerId="ADAL" clId="{DC900AC6-2987-4E31-AFAE-181A1A6C17AD}" dt="2018-01-31T16:38:26.920" v="408" actId="14100"/>
        <pc:sldMkLst>
          <pc:docMk/>
          <pc:sldMk cId="0" sldId="263"/>
        </pc:sldMkLst>
      </pc:sldChg>
      <pc:sldChg chg="modAnim">
        <pc:chgData name="Hunt, Abigail" userId="87c0bebc-2b79-4441-a82c-409a7b0025e7" providerId="ADAL" clId="{DC900AC6-2987-4E31-AFAE-181A1A6C17AD}" dt="2018-01-31T16:39:56.306" v="414" actId="14100"/>
        <pc:sldMkLst>
          <pc:docMk/>
          <pc:sldMk cId="0" sldId="265"/>
        </pc:sldMkLst>
      </pc:sldChg>
      <pc:sldChg chg="modSp modAnim">
        <pc:chgData name="Hunt, Abigail" userId="87c0bebc-2b79-4441-a82c-409a7b0025e7" providerId="ADAL" clId="{DC900AC6-2987-4E31-AFAE-181A1A6C17AD}" dt="2018-01-31T16:41:29.944" v="416" actId="14100"/>
        <pc:sldMkLst>
          <pc:docMk/>
          <pc:sldMk cId="0" sldId="266"/>
        </pc:sldMkLst>
        <pc:spChg chg="mod">
          <ac:chgData name="Hunt, Abigail" userId="87c0bebc-2b79-4441-a82c-409a7b0025e7" providerId="ADAL" clId="{DC900AC6-2987-4E31-AFAE-181A1A6C17AD}" dt="2018-01-31T07:51:21.697" v="377" actId="20577"/>
          <ac:spMkLst>
            <pc:docMk/>
            <pc:sldMk cId="0" sldId="266"/>
            <ac:spMk id="162" creationId="{00000000-0000-0000-0000-000000000000}"/>
          </ac:spMkLst>
        </pc:spChg>
        <pc:spChg chg="mod">
          <ac:chgData name="Hunt, Abigail" userId="87c0bebc-2b79-4441-a82c-409a7b0025e7" providerId="ADAL" clId="{DC900AC6-2987-4E31-AFAE-181A1A6C17AD}" dt="2018-01-31T07:51:01.678" v="346" actId="20577"/>
          <ac:spMkLst>
            <pc:docMk/>
            <pc:sldMk cId="0" sldId="266"/>
            <ac:spMk id="164" creationId="{00000000-0000-0000-0000-000000000000}"/>
          </ac:spMkLst>
        </pc:spChg>
      </pc:sldChg>
      <pc:sldChg chg="addSp delSp modSp">
        <pc:chgData name="Hunt, Abigail" userId="87c0bebc-2b79-4441-a82c-409a7b0025e7" providerId="ADAL" clId="{DC900AC6-2987-4E31-AFAE-181A1A6C17AD}" dt="2018-01-31T07:54:43.108" v="385" actId="931"/>
        <pc:sldMkLst>
          <pc:docMk/>
          <pc:sldMk cId="0" sldId="270"/>
        </pc:sldMkLst>
        <pc:spChg chg="add del mod">
          <ac:chgData name="Hunt, Abigail" userId="87c0bebc-2b79-4441-a82c-409a7b0025e7" providerId="ADAL" clId="{DC900AC6-2987-4E31-AFAE-181A1A6C17AD}" dt="2018-01-31T07:53:14.011" v="380" actId="478"/>
          <ac:spMkLst>
            <pc:docMk/>
            <pc:sldMk cId="0" sldId="270"/>
            <ac:spMk id="4" creationId="{0856B4A6-7181-4E23-8CA4-AF93446B3EE9}"/>
          </ac:spMkLst>
        </pc:spChg>
        <pc:spChg chg="mod">
          <ac:chgData name="Hunt, Abigail" userId="87c0bebc-2b79-4441-a82c-409a7b0025e7" providerId="ADAL" clId="{DC900AC6-2987-4E31-AFAE-181A1A6C17AD}" dt="2018-01-31T07:53:18.017" v="381" actId="20577"/>
          <ac:spMkLst>
            <pc:docMk/>
            <pc:sldMk cId="0" sldId="270"/>
            <ac:spMk id="196" creationId="{00000000-0000-0000-0000-000000000000}"/>
          </ac:spMkLst>
        </pc:spChg>
        <pc:picChg chg="add del mod">
          <ac:chgData name="Hunt, Abigail" userId="87c0bebc-2b79-4441-a82c-409a7b0025e7" providerId="ADAL" clId="{DC900AC6-2987-4E31-AFAE-181A1A6C17AD}" dt="2018-01-31T07:53:14.011" v="380" actId="478"/>
          <ac:picMkLst>
            <pc:docMk/>
            <pc:sldMk cId="0" sldId="270"/>
            <ac:picMk id="3" creationId="{26B7CCE3-A5A8-4A9C-9E71-3062EC6FF17A}"/>
          </ac:picMkLst>
        </pc:picChg>
        <pc:picChg chg="add del mod">
          <ac:chgData name="Hunt, Abigail" userId="87c0bebc-2b79-4441-a82c-409a7b0025e7" providerId="ADAL" clId="{DC900AC6-2987-4E31-AFAE-181A1A6C17AD}" dt="2018-01-31T07:54:43.108" v="385" actId="931"/>
          <ac:picMkLst>
            <pc:docMk/>
            <pc:sldMk cId="0" sldId="270"/>
            <ac:picMk id="6" creationId="{B39898C2-2096-49D1-957D-F94A3E7BDE91}"/>
          </ac:picMkLst>
        </pc:picChg>
      </pc:sldChg>
      <pc:sldChg chg="modAnim">
        <pc:chgData name="Hunt, Abigail" userId="87c0bebc-2b79-4441-a82c-409a7b0025e7" providerId="ADAL" clId="{DC900AC6-2987-4E31-AFAE-181A1A6C17AD}" dt="2018-01-31T16:43:49.607" v="417" actId="14100"/>
        <pc:sldMkLst>
          <pc:docMk/>
          <pc:sldMk cId="0" sldId="275"/>
        </pc:sldMkLst>
      </pc:sldChg>
      <pc:sldChg chg="modAnim">
        <pc:chgData name="Hunt, Abigail" userId="87c0bebc-2b79-4441-a82c-409a7b0025e7" providerId="ADAL" clId="{DC900AC6-2987-4E31-AFAE-181A1A6C17AD}" dt="2018-01-31T16:44:20.961" v="418" actId="14100"/>
        <pc:sldMkLst>
          <pc:docMk/>
          <pc:sldMk cId="0" sldId="276"/>
        </pc:sldMkLst>
      </pc:sldChg>
      <pc:sldChg chg="modAnim">
        <pc:chgData name="Hunt, Abigail" userId="87c0bebc-2b79-4441-a82c-409a7b0025e7" providerId="ADAL" clId="{DC900AC6-2987-4E31-AFAE-181A1A6C17AD}" dt="2018-01-31T16:45:54.117" v="419" actId="14100"/>
        <pc:sldMkLst>
          <pc:docMk/>
          <pc:sldMk cId="0" sldId="281"/>
        </pc:sldMkLst>
      </pc:sldChg>
      <pc:sldChg chg="modSp">
        <pc:chgData name="Hunt, Abigail" userId="87c0bebc-2b79-4441-a82c-409a7b0025e7" providerId="ADAL" clId="{DC900AC6-2987-4E31-AFAE-181A1A6C17AD}" dt="2018-02-01T00:38:50.560" v="463"/>
        <pc:sldMkLst>
          <pc:docMk/>
          <pc:sldMk cId="0" sldId="284"/>
        </pc:sldMkLst>
        <pc:spChg chg="mod">
          <ac:chgData name="Hunt, Abigail" userId="87c0bebc-2b79-4441-a82c-409a7b0025e7" providerId="ADAL" clId="{DC900AC6-2987-4E31-AFAE-181A1A6C17AD}" dt="2018-02-01T00:38:50.560" v="463"/>
          <ac:spMkLst>
            <pc:docMk/>
            <pc:sldMk cId="0" sldId="284"/>
            <ac:spMk id="315" creationId="{00000000-0000-0000-0000-000000000000}"/>
          </ac:spMkLst>
        </pc:spChg>
      </pc:sldChg>
      <pc:sldChg chg="modAnim">
        <pc:chgData name="Hunt, Abigail" userId="87c0bebc-2b79-4441-a82c-409a7b0025e7" providerId="ADAL" clId="{DC900AC6-2987-4E31-AFAE-181A1A6C17AD}" dt="2018-01-31T19:20:04.884" v="425" actId="14100"/>
        <pc:sldMkLst>
          <pc:docMk/>
          <pc:sldMk cId="0" sldId="285"/>
        </pc:sldMkLst>
      </pc:sldChg>
      <pc:sldChg chg="modAnim">
        <pc:chgData name="Hunt, Abigail" userId="87c0bebc-2b79-4441-a82c-409a7b0025e7" providerId="ADAL" clId="{DC900AC6-2987-4E31-AFAE-181A1A6C17AD}" dt="2018-01-31T19:26:23.977" v="437" actId="14100"/>
        <pc:sldMkLst>
          <pc:docMk/>
          <pc:sldMk cId="0" sldId="290"/>
        </pc:sldMkLst>
      </pc:sldChg>
      <pc:sldChg chg="modAnim">
        <pc:chgData name="Hunt, Abigail" userId="87c0bebc-2b79-4441-a82c-409a7b0025e7" providerId="ADAL" clId="{DC900AC6-2987-4E31-AFAE-181A1A6C17AD}" dt="2018-01-31T19:27:22.962" v="440" actId="14100"/>
        <pc:sldMkLst>
          <pc:docMk/>
          <pc:sldMk cId="0" sldId="291"/>
        </pc:sldMkLst>
      </pc:sldChg>
      <pc:sldChg chg="modAnim">
        <pc:chgData name="Hunt, Abigail" userId="87c0bebc-2b79-4441-a82c-409a7b0025e7" providerId="ADAL" clId="{DC900AC6-2987-4E31-AFAE-181A1A6C17AD}" dt="2018-01-31T19:30:59.008" v="446" actId="14100"/>
        <pc:sldMkLst>
          <pc:docMk/>
          <pc:sldMk cId="0" sldId="292"/>
        </pc:sldMkLst>
      </pc:sldChg>
      <pc:sldChg chg="modAnim">
        <pc:chgData name="Hunt, Abigail" userId="87c0bebc-2b79-4441-a82c-409a7b0025e7" providerId="ADAL" clId="{DC900AC6-2987-4E31-AFAE-181A1A6C17AD}" dt="2018-01-31T21:53:15.315" v="450" actId="14100"/>
        <pc:sldMkLst>
          <pc:docMk/>
          <pc:sldMk cId="0" sldId="293"/>
        </pc:sldMkLst>
      </pc:sldChg>
      <pc:sldChg chg="modAnim">
        <pc:chgData name="Hunt, Abigail" userId="87c0bebc-2b79-4441-a82c-409a7b0025e7" providerId="ADAL" clId="{DC900AC6-2987-4E31-AFAE-181A1A6C17AD}" dt="2018-01-31T21:54:34.915" v="451" actId="14100"/>
        <pc:sldMkLst>
          <pc:docMk/>
          <pc:sldMk cId="0" sldId="295"/>
        </pc:sldMkLst>
      </pc:sldChg>
      <pc:sldChg chg="modAnim">
        <pc:chgData name="Hunt, Abigail" userId="87c0bebc-2b79-4441-a82c-409a7b0025e7" providerId="ADAL" clId="{DC900AC6-2987-4E31-AFAE-181A1A6C17AD}" dt="2018-01-31T22:00:22.898" v="457" actId="14100"/>
        <pc:sldMkLst>
          <pc:docMk/>
          <pc:sldMk cId="0" sldId="305"/>
        </pc:sldMkLst>
      </pc:sldChg>
      <pc:sldChg chg="modAnim">
        <pc:chgData name="Hunt, Abigail" userId="87c0bebc-2b79-4441-a82c-409a7b0025e7" providerId="ADAL" clId="{DC900AC6-2987-4E31-AFAE-181A1A6C17AD}" dt="2018-01-31T22:02:41.685" v="460" actId="14100"/>
        <pc:sldMkLst>
          <pc:docMk/>
          <pc:sldMk cId="0" sldId="306"/>
        </pc:sldMkLst>
      </pc:sldChg>
      <pc:sldChg chg="modSp">
        <pc:chgData name="Hunt, Abigail" userId="87c0bebc-2b79-4441-a82c-409a7b0025e7" providerId="ADAL" clId="{DC900AC6-2987-4E31-AFAE-181A1A6C17AD}" dt="2018-02-01T00:42:00.280" v="496" actId="20577"/>
        <pc:sldMkLst>
          <pc:docMk/>
          <pc:sldMk cId="0" sldId="308"/>
        </pc:sldMkLst>
        <pc:spChg chg="mod">
          <ac:chgData name="Hunt, Abigail" userId="87c0bebc-2b79-4441-a82c-409a7b0025e7" providerId="ADAL" clId="{DC900AC6-2987-4E31-AFAE-181A1A6C17AD}" dt="2018-02-01T00:42:00.280" v="496" actId="20577"/>
          <ac:spMkLst>
            <pc:docMk/>
            <pc:sldMk cId="0" sldId="308"/>
            <ac:spMk id="530" creationId="{00000000-0000-0000-0000-000000000000}"/>
          </ac:spMkLst>
        </pc:spChg>
      </pc:sldChg>
      <pc:sldChg chg="modSp">
        <pc:chgData name="Hunt, Abigail" userId="87c0bebc-2b79-4441-a82c-409a7b0025e7" providerId="ADAL" clId="{DC900AC6-2987-4E31-AFAE-181A1A6C17AD}" dt="2018-02-01T00:47:48.916" v="506" actId="20577"/>
        <pc:sldMkLst>
          <pc:docMk/>
          <pc:sldMk cId="0" sldId="309"/>
        </pc:sldMkLst>
        <pc:spChg chg="mod">
          <ac:chgData name="Hunt, Abigail" userId="87c0bebc-2b79-4441-a82c-409a7b0025e7" providerId="ADAL" clId="{DC900AC6-2987-4E31-AFAE-181A1A6C17AD}" dt="2018-02-01T00:47:48.916" v="506" actId="20577"/>
          <ac:spMkLst>
            <pc:docMk/>
            <pc:sldMk cId="0" sldId="309"/>
            <ac:spMk id="537" creationId="{00000000-0000-0000-0000-000000000000}"/>
          </ac:spMkLst>
        </pc:spChg>
        <pc:picChg chg="mod">
          <ac:chgData name="Hunt, Abigail" userId="87c0bebc-2b79-4441-a82c-409a7b0025e7" providerId="ADAL" clId="{DC900AC6-2987-4E31-AFAE-181A1A6C17AD}" dt="2018-02-01T00:43:16.270" v="501" actId="1076"/>
          <ac:picMkLst>
            <pc:docMk/>
            <pc:sldMk cId="0" sldId="309"/>
            <ac:picMk id="53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mountaineers.org/learn/how-to/extended-rappel-and-updated-belay-technique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Briefly speak to the intentional word choice of neighbors vs partners vs classmates, etc. </a:t>
            </a:r>
          </a:p>
        </p:txBody>
      </p:sp>
      <p:sp>
        <p:nvSpPr>
          <p:cNvPr id="87" name="Shape 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 don’t teach placement of rock anchors at Basic, but it is imperative that all members of a climbing party have the knowledge to rig and inspect anchors (if you care about your life and building a foundation of climbing compe</a:t>
            </a:r>
            <a:r>
              <a:rPr lang="en-US" dirty="0"/>
              <a:t>tency</a:t>
            </a:r>
            <a:r>
              <a:rPr lang="en-US" sz="1200" b="0" i="0" u="none" strike="noStrike" cap="none" dirty="0">
                <a:solidFill>
                  <a:schemeClr val="dk1"/>
                </a:solidFill>
                <a:latin typeface="Calibri"/>
                <a:ea typeface="Calibri"/>
                <a:cs typeface="Calibri"/>
                <a:sym typeface="Calibri"/>
              </a:rPr>
              <a:t>). </a:t>
            </a:r>
          </a:p>
        </p:txBody>
      </p:sp>
      <p:sp>
        <p:nvSpPr>
          <p:cNvPr id="160" name="Shape 1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Trees and large rocks can be deceiving.  Dead, poor roots, slanting down slope… But note that a good tree can be a pe</a:t>
            </a:r>
            <a:r>
              <a:rPr lang="en-US"/>
              <a:t>rfect anchor even though it doesn’t follow the acronym. Be mindful of “rules” in climbing. It all depends on a given situation.</a:t>
            </a:r>
          </a:p>
        </p:txBody>
      </p:sp>
      <p:sp>
        <p:nvSpPr>
          <p:cNvPr id="168" name="Shape 1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Equalized. </a:t>
            </a:r>
            <a:r>
              <a:rPr lang="en-US" sz="1200" b="0" i="0" u="none" strike="noStrike" cap="none">
                <a:solidFill>
                  <a:schemeClr val="dk1"/>
                </a:solidFill>
                <a:latin typeface="Calibri"/>
                <a:ea typeface="Calibri"/>
                <a:cs typeface="Calibri"/>
                <a:sym typeface="Calibri"/>
              </a:rPr>
              <a:t>Each piece in the anchor should share the load of the anchor force equally. If there is slack to any single piece, that means that that piece is not loaded, and the anchor is not equalized.</a:t>
            </a:r>
          </a:p>
        </p:txBody>
      </p:sp>
      <p:sp>
        <p:nvSpPr>
          <p:cNvPr id="175" name="Shape 1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Redundant.</a:t>
            </a:r>
            <a:r>
              <a:rPr lang="en-US" sz="1200" b="0" i="0" u="none" strike="noStrike" cap="none">
                <a:solidFill>
                  <a:schemeClr val="dk1"/>
                </a:solidFill>
                <a:latin typeface="Calibri"/>
                <a:ea typeface="Calibri"/>
                <a:cs typeface="Calibri"/>
                <a:sym typeface="Calibri"/>
              </a:rPr>
              <a:t> There should be more than one piece for the anchor. Common anchor examples are two bolts, three pieces of rock gear, etc. One exception is a single rock or tree that can be counted as sufficiently reliable on its own.</a:t>
            </a:r>
          </a:p>
        </p:txBody>
      </p:sp>
      <p:sp>
        <p:nvSpPr>
          <p:cNvPr id="182" name="Shape 1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Ignore the bolts and the carabiners. Assume these are good and focus on the building of the anchor (soft goods)</a:t>
            </a: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Quick intro. </a:t>
            </a:r>
            <a:r>
              <a:rPr lang="en-US" sz="1200" b="0" i="0" u="none" strike="noStrike" cap="none" dirty="0">
                <a:solidFill>
                  <a:schemeClr val="dk1"/>
                </a:solidFill>
                <a:latin typeface="Calibri"/>
                <a:ea typeface="Calibri"/>
                <a:cs typeface="Calibri"/>
                <a:sym typeface="Calibri"/>
              </a:rPr>
              <a:t>Talk about observing, trying, failing, seeing things with beginner’s eyes. I’m not going to scare folks tonight with statistics or stories, but you should research and read these.  Rather I want to cover some essential skills that folks might need while climbing.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p>
        </p:txBody>
      </p:sp>
      <p:sp>
        <p:nvSpPr>
          <p:cNvPr id="96" name="Shape 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get hands on. know your gear. not only was the quickdraw put together incorrectly (yes, it does happen), but the fabric of these qds is way too old. likely 15+ years! </a:t>
            </a:r>
          </a:p>
        </p:txBody>
      </p:sp>
      <p:sp>
        <p:nvSpPr>
          <p:cNvPr id="234" name="Shape 23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Sliding x has some advantages, but be extremely mindful of the possibility of extension! Let’s look at a better way to set this up.</a:t>
            </a:r>
          </a:p>
        </p:txBody>
      </p:sp>
      <p:sp>
        <p:nvSpPr>
          <p:cNvPr id="243" name="Shape 2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much better with limiter knots. preferred knot is an 8 rather than an overhand.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Not only is the construction of this anchor horrid (catastrophically equalized), but the material has been retired. triple x does not mean oohlala here.</a:t>
            </a:r>
          </a:p>
        </p:txBody>
      </p:sp>
      <p:sp>
        <p:nvSpPr>
          <p:cNvPr id="261" name="Shape 26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9" name="Shape 2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Quad is a great option for two-piece anchors, esp for top rope settings or multi-pitch with bolted anchors. Some questions came up about the knots here: If these cordelettes were dyneema or tech cord then a triple fisherman’s would need to be used. Advantage of the overhand is that the cordelette can be easily untied and reconfigured depending on need. Again, preffered limiter knots are 8s. </a:t>
            </a:r>
          </a:p>
        </p:txBody>
      </p:sp>
      <p:sp>
        <p:nvSpPr>
          <p:cNvPr id="270" name="Shape 2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sloppy and loose overhand knots will slide out. Always check knots. Should be water knots with webbing. </a:t>
            </a:r>
          </a:p>
        </p:txBody>
      </p:sp>
      <p:sp>
        <p:nvSpPr>
          <p:cNvPr id="279" name="Shape 27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Good if direction of pull doesn’t move; otherwise you will load one arm more than the other. </a:t>
            </a:r>
          </a:p>
        </p:txBody>
      </p:sp>
      <p:sp>
        <p:nvSpPr>
          <p:cNvPr id="287" name="Shape 28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5" name="Shape 2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Is our bivy man cold and lonely?  ☺</a:t>
            </a:r>
          </a:p>
        </p:txBody>
      </p:sp>
      <p:sp>
        <p:nvSpPr>
          <p:cNvPr id="296" name="Shape 2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2" name="Shape 3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Tonight’s goal is to provide context for the upcoming field trip.  (i.e. to explain why students are about to learn the skills in the next field trip, how they will use these skills, and what is most important to know about these skills.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03" name="Shape 3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1" name="Shape 3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Be sure to note that she isn’t wearing a glove (optional—but she is also very experienced and is making an informed decision). No helmet—again, a decision based on terrain. No anchor—why?  </a:t>
            </a:r>
          </a:p>
        </p:txBody>
      </p:sp>
      <p:sp>
        <p:nvSpPr>
          <p:cNvPr id="312" name="Shape 3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Be sure to note that this is a multi-pitch trad climb and on exposed terrain.  Make mention of tying into the anchor with a clove hitch. </a:t>
            </a:r>
          </a:p>
        </p:txBody>
      </p:sp>
      <p:sp>
        <p:nvSpPr>
          <p:cNvPr id="320" name="Shape 3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7" name="Shape 3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Belaying a Leader. Very similar to top-rope belay (partner check, rope handling, position, etc.) BUT much higher force if there is a fall. Position of body and brake hand becomes much more important (it</a:t>
            </a:r>
            <a:r>
              <a:rPr lang="en-US"/>
              <a:t>’s always important)</a:t>
            </a:r>
            <a:r>
              <a:rPr lang="en-US" sz="1200" b="0" i="0" u="none" strike="noStrike" cap="none">
                <a:solidFill>
                  <a:schemeClr val="dk1"/>
                </a:solidFill>
                <a:latin typeface="Calibri"/>
                <a:ea typeface="Calibri"/>
                <a:cs typeface="Calibri"/>
                <a:sym typeface="Calibri"/>
              </a:rPr>
              <a:t>.  </a:t>
            </a:r>
          </a:p>
        </p:txBody>
      </p:sp>
      <p:sp>
        <p:nvSpPr>
          <p:cNvPr id="328" name="Shape 3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4" name="Shape 3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How was the force absorbed?  Through belayer movement, rope stretch, tightening of the climbers tie-in knot).This is called a soft catch.  Without this, the climber would have dropped and swung into the wall on a tight pendulum. This video is of a very high end climb.  It is being shown to you as an example of how much force the belayer has to absorb.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Questions: Why wasn’t she anchored? Not a multi-pitch climb, others around to help if lead climber injured. To allow for the soft catch. Why no helmet? Reason given is that the climbers know the pitch well, very trafficked, no loose blocks.   This video is merely being shown to give a sense of how much force can be absorbed by the belayer.  All Basic climbs will have ledgy falls, so this sort of belay is not what you’d do.  This  video is merely shown to give a sense of how much force is involved in a fall so you can consider what you need to do to absorb it—good blay stance, good anchor with an appropriate tie in, glove, readiness, making sure you and your climber are tied in properly</a:t>
            </a:r>
          </a:p>
        </p:txBody>
      </p:sp>
      <p:sp>
        <p:nvSpPr>
          <p:cNvPr id="335" name="Shape 33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3" name="Shape 3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lot of what makes a good lead belay is simply thinking ahead, making a plan, communicating, paying attention, and being realistic about your skills.   The human factor is often the cause of accidents.  Inattentiveness, lack of preparation, poor communication.  </a:t>
            </a:r>
          </a:p>
        </p:txBody>
      </p:sp>
      <p:sp>
        <p:nvSpPr>
          <p:cNvPr id="344" name="Shape 34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2" name="Shape 3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dk1"/>
              </a:buClr>
              <a:buSzPct val="100000"/>
              <a:buFont typeface="Calibri"/>
              <a:buAutoNum type="arabicParenR"/>
            </a:pPr>
            <a:r>
              <a:rPr lang="en-US" sz="1200" b="0" i="0" u="none" strike="noStrike" cap="none">
                <a:solidFill>
                  <a:schemeClr val="dk1"/>
                </a:solidFill>
                <a:latin typeface="Calibri"/>
                <a:ea typeface="Calibri"/>
                <a:cs typeface="Calibri"/>
                <a:sym typeface="Calibri"/>
              </a:rPr>
              <a:t>Move closer to the base of the route 2) anchor the belayer to prevent impact upon upward pull</a:t>
            </a:r>
          </a:p>
          <a:p>
            <a:pPr marL="228600" marR="0" lvl="0" indent="-2286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This presents a scenario where an anchor is called for. Tie-in with rope, clove hitch (easy adjust) or bight. Room to move if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necessary (e.g. falling rock).  Not tied in tight except for situations necessary to protect belayer from something.  A roof is a good illustration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example. Anticipate and prepare for direction of force.Make mention of multi-pitch and exposed terrain and move along to belaying a follower. </a:t>
            </a:r>
          </a:p>
        </p:txBody>
      </p:sp>
      <p:sp>
        <p:nvSpPr>
          <p:cNvPr id="353" name="Shape 3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9" name="Shape 3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Have tables briefly answer the whys.  Six tables will be asked to briefly share their responses.  Questions?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Using the image on this slide, talk about how at times the Basic students will sometiimes be the “lead climber” or perhaps the middle person on a 3-person rope team and they will be belaying a follower.  So in lecture 1 we discussed PBUS for a toprope belay, today we’ve discussed lead belaying, and now we will briefly touch on belaying a follower. </a:t>
            </a:r>
          </a:p>
        </p:txBody>
      </p:sp>
      <p:sp>
        <p:nvSpPr>
          <p:cNvPr id="360" name="Shape 3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7" name="Shape 3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Body belay—note the difference in the brake hand.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Munter—note that the braking position has you move away from the harness or anchor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Tubular—review that this is what they will most frequently use.  PBUS for TR belay, and similar braking position for lead belay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MAKE MENTION HERE OF NOT CROSS LOADING THE BINER</a:t>
            </a:r>
          </a:p>
        </p:txBody>
      </p:sp>
      <p:sp>
        <p:nvSpPr>
          <p:cNvPr id="368" name="Shape 3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Most realistic to many of the belays you will use on terrain encountered on Basic climbs. </a:t>
            </a:r>
          </a:p>
        </p:txBody>
      </p:sp>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8" name="Shape 3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Anchor must be high!   Pros you are not in the system.  Easy to escape. IF </a:t>
            </a:r>
            <a:r>
              <a:rPr lang="en-US"/>
              <a:t>YOU </a:t>
            </a:r>
            <a:r>
              <a:rPr lang="en-US" sz="1200" b="0" i="0" u="none" strike="noStrike" cap="none">
                <a:solidFill>
                  <a:schemeClr val="dk1"/>
                </a:solidFill>
                <a:latin typeface="Calibri"/>
                <a:ea typeface="Calibri"/>
                <a:cs typeface="Calibri"/>
                <a:sym typeface="Calibri"/>
              </a:rPr>
              <a:t>ARE TO LOWER ONCE IN THIS SETUP THEN THEY SHOULD PUT AN AUTOBLOCK ON</a:t>
            </a:r>
            <a:r>
              <a:rPr lang="en-US"/>
              <a:t>. </a:t>
            </a:r>
            <a:r>
              <a:rPr lang="en-US" sz="1200" b="0" i="0" u="none" strike="noStrike" cap="none">
                <a:solidFill>
                  <a:schemeClr val="dk1"/>
                </a:solidFill>
                <a:latin typeface="Calibri"/>
                <a:ea typeface="Calibri"/>
                <a:cs typeface="Calibri"/>
                <a:sym typeface="Calibri"/>
              </a:rPr>
              <a:t> Clarify Direct vs Indirect belay here. </a:t>
            </a:r>
          </a:p>
        </p:txBody>
      </p:sp>
      <p:sp>
        <p:nvSpPr>
          <p:cNvPr id="389" name="Shape 38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3" name="Shape 4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Why?  Brake out of position.</a:t>
            </a:r>
          </a:p>
        </p:txBody>
      </p:sp>
      <p:sp>
        <p:nvSpPr>
          <p:cNvPr id="404" name="Shape 4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Tonight’s goal is to provide context for the upcoming field trip.  (i.e. to explain why students are about to learn the skills in the next field trip, how they will use these skills, and what is most important to know about these skills.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1" name="Shape 1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Body belay—note the difference in the brake hand.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Munter—note that the braking position has you move away from the harness or anchor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Tubular—review that this is what they will most frequently use.  PBUS for TR belay, and similar braking position for lead belay </a:t>
            </a:r>
          </a:p>
        </p:txBody>
      </p:sp>
      <p:sp>
        <p:nvSpPr>
          <p:cNvPr id="421" name="Shape 4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3" name="Shape 4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Before moving to next slide, talk about reasons why belay escape might be necessary: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What if the leader is unresponsive? the nature of the injury is uncertain (neck/back)?</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What if an obstacle is in the way (tree, ledge, cliff, etc.)?</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What if there isn’t enough rope to lower the leader back to the belay?</a:t>
            </a:r>
          </a:p>
          <a:p>
            <a:pPr marL="0" marR="0" lvl="0" indent="0" algn="l" rtl="0">
              <a:lnSpc>
                <a:spcPct val="100000"/>
              </a:lnSpc>
              <a:spcBef>
                <a:spcPts val="0"/>
              </a:spcBef>
              <a:spcAft>
                <a:spcPts val="0"/>
              </a:spcAft>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Tonight’s goal is to provide context for the upcoming field trip.  (i.e. to explain why students are about to learn the skills in the next field trip, how they will use these skills, and what is most important to know about these skills.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34" name="Shape 4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3" name="Shape 4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Tell </a:t>
            </a:r>
            <a:r>
              <a:rPr lang="en-US" sz="1200" b="0" i="0" u="none" strike="noStrike" cap="none">
                <a:solidFill>
                  <a:schemeClr val="dk1"/>
                </a:solidFill>
                <a:latin typeface="Calibri"/>
                <a:ea typeface="Calibri"/>
                <a:cs typeface="Calibri"/>
                <a:sym typeface="Calibri"/>
              </a:rPr>
              <a:t>10 sec story of Sarah</a:t>
            </a:r>
            <a:r>
              <a:rPr lang="en-US"/>
              <a:t>. </a:t>
            </a:r>
          </a:p>
        </p:txBody>
      </p:sp>
      <p:sp>
        <p:nvSpPr>
          <p:cNvPr id="444" name="Shape 44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Emphasize getting it tied off as close to the device as possible. </a:t>
            </a:r>
          </a:p>
        </p:txBody>
      </p:sp>
      <p:sp>
        <p:nvSpPr>
          <p:cNvPr id="451" name="Shape 4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3" name="Shape 4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Recap</a:t>
            </a:r>
          </a:p>
        </p:txBody>
      </p:sp>
      <p:sp>
        <p:nvSpPr>
          <p:cNvPr id="464" name="Shape 4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0" name="Shape 4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Holy crap! Showing this slide just </a:t>
            </a:r>
            <a:r>
              <a:rPr lang="en-US"/>
              <a:t>to l</a:t>
            </a:r>
            <a:r>
              <a:rPr lang="en-US" sz="1200" b="0" i="0" u="none" strike="noStrike" cap="none">
                <a:solidFill>
                  <a:schemeClr val="dk1"/>
                </a:solidFill>
                <a:latin typeface="Calibri"/>
                <a:ea typeface="Calibri"/>
                <a:cs typeface="Calibri"/>
                <a:sym typeface="Calibri"/>
              </a:rPr>
              <a:t>et them know that this is in FOTH and they can study this more advanced way if they want or have their SIG instructors show them; otherwise, move on! </a:t>
            </a:r>
          </a:p>
        </p:txBody>
      </p:sp>
      <p:sp>
        <p:nvSpPr>
          <p:cNvPr id="471" name="Shape 4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7" name="Shape 4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Is our bivy man cold and lonely?  ☺</a:t>
            </a:r>
          </a:p>
        </p:txBody>
      </p:sp>
      <p:sp>
        <p:nvSpPr>
          <p:cNvPr id="478" name="Shape 47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Tonight’s goal is to provide context for the upcoming field trip.  (i.e. to explain why students are about to learn the skills in the next field trip, how they will use these skills, and what is most important to know about these skills.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85" name="Shape 4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Point out where students can get up and write down questions at any point through the night.  I will stop and answer questions at natural breaks in the presentation.</a:t>
            </a:r>
          </a:p>
        </p:txBody>
      </p:sp>
      <p:sp>
        <p:nvSpPr>
          <p:cNvPr id="120" name="Shape 1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-Anchor quality—emphasize importance.  Ask: Can I downclimb?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-Terrain hazards—falling rock, pendulum, overhanging—note that rap lines can differ from ascent routes.  Mention that a glove is helpful for novice rappelers, esp as they are unfamiliar with how a rope will handle (thin and fast or thick and sluggish), the terrain, and managing a rappel</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-Always close the system!  Knots at the end of the rope OR tie into the ends and saddle bag the lines or throw the lines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-Gear management—keep it clean!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-Backup—autoblock or fireman’s</a:t>
            </a:r>
          </a:p>
        </p:txBody>
      </p:sp>
      <p:sp>
        <p:nvSpPr>
          <p:cNvPr id="496" name="Shape 4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3" name="Shape 5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Note that most routes (esp Basic) in the Cascades favor short 30m rappels due to blocky rope eating terrain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Speak to advantages of the EDK (and misnomer of the name): easier to tie and untie, flips and glides over edges when being pulled—note to leave plenty of tail  12-18 inches</a:t>
            </a:r>
          </a:p>
        </p:txBody>
      </p:sp>
      <p:sp>
        <p:nvSpPr>
          <p:cNvPr id="504" name="Shape 5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2" name="Shape 5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Never climb above the anchor when connected with Personal Anchor vs the climbing</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rope. Why?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Explain nylon compared to dyneema=slight give, lower melting point, doesn’t weaken as much when knots are tied (btw—use a figure 8 instead of overhands when tying knots in tethers)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PAS can work, but in the alpine they aren’t as practical.  Weight of item that is primarily used for only one thing.  Some can now be used at TR anchors, but most won’t be able to tell diff. and in the alpine we aren’t toproping</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Daiy—we aren’t aid climbing, people don’t know how to use them, they are easy to mess up and fail.  Just a bad idea. </a:t>
            </a:r>
          </a:p>
        </p:txBody>
      </p:sp>
      <p:sp>
        <p:nvSpPr>
          <p:cNvPr id="513" name="Shape 5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6" name="Shape 5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Pack away what you don’t need; keep out what you might need—esp. gear in case of emergency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Will everyone use an autoblock or will you all after first use a fireman’s---can you see the base? Known hazards? </a:t>
            </a:r>
          </a:p>
        </p:txBody>
      </p:sp>
      <p:sp>
        <p:nvSpPr>
          <p:cNvPr id="527" name="Shape 5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Full resource + video link: </a:t>
            </a:r>
            <a:r>
              <a:rPr lang="en-US" u="sng">
                <a:solidFill>
                  <a:schemeClr val="hlink"/>
                </a:solidFill>
                <a:hlinkClick r:id="rId3"/>
              </a:rPr>
              <a:t>https://www.mountaineers.org/learn/how-to/extended-rappel-and-updated-belay-techniques</a:t>
            </a:r>
          </a:p>
          <a:p>
            <a:pPr lvl="0">
              <a:spcBef>
                <a:spcPts val="0"/>
              </a:spcBef>
              <a:buNone/>
            </a:pPr>
            <a:r>
              <a:rPr lang="en-US"/>
              <a:t>Direct video link: </a:t>
            </a:r>
            <a:r>
              <a:rPr lang="en-US" sz="1202"/>
              <a:t>https://player.vimeo.com/video/113362076</a:t>
            </a:r>
          </a:p>
          <a:p>
            <a:pPr lvl="0">
              <a:spcBef>
                <a:spcPts val="0"/>
              </a:spcBef>
              <a:buNone/>
            </a:pPr>
            <a:endParaRPr/>
          </a:p>
        </p:txBody>
      </p:sp>
      <p:sp>
        <p:nvSpPr>
          <p:cNvPr id="534" name="Shape 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2" name="Shape 5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When and why would you do this?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Single pitch, quick easy, no need to set up extension. Fireman’s belay.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With Munter--Dropped rappel device. But why not extend???  Mixed views on this topic, but general idea is 1) braking position is away from you—harder to do w/ extension, and 2) the Munter is known for creating twists in the rope when under tension, such as when rappeling, so it is thought that with extension, twists would get transferred into the extension sling thus creating friction of soft on soft materials. </a:t>
            </a:r>
          </a:p>
        </p:txBody>
      </p:sp>
      <p:sp>
        <p:nvSpPr>
          <p:cNvPr id="543" name="Shape 5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0" name="Shape 5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Fireman’s belay if safe for partner to provide.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If not extending, then the autoblock needs to be kept well below the device (which is now on the belay loop!)…so load another bearing part of the harness is the leg loop!</a:t>
            </a:r>
          </a:p>
        </p:txBody>
      </p:sp>
      <p:sp>
        <p:nvSpPr>
          <p:cNvPr id="551" name="Shape 5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8" name="Shape 5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40"/>
              </a:spcBef>
              <a:buClr>
                <a:schemeClr val="dk1"/>
              </a:buClr>
              <a:buSzPct val="91666"/>
              <a:buFont typeface="Arial"/>
              <a:buNone/>
            </a:pPr>
            <a:r>
              <a:rPr lang="en-US"/>
              <a:t>   What advice would you have for this person?  Consider using an autoblock. From what we can see gully doesn’t look steep. But it is obviously steep enough to rappel, so given the decrease in friction with this setup I’d use an autoblock. </a:t>
            </a:r>
          </a:p>
          <a:p>
            <a:pPr lvl="0">
              <a:spcBef>
                <a:spcPts val="0"/>
              </a:spcBef>
              <a:buNone/>
            </a:pPr>
            <a:endParaRPr/>
          </a:p>
        </p:txBody>
      </p:sp>
      <p:sp>
        <p:nvSpPr>
          <p:cNvPr id="569" name="Shape 56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6" name="Shape 5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77" name="Shape 5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Tonight’s goal is to provide context for the upcoming field trip.  (i.e. to explain why students are about to learn the skills in the next field trip, how they will use these skills, and what is most important to know about these skills.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84" name="Shape 5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obligatory mountain goat shot</a:t>
            </a:r>
          </a:p>
        </p:txBody>
      </p:sp>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Quiz only works if there is a facilitator with a kahoot account. I have made the quiz public. Look up “mountaineers” and look for the cover image on this presentation. </a:t>
            </a: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Tonight’s goal is to provide context for the upcoming field trip.  (i.e. to explain why students are about to learn the skills in the next field trip, how they will use these skills, and what is most important to know about these skills.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6" name="Shape 1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YvEQrKOtUZ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player.vimeo.com/video/12793998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4JtcxIQGKBs?t=50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youtu.be/wetMWQEbPC0?t=1m47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vimeo.com/113362076#t=47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lslG-Clp2qA"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90" name="Shape 90"/>
          <p:cNvSpPr txBox="1">
            <a:spLocks noGrp="1"/>
          </p:cNvSpPr>
          <p:nvPr>
            <p:ph type="subTitle" idx="1"/>
          </p:nvPr>
        </p:nvSpPr>
        <p:spPr>
          <a:xfrm>
            <a:off x="609600" y="3886200"/>
            <a:ext cx="7924799" cy="1752600"/>
          </a:xfrm>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91" name="Shape 91" descr="DSCN4311.JPG"/>
          <p:cNvPicPr preferRelativeResize="0"/>
          <p:nvPr/>
        </p:nvPicPr>
        <p:blipFill rotWithShape="1">
          <a:blip r:embed="rId3">
            <a:alphaModFix/>
          </a:blip>
          <a:srcRect/>
          <a:stretch/>
        </p:blipFill>
        <p:spPr>
          <a:xfrm>
            <a:off x="609600" y="609600"/>
            <a:ext cx="8046720" cy="6035039"/>
          </a:xfrm>
          <a:prstGeom prst="rect">
            <a:avLst/>
          </a:prstGeom>
          <a:noFill/>
          <a:ln>
            <a:noFill/>
          </a:ln>
        </p:spPr>
      </p:pic>
      <p:sp>
        <p:nvSpPr>
          <p:cNvPr id="92" name="Shape 92"/>
          <p:cNvSpPr/>
          <p:nvPr/>
        </p:nvSpPr>
        <p:spPr>
          <a:xfrm>
            <a:off x="152400" y="152400"/>
            <a:ext cx="8763000"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solidFill>
                  <a:schemeClr val="dk1"/>
                </a:solidFill>
                <a:latin typeface="Calibri"/>
                <a:ea typeface="Calibri"/>
                <a:cs typeface="Calibri"/>
                <a:sym typeface="Calibri"/>
              </a:rPr>
              <a:t>Welcome to Lecture 2!  Have a seat and get to know your future climbing partners!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Belay and Rappel Anchors for Rock</a:t>
            </a:r>
          </a:p>
        </p:txBody>
      </p:sp>
      <p:sp>
        <p:nvSpPr>
          <p:cNvPr id="156" name="Shape 156"/>
          <p:cNvSpPr txBox="1">
            <a:spLocks noGrp="1"/>
          </p:cNvSpPr>
          <p:nvPr>
            <p:ph type="body" idx="1"/>
          </p:nvPr>
        </p:nvSpPr>
        <p:spPr>
          <a:xfrm>
            <a:off x="457200" y="1295400"/>
            <a:ext cx="8229600" cy="51816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25000"/>
              <a:buFont typeface="Arial"/>
              <a:buNone/>
            </a:pPr>
            <a:r>
              <a:rPr lang="en-US" sz="2720" b="0" i="1" u="none" strike="noStrike" cap="none" dirty="0">
                <a:solidFill>
                  <a:schemeClr val="dk1"/>
                </a:solidFill>
                <a:latin typeface="Calibri"/>
                <a:ea typeface="Calibri"/>
                <a:cs typeface="Calibri"/>
                <a:sym typeface="Calibri"/>
              </a:rPr>
              <a:t>When are they necessary? </a:t>
            </a:r>
          </a:p>
          <a:p>
            <a:pPr marL="342900" marR="0" lvl="0" indent="-342900" algn="l" rtl="0">
              <a:lnSpc>
                <a:spcPct val="80000"/>
              </a:lnSpc>
              <a:spcBef>
                <a:spcPts val="544"/>
              </a:spcBef>
              <a:spcAft>
                <a:spcPts val="0"/>
              </a:spcAft>
              <a:buClr>
                <a:schemeClr val="dk1"/>
              </a:buClr>
              <a:buSzPct val="25000"/>
              <a:buFont typeface="Arial"/>
              <a:buNone/>
            </a:pPr>
            <a:r>
              <a:rPr lang="en-US" sz="2720" b="0" i="0" u="none" strike="noStrike" cap="none" dirty="0">
                <a:solidFill>
                  <a:schemeClr val="dk1"/>
                </a:solidFill>
                <a:latin typeface="Calibri"/>
                <a:ea typeface="Calibri"/>
                <a:cs typeface="Calibri"/>
                <a:sym typeface="Calibri"/>
              </a:rPr>
              <a:t>	-Exposed terrain that is beyond </a:t>
            </a:r>
          </a:p>
          <a:p>
            <a:pPr marL="342900" marR="0" lvl="0" indent="-342900" algn="l" rtl="0">
              <a:lnSpc>
                <a:spcPct val="80000"/>
              </a:lnSpc>
              <a:spcBef>
                <a:spcPts val="544"/>
              </a:spcBef>
              <a:spcAft>
                <a:spcPts val="0"/>
              </a:spcAft>
              <a:buClr>
                <a:schemeClr val="dk1"/>
              </a:buClr>
              <a:buSzPct val="25000"/>
              <a:buFont typeface="Arial"/>
              <a:buNone/>
            </a:pPr>
            <a:r>
              <a:rPr lang="en-US" sz="2720" b="0" i="0" u="none" strike="noStrike" cap="none" dirty="0">
                <a:solidFill>
                  <a:schemeClr val="dk1"/>
                </a:solidFill>
                <a:latin typeface="Calibri"/>
                <a:ea typeface="Calibri"/>
                <a:cs typeface="Calibri"/>
                <a:sym typeface="Calibri"/>
              </a:rPr>
              <a:t>		“safe” un-roped climbing ability  </a:t>
            </a:r>
          </a:p>
          <a:p>
            <a:pPr marL="342900" marR="0" lvl="0" indent="-342900" algn="l" rtl="0">
              <a:lnSpc>
                <a:spcPct val="80000"/>
              </a:lnSpc>
              <a:spcBef>
                <a:spcPts val="544"/>
              </a:spcBef>
              <a:spcAft>
                <a:spcPts val="0"/>
              </a:spcAft>
              <a:buClr>
                <a:schemeClr val="dk1"/>
              </a:buClr>
              <a:buSzPct val="25000"/>
              <a:buFont typeface="Arial"/>
              <a:buNone/>
            </a:pPr>
            <a:r>
              <a:rPr lang="en-US" sz="2720" b="0" i="0" u="none" strike="noStrike" cap="none" dirty="0">
                <a:solidFill>
                  <a:schemeClr val="dk1"/>
                </a:solidFill>
                <a:latin typeface="Calibri"/>
                <a:ea typeface="Calibri"/>
                <a:cs typeface="Calibri"/>
                <a:sym typeface="Calibri"/>
              </a:rPr>
              <a:t>	-To protect the belayer from being pulled into 	 	something</a:t>
            </a:r>
          </a:p>
          <a:p>
            <a:pPr marL="342900" marR="0" lvl="0" indent="-342900" algn="l" rtl="0">
              <a:lnSpc>
                <a:spcPct val="80000"/>
              </a:lnSpc>
              <a:spcBef>
                <a:spcPts val="544"/>
              </a:spcBef>
              <a:spcAft>
                <a:spcPts val="0"/>
              </a:spcAft>
              <a:buClr>
                <a:schemeClr val="dk1"/>
              </a:buClr>
              <a:buSzPct val="25000"/>
              <a:buFont typeface="Arial"/>
              <a:buNone/>
            </a:pPr>
            <a:r>
              <a:rPr lang="en-US" sz="2720" b="0" i="0" u="none" strike="noStrike" cap="none" dirty="0">
                <a:solidFill>
                  <a:schemeClr val="dk1"/>
                </a:solidFill>
                <a:latin typeface="Calibri"/>
                <a:ea typeface="Calibri"/>
                <a:cs typeface="Calibri"/>
                <a:sym typeface="Calibri"/>
              </a:rPr>
              <a:t>	-Belay escape vs. extra people to assist </a:t>
            </a:r>
          </a:p>
          <a:p>
            <a:pPr marL="342900" marR="0" lvl="0" indent="-342900" algn="l" rtl="0">
              <a:lnSpc>
                <a:spcPct val="80000"/>
              </a:lnSpc>
              <a:spcBef>
                <a:spcPts val="544"/>
              </a:spcBef>
              <a:spcAft>
                <a:spcPts val="0"/>
              </a:spcAft>
              <a:buClr>
                <a:schemeClr val="dk1"/>
              </a:buClr>
              <a:buSzPct val="25000"/>
              <a:buFont typeface="Arial"/>
              <a:buNone/>
            </a:pPr>
            <a:r>
              <a:rPr lang="en-US" sz="2720" b="0" i="1" u="none" strike="noStrike" cap="none" dirty="0">
                <a:solidFill>
                  <a:schemeClr val="dk1"/>
                </a:solidFill>
                <a:latin typeface="Calibri"/>
                <a:ea typeface="Calibri"/>
                <a:cs typeface="Calibri"/>
                <a:sym typeface="Calibri"/>
              </a:rPr>
              <a:t>Reason for not anchoring (or anchoring in tight)</a:t>
            </a:r>
          </a:p>
          <a:p>
            <a:pPr marL="342900" marR="0" lvl="0" indent="-342900" algn="l" rtl="0">
              <a:lnSpc>
                <a:spcPct val="80000"/>
              </a:lnSpc>
              <a:spcBef>
                <a:spcPts val="544"/>
              </a:spcBef>
              <a:spcAft>
                <a:spcPts val="0"/>
              </a:spcAft>
              <a:buClr>
                <a:schemeClr val="dk1"/>
              </a:buClr>
              <a:buSzPct val="25000"/>
              <a:buFont typeface="Arial"/>
              <a:buNone/>
            </a:pPr>
            <a:r>
              <a:rPr lang="en-US" sz="2720" b="0" i="0" u="none" strike="noStrike" cap="none" dirty="0">
                <a:solidFill>
                  <a:schemeClr val="dk1"/>
                </a:solidFill>
                <a:latin typeface="Calibri"/>
                <a:ea typeface="Calibri"/>
                <a:cs typeface="Calibri"/>
                <a:sym typeface="Calibri"/>
              </a:rPr>
              <a:t>	-Freedom to move for adjusting belay position, </a:t>
            </a:r>
          </a:p>
          <a:p>
            <a:pPr marL="342900" marR="0" lvl="0" indent="-342900" algn="l" rtl="0">
              <a:lnSpc>
                <a:spcPct val="80000"/>
              </a:lnSpc>
              <a:spcBef>
                <a:spcPts val="544"/>
              </a:spcBef>
              <a:spcAft>
                <a:spcPts val="0"/>
              </a:spcAft>
              <a:buClr>
                <a:schemeClr val="dk1"/>
              </a:buClr>
              <a:buSzPct val="25000"/>
              <a:buFont typeface="Arial"/>
              <a:buNone/>
            </a:pPr>
            <a:r>
              <a:rPr lang="en-US" sz="2720" b="0" i="0" u="none" strike="noStrike" cap="none" dirty="0">
                <a:solidFill>
                  <a:schemeClr val="dk1"/>
                </a:solidFill>
                <a:latin typeface="Calibri"/>
                <a:ea typeface="Calibri"/>
                <a:cs typeface="Calibri"/>
                <a:sym typeface="Calibri"/>
              </a:rPr>
              <a:t>		or dodge falling rocks</a:t>
            </a:r>
          </a:p>
          <a:p>
            <a:pPr marL="342900" marR="0" lvl="0" indent="-342900" algn="l" rtl="0">
              <a:lnSpc>
                <a:spcPct val="80000"/>
              </a:lnSpc>
              <a:spcBef>
                <a:spcPts val="544"/>
              </a:spcBef>
              <a:spcAft>
                <a:spcPts val="0"/>
              </a:spcAft>
              <a:buClr>
                <a:schemeClr val="dk1"/>
              </a:buClr>
              <a:buSzPct val="25000"/>
              <a:buFont typeface="Arial"/>
              <a:buNone/>
            </a:pPr>
            <a:r>
              <a:rPr lang="en-US" sz="2720" b="0" i="0" u="none" strike="noStrike" cap="none" dirty="0">
                <a:solidFill>
                  <a:schemeClr val="dk1"/>
                </a:solidFill>
                <a:latin typeface="Calibri"/>
                <a:ea typeface="Calibri"/>
                <a:cs typeface="Calibri"/>
                <a:sym typeface="Calibri"/>
              </a:rPr>
              <a:t>	-</a:t>
            </a:r>
            <a:r>
              <a:rPr lang="en-US" sz="2720" b="0" i="0" u="none" strike="noStrike" cap="none" dirty="0" err="1">
                <a:solidFill>
                  <a:schemeClr val="dk1"/>
                </a:solidFill>
                <a:latin typeface="Calibri"/>
                <a:ea typeface="Calibri"/>
                <a:cs typeface="Calibri"/>
                <a:sym typeface="Calibri"/>
              </a:rPr>
              <a:t>Chossy</a:t>
            </a:r>
            <a:r>
              <a:rPr lang="en-US" sz="2720" b="0" i="0" u="none" strike="noStrike" cap="none" dirty="0">
                <a:solidFill>
                  <a:schemeClr val="dk1"/>
                </a:solidFill>
                <a:latin typeface="Calibri"/>
                <a:ea typeface="Calibri"/>
                <a:cs typeface="Calibri"/>
                <a:sym typeface="Calibri"/>
              </a:rPr>
              <a:t> rock</a:t>
            </a:r>
          </a:p>
          <a:p>
            <a:pPr marL="342900" marR="0" lvl="0" indent="-342900" algn="l" rtl="0">
              <a:lnSpc>
                <a:spcPct val="80000"/>
              </a:lnSpc>
              <a:spcBef>
                <a:spcPts val="544"/>
              </a:spcBef>
              <a:buClr>
                <a:schemeClr val="dk1"/>
              </a:buClr>
              <a:buSzPct val="25000"/>
              <a:buFont typeface="Arial"/>
              <a:buNone/>
            </a:pPr>
            <a:r>
              <a:rPr lang="en-US" sz="2720" b="0" i="0" u="none" strike="noStrike" cap="none" dirty="0">
                <a:solidFill>
                  <a:schemeClr val="dk1"/>
                </a:solidFill>
                <a:latin typeface="Calibri"/>
                <a:ea typeface="Calibri"/>
                <a:cs typeface="Calibri"/>
                <a:sym typeface="Calibri"/>
              </a:rPr>
              <a:t>	-You are Alex </a:t>
            </a:r>
            <a:r>
              <a:rPr lang="en-US" sz="2720" b="0" i="0" u="none" strike="noStrike" cap="none" dirty="0" err="1">
                <a:solidFill>
                  <a:schemeClr val="dk1"/>
                </a:solidFill>
                <a:latin typeface="Calibri"/>
                <a:ea typeface="Calibri"/>
                <a:cs typeface="Calibri"/>
                <a:sym typeface="Calibri"/>
              </a:rPr>
              <a:t>Honnold</a:t>
            </a:r>
            <a:endParaRPr lang="en-US" sz="272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dirty="0">
                <a:solidFill>
                  <a:schemeClr val="dk1"/>
                </a:solidFill>
                <a:latin typeface="Calibri"/>
                <a:ea typeface="Calibri"/>
                <a:cs typeface="Calibri"/>
                <a:sym typeface="Calibri"/>
              </a:rPr>
              <a:t>Belay and Rappel Anchors 101</a:t>
            </a:r>
          </a:p>
        </p:txBody>
      </p:sp>
      <p:sp>
        <p:nvSpPr>
          <p:cNvPr id="163" name="Shape 163"/>
          <p:cNvSpPr txBox="1">
            <a:spLocks noGrp="1"/>
          </p:cNvSpPr>
          <p:nvPr>
            <p:ph type="body" idx="1"/>
          </p:nvPr>
        </p:nvSpPr>
        <p:spPr>
          <a:xfrm>
            <a:off x="228600" y="1295400"/>
            <a:ext cx="8686800" cy="5257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3200" b="1" i="0" u="none" strike="noStrike" cap="none" dirty="0">
                <a:solidFill>
                  <a:schemeClr val="dk1"/>
                </a:solidFill>
                <a:latin typeface="Calibri"/>
                <a:ea typeface="Calibri"/>
                <a:cs typeface="Calibri"/>
                <a:sym typeface="Calibri"/>
              </a:rPr>
              <a:t>				</a:t>
            </a:r>
          </a:p>
          <a:p>
            <a:pPr marL="342900" marR="0" lvl="0" indent="-342900" algn="l" rtl="0">
              <a:spcBef>
                <a:spcPts val="640"/>
              </a:spcBef>
              <a:spcAft>
                <a:spcPts val="0"/>
              </a:spcAft>
              <a:buClr>
                <a:schemeClr val="dk1"/>
              </a:buClr>
              <a:buSzPct val="25000"/>
              <a:buFont typeface="Arial"/>
              <a:buNone/>
            </a:pPr>
            <a:r>
              <a:rPr lang="en-US" sz="3200" b="1" i="0" u="none" strike="noStrike" cap="none" dirty="0">
                <a:solidFill>
                  <a:schemeClr val="dk1"/>
                </a:solidFill>
                <a:latin typeface="Calibri"/>
                <a:ea typeface="Calibri"/>
                <a:cs typeface="Calibri"/>
                <a:sym typeface="Calibri"/>
              </a:rPr>
              <a:t>		S</a:t>
            </a:r>
            <a:r>
              <a:rPr lang="en-US" sz="3200" b="0" i="0" u="none" strike="noStrike" cap="none" dirty="0">
                <a:solidFill>
                  <a:schemeClr val="dk1"/>
                </a:solidFill>
                <a:latin typeface="Calibri"/>
                <a:ea typeface="Calibri"/>
                <a:cs typeface="Calibri"/>
                <a:sym typeface="Calibri"/>
              </a:rPr>
              <a:t>olid (or Strong)  </a:t>
            </a:r>
          </a:p>
          <a:p>
            <a:pPr marL="342900" marR="0" lvl="0" indent="-342900" algn="l" rtl="0">
              <a:spcBef>
                <a:spcPts val="640"/>
              </a:spcBef>
              <a:spcAft>
                <a:spcPts val="0"/>
              </a:spcAft>
              <a:buClr>
                <a:schemeClr val="dk1"/>
              </a:buClr>
              <a:buSzPct val="25000"/>
              <a:buFont typeface="Arial"/>
              <a:buNone/>
            </a:pPr>
            <a:r>
              <a:rPr lang="en-US" sz="3200" b="1" i="0" u="none" strike="noStrike" cap="none" dirty="0">
                <a:solidFill>
                  <a:schemeClr val="dk1"/>
                </a:solidFill>
                <a:latin typeface="Calibri"/>
                <a:ea typeface="Calibri"/>
                <a:cs typeface="Calibri"/>
                <a:sym typeface="Calibri"/>
              </a:rPr>
              <a:t>		E</a:t>
            </a:r>
            <a:r>
              <a:rPr lang="en-US" sz="3200" b="0" i="0" u="none" strike="noStrike" cap="none" dirty="0">
                <a:solidFill>
                  <a:schemeClr val="dk1"/>
                </a:solidFill>
                <a:latin typeface="Calibri"/>
                <a:ea typeface="Calibri"/>
                <a:cs typeface="Calibri"/>
                <a:sym typeface="Calibri"/>
              </a:rPr>
              <a:t>qualized</a:t>
            </a:r>
          </a:p>
          <a:p>
            <a:pPr marL="342900" marR="0" lvl="0" indent="-342900" algn="l" rtl="0">
              <a:spcBef>
                <a:spcPts val="640"/>
              </a:spcBef>
              <a:spcAft>
                <a:spcPts val="0"/>
              </a:spcAft>
              <a:buClr>
                <a:schemeClr val="dk1"/>
              </a:buClr>
              <a:buSzPct val="25000"/>
              <a:buFont typeface="Arial"/>
              <a:buNone/>
            </a:pPr>
            <a:r>
              <a:rPr lang="en-US" sz="3200" b="1" i="0" u="none" strike="noStrike" cap="none" dirty="0">
                <a:solidFill>
                  <a:schemeClr val="dk1"/>
                </a:solidFill>
                <a:latin typeface="Calibri"/>
                <a:ea typeface="Calibri"/>
                <a:cs typeface="Calibri"/>
                <a:sym typeface="Calibri"/>
              </a:rPr>
              <a:t>		R</a:t>
            </a:r>
            <a:r>
              <a:rPr lang="en-US" sz="3200" b="0" i="0" u="none" strike="noStrike" cap="none" dirty="0">
                <a:solidFill>
                  <a:schemeClr val="dk1"/>
                </a:solidFill>
                <a:latin typeface="Calibri"/>
                <a:ea typeface="Calibri"/>
                <a:cs typeface="Calibri"/>
                <a:sym typeface="Calibri"/>
              </a:rPr>
              <a:t>edundant</a:t>
            </a:r>
          </a:p>
          <a:p>
            <a:pPr marL="342900" marR="0" lvl="0" indent="-342900" algn="l" rtl="0">
              <a:spcBef>
                <a:spcPts val="640"/>
              </a:spcBef>
              <a:spcAft>
                <a:spcPts val="0"/>
              </a:spcAft>
              <a:buClr>
                <a:schemeClr val="dk1"/>
              </a:buClr>
              <a:buSzPct val="25000"/>
              <a:buFont typeface="Arial"/>
              <a:buNone/>
            </a:pPr>
            <a:r>
              <a:rPr lang="en-US" sz="3200" b="1" i="0" u="none" strike="noStrike" cap="none" dirty="0">
                <a:solidFill>
                  <a:schemeClr val="dk1"/>
                </a:solidFill>
                <a:latin typeface="Calibri"/>
                <a:ea typeface="Calibri"/>
                <a:cs typeface="Calibri"/>
                <a:sym typeface="Calibri"/>
              </a:rPr>
              <a:t>		E</a:t>
            </a:r>
            <a:r>
              <a:rPr lang="en-US" sz="3200" b="0" i="0" u="none" strike="noStrike" cap="none" dirty="0">
                <a:solidFill>
                  <a:schemeClr val="dk1"/>
                </a:solidFill>
                <a:latin typeface="Calibri"/>
                <a:ea typeface="Calibri"/>
                <a:cs typeface="Calibri"/>
                <a:sym typeface="Calibri"/>
              </a:rPr>
              <a:t>fficient</a:t>
            </a:r>
          </a:p>
          <a:p>
            <a:pPr marL="342900" marR="0" lvl="0" indent="-342900" algn="l" rtl="0">
              <a:spcBef>
                <a:spcPts val="640"/>
              </a:spcBef>
              <a:spcAft>
                <a:spcPts val="0"/>
              </a:spcAft>
              <a:buClr>
                <a:schemeClr val="dk1"/>
              </a:buClr>
              <a:buSzPct val="25000"/>
              <a:buFont typeface="Arial"/>
              <a:buNone/>
            </a:pPr>
            <a:r>
              <a:rPr lang="en-US" sz="3200" b="1" i="0" u="none" strike="noStrike" cap="none" dirty="0">
                <a:solidFill>
                  <a:schemeClr val="dk1"/>
                </a:solidFill>
                <a:latin typeface="Calibri"/>
                <a:ea typeface="Calibri"/>
                <a:cs typeface="Calibri"/>
                <a:sym typeface="Calibri"/>
              </a:rPr>
              <a:t>		N</a:t>
            </a:r>
            <a:r>
              <a:rPr lang="en-US" sz="3200" b="0" i="0" u="none" strike="noStrike" cap="none" dirty="0">
                <a:solidFill>
                  <a:schemeClr val="dk1"/>
                </a:solidFill>
                <a:latin typeface="Calibri"/>
                <a:ea typeface="Calibri"/>
                <a:cs typeface="Calibri"/>
                <a:sym typeface="Calibri"/>
              </a:rPr>
              <a:t>o… </a:t>
            </a:r>
          </a:p>
          <a:p>
            <a:pPr marL="342900" marR="0" lvl="0" indent="-342900" algn="l" rtl="0">
              <a:spcBef>
                <a:spcPts val="640"/>
              </a:spcBef>
              <a:buClr>
                <a:schemeClr val="dk1"/>
              </a:buClr>
              <a:buSzPct val="25000"/>
              <a:buFont typeface="Arial"/>
              <a:buNone/>
            </a:pPr>
            <a:r>
              <a:rPr lang="en-US" sz="3200" b="1" i="0" u="none" strike="noStrike" cap="none" dirty="0">
                <a:solidFill>
                  <a:schemeClr val="dk1"/>
                </a:solidFill>
                <a:latin typeface="Calibri"/>
                <a:ea typeface="Calibri"/>
                <a:cs typeface="Calibri"/>
                <a:sym typeface="Calibri"/>
              </a:rPr>
              <a:t>		E</a:t>
            </a:r>
            <a:r>
              <a:rPr lang="en-US" sz="3200" b="0" i="0" u="none" strike="noStrike" cap="none" dirty="0">
                <a:solidFill>
                  <a:schemeClr val="dk1"/>
                </a:solidFill>
                <a:latin typeface="Calibri"/>
                <a:ea typeface="Calibri"/>
                <a:cs typeface="Calibri"/>
                <a:sym typeface="Calibri"/>
              </a:rPr>
              <a:t>xtension </a:t>
            </a:r>
            <a:br>
              <a:rPr lang="en-US" sz="3200" b="0" i="0" u="none" strike="noStrike" cap="none" dirty="0">
                <a:solidFill>
                  <a:schemeClr val="dk1"/>
                </a:solidFill>
                <a:latin typeface="Calibri"/>
                <a:ea typeface="Calibri"/>
                <a:cs typeface="Calibri"/>
                <a:sym typeface="Calibri"/>
              </a:rPr>
            </a:br>
            <a:endParaRPr lang="en-US" sz="3200" b="0" i="0" u="none" strike="noStrike" cap="none" dirty="0">
              <a:solidFill>
                <a:schemeClr val="dk1"/>
              </a:solidFill>
              <a:latin typeface="Calibri"/>
              <a:ea typeface="Calibri"/>
              <a:cs typeface="Calibri"/>
              <a:sym typeface="Calibri"/>
            </a:endParaRPr>
          </a:p>
        </p:txBody>
      </p:sp>
      <p:sp>
        <p:nvSpPr>
          <p:cNvPr id="164" name="Shape 164"/>
          <p:cNvSpPr txBox="1"/>
          <p:nvPr/>
        </p:nvSpPr>
        <p:spPr>
          <a:xfrm>
            <a:off x="5715000" y="1981200"/>
            <a:ext cx="2666999" cy="480131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OTHER ACRONYMS EXIST, e.g. </a:t>
            </a:r>
            <a:br>
              <a:rPr lang="en-US" sz="1800" dirty="0">
                <a:solidFill>
                  <a:schemeClr val="dk1"/>
                </a:solidFill>
                <a:latin typeface="Calibri"/>
                <a:ea typeface="Calibri"/>
                <a:cs typeface="Calibri"/>
                <a:sym typeface="Calibri"/>
              </a:rPr>
            </a:br>
            <a:r>
              <a:rPr lang="en-US" sz="1800" b="1" dirty="0">
                <a:solidFill>
                  <a:schemeClr val="dk1"/>
                </a:solidFill>
                <a:latin typeface="Calibri"/>
                <a:ea typeface="Calibri"/>
                <a:cs typeface="Calibri"/>
                <a:sym typeface="Calibri"/>
              </a:rPr>
              <a:t>E</a:t>
            </a:r>
            <a:r>
              <a:rPr lang="en-US" sz="1800" dirty="0">
                <a:solidFill>
                  <a:schemeClr val="dk1"/>
                </a:solidFill>
                <a:latin typeface="Calibri"/>
                <a:ea typeface="Calibri"/>
                <a:cs typeface="Calibri"/>
                <a:sym typeface="Calibri"/>
              </a:rPr>
              <a:t>qualized</a:t>
            </a:r>
          </a:p>
          <a:p>
            <a:pPr marL="0" marR="0" lvl="0" indent="0" algn="l" rtl="0">
              <a:spcBef>
                <a:spcPts val="0"/>
              </a:spcBef>
              <a:buSzPct val="25000"/>
              <a:buNone/>
            </a:pPr>
            <a:r>
              <a:rPr lang="en-US" sz="1800" b="1" dirty="0">
                <a:solidFill>
                  <a:schemeClr val="dk1"/>
                </a:solidFill>
                <a:latin typeface="Calibri"/>
                <a:ea typeface="Calibri"/>
                <a:cs typeface="Calibri"/>
                <a:sym typeface="Calibri"/>
              </a:rPr>
              <a:t>A</a:t>
            </a:r>
            <a:r>
              <a:rPr lang="en-US" sz="1800" dirty="0">
                <a:solidFill>
                  <a:schemeClr val="dk1"/>
                </a:solidFill>
                <a:latin typeface="Calibri"/>
                <a:ea typeface="Calibri"/>
                <a:cs typeface="Calibri"/>
                <a:sym typeface="Calibri"/>
              </a:rPr>
              <a:t>ngle</a:t>
            </a:r>
            <a:br>
              <a:rPr lang="en-US" sz="1800" dirty="0">
                <a:solidFill>
                  <a:schemeClr val="dk1"/>
                </a:solidFill>
                <a:latin typeface="Calibri"/>
                <a:ea typeface="Calibri"/>
                <a:cs typeface="Calibri"/>
                <a:sym typeface="Calibri"/>
              </a:rPr>
            </a:br>
            <a:r>
              <a:rPr lang="en-US" sz="1800" b="1" dirty="0">
                <a:solidFill>
                  <a:schemeClr val="dk1"/>
                </a:solidFill>
                <a:latin typeface="Calibri"/>
                <a:ea typeface="Calibri"/>
                <a:cs typeface="Calibri"/>
                <a:sym typeface="Calibri"/>
              </a:rPr>
              <a:t>R</a:t>
            </a:r>
            <a:r>
              <a:rPr lang="en-US" sz="1800" dirty="0">
                <a:solidFill>
                  <a:schemeClr val="dk1"/>
                </a:solidFill>
                <a:latin typeface="Calibri"/>
                <a:ea typeface="Calibri"/>
                <a:cs typeface="Calibri"/>
                <a:sym typeface="Calibri"/>
              </a:rPr>
              <a:t>edundant</a:t>
            </a:r>
            <a:br>
              <a:rPr lang="en-US" sz="1800" dirty="0">
                <a:solidFill>
                  <a:schemeClr val="dk1"/>
                </a:solidFill>
                <a:latin typeface="Calibri"/>
                <a:ea typeface="Calibri"/>
                <a:cs typeface="Calibri"/>
                <a:sym typeface="Calibri"/>
              </a:rPr>
            </a:br>
            <a:r>
              <a:rPr lang="en-US" sz="1800" b="1" dirty="0">
                <a:solidFill>
                  <a:schemeClr val="dk1"/>
                </a:solidFill>
                <a:latin typeface="Calibri"/>
                <a:ea typeface="Calibri"/>
                <a:cs typeface="Calibri"/>
                <a:sym typeface="Calibri"/>
              </a:rPr>
              <a:t>N</a:t>
            </a:r>
            <a:r>
              <a:rPr lang="en-US" sz="1800" dirty="0">
                <a:solidFill>
                  <a:schemeClr val="dk1"/>
                </a:solidFill>
                <a:latin typeface="Calibri"/>
                <a:ea typeface="Calibri"/>
                <a:cs typeface="Calibri"/>
                <a:sym typeface="Calibri"/>
              </a:rPr>
              <a:t>o</a:t>
            </a:r>
            <a:br>
              <a:rPr lang="en-US" sz="1800" dirty="0">
                <a:solidFill>
                  <a:schemeClr val="dk1"/>
                </a:solidFill>
                <a:latin typeface="Calibri"/>
                <a:ea typeface="Calibri"/>
                <a:cs typeface="Calibri"/>
                <a:sym typeface="Calibri"/>
              </a:rPr>
            </a:br>
            <a:r>
              <a:rPr lang="en-US" sz="1800" b="1" dirty="0">
                <a:solidFill>
                  <a:schemeClr val="dk1"/>
                </a:solidFill>
                <a:latin typeface="Calibri"/>
                <a:ea typeface="Calibri"/>
                <a:cs typeface="Calibri"/>
                <a:sym typeface="Calibri"/>
              </a:rPr>
              <a:t>E</a:t>
            </a:r>
            <a:r>
              <a:rPr lang="en-US" sz="1800" dirty="0">
                <a:solidFill>
                  <a:schemeClr val="dk1"/>
                </a:solidFill>
                <a:latin typeface="Calibri"/>
                <a:ea typeface="Calibri"/>
                <a:cs typeface="Calibri"/>
                <a:sym typeface="Calibri"/>
              </a:rPr>
              <a:t>xtension</a:t>
            </a:r>
            <a:br>
              <a:rPr lang="en-US" sz="1800" dirty="0">
                <a:solidFill>
                  <a:schemeClr val="dk1"/>
                </a:solidFill>
                <a:latin typeface="Calibri"/>
                <a:ea typeface="Calibri"/>
                <a:cs typeface="Calibri"/>
                <a:sym typeface="Calibri"/>
              </a:rPr>
            </a:br>
            <a:r>
              <a:rPr lang="en-US" sz="1800" b="1" dirty="0">
                <a:solidFill>
                  <a:schemeClr val="dk1"/>
                </a:solidFill>
                <a:latin typeface="Calibri"/>
                <a:ea typeface="Calibri"/>
                <a:cs typeface="Calibri"/>
                <a:sym typeface="Calibri"/>
              </a:rPr>
              <a:t>S</a:t>
            </a:r>
            <a:r>
              <a:rPr lang="en-US" sz="1800" dirty="0">
                <a:solidFill>
                  <a:schemeClr val="dk1"/>
                </a:solidFill>
                <a:latin typeface="Calibri"/>
                <a:ea typeface="Calibri"/>
                <a:cs typeface="Calibri"/>
                <a:sym typeface="Calibri"/>
              </a:rPr>
              <a:t>olid (or strong)</a:t>
            </a:r>
            <a:br>
              <a:rPr lang="en-US" sz="1800" dirty="0">
                <a:solidFill>
                  <a:schemeClr val="dk1"/>
                </a:solidFill>
                <a:latin typeface="Calibri"/>
                <a:ea typeface="Calibri"/>
                <a:cs typeface="Calibri"/>
                <a:sym typeface="Calibri"/>
              </a:rPr>
            </a:br>
            <a:r>
              <a:rPr lang="en-US" sz="1800" b="1" dirty="0">
                <a:solidFill>
                  <a:schemeClr val="dk1"/>
                </a:solidFill>
                <a:latin typeface="Calibri"/>
                <a:ea typeface="Calibri"/>
                <a:cs typeface="Calibri"/>
                <a:sym typeface="Calibri"/>
              </a:rPr>
              <a:t>T</a:t>
            </a:r>
            <a:r>
              <a:rPr lang="en-US" sz="1800" dirty="0">
                <a:solidFill>
                  <a:schemeClr val="dk1"/>
                </a:solidFill>
                <a:latin typeface="Calibri"/>
                <a:ea typeface="Calibri"/>
                <a:cs typeface="Calibri"/>
                <a:sym typeface="Calibri"/>
              </a:rPr>
              <a:t>imely</a:t>
            </a: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SzPct val="25000"/>
              <a:buNone/>
            </a:pPr>
            <a:r>
              <a:rPr lang="en-US" sz="1800" b="1" dirty="0">
                <a:solidFill>
                  <a:schemeClr val="dk1"/>
                </a:solidFill>
                <a:latin typeface="Calibri"/>
                <a:ea typeface="Calibri"/>
                <a:cs typeface="Calibri"/>
                <a:sym typeface="Calibri"/>
              </a:rPr>
              <a:t>S</a:t>
            </a:r>
            <a:r>
              <a:rPr lang="en-US" sz="1800" dirty="0">
                <a:solidFill>
                  <a:schemeClr val="dk1"/>
                </a:solidFill>
                <a:latin typeface="Calibri"/>
                <a:ea typeface="Calibri"/>
                <a:cs typeface="Calibri"/>
                <a:sym typeface="Calibri"/>
              </a:rPr>
              <a:t>olid</a:t>
            </a:r>
          </a:p>
          <a:p>
            <a:pPr marL="0" marR="0" lvl="0" indent="0" algn="l" rtl="0">
              <a:spcBef>
                <a:spcPts val="0"/>
              </a:spcBef>
              <a:buSzPct val="25000"/>
              <a:buNone/>
            </a:pPr>
            <a:r>
              <a:rPr lang="en-US" sz="1800" b="1" dirty="0">
                <a:solidFill>
                  <a:schemeClr val="dk1"/>
                </a:solidFill>
                <a:latin typeface="Calibri"/>
                <a:ea typeface="Calibri"/>
                <a:cs typeface="Calibri"/>
                <a:sym typeface="Calibri"/>
              </a:rPr>
              <a:t>R</a:t>
            </a:r>
            <a:r>
              <a:rPr lang="en-US" sz="1800" dirty="0">
                <a:solidFill>
                  <a:schemeClr val="dk1"/>
                </a:solidFill>
                <a:latin typeface="Calibri"/>
                <a:ea typeface="Calibri"/>
                <a:cs typeface="Calibri"/>
                <a:sym typeface="Calibri"/>
              </a:rPr>
              <a:t>edundant</a:t>
            </a:r>
          </a:p>
          <a:p>
            <a:pPr marL="0" marR="0" lvl="0" indent="0" algn="l" rtl="0">
              <a:spcBef>
                <a:spcPts val="0"/>
              </a:spcBef>
              <a:buSzPct val="25000"/>
              <a:buNone/>
            </a:pPr>
            <a:r>
              <a:rPr lang="en-US" sz="1800" b="1" dirty="0">
                <a:solidFill>
                  <a:schemeClr val="dk1"/>
                </a:solidFill>
                <a:latin typeface="Calibri"/>
                <a:ea typeface="Calibri"/>
                <a:cs typeface="Calibri"/>
                <a:sym typeface="Calibri"/>
              </a:rPr>
              <a:t>E</a:t>
            </a:r>
            <a:r>
              <a:rPr lang="en-US" sz="1800" dirty="0">
                <a:solidFill>
                  <a:schemeClr val="dk1"/>
                </a:solidFill>
                <a:latin typeface="Calibri"/>
                <a:ea typeface="Calibri"/>
                <a:cs typeface="Calibri"/>
                <a:sym typeface="Calibri"/>
              </a:rPr>
              <a:t>qualized</a:t>
            </a:r>
          </a:p>
          <a:p>
            <a:pPr marL="0" marR="0" lvl="0" indent="0" algn="l" rtl="0">
              <a:spcBef>
                <a:spcPts val="0"/>
              </a:spcBef>
              <a:buSzPct val="25000"/>
              <a:buNone/>
            </a:pPr>
            <a:r>
              <a:rPr lang="en-US" sz="1800" b="1" dirty="0">
                <a:solidFill>
                  <a:schemeClr val="dk1"/>
                </a:solidFill>
                <a:latin typeface="Calibri"/>
                <a:ea typeface="Calibri"/>
                <a:cs typeface="Calibri"/>
                <a:sym typeface="Calibri"/>
              </a:rPr>
              <a:t>N</a:t>
            </a:r>
            <a:r>
              <a:rPr lang="en-US" sz="1800" dirty="0">
                <a:solidFill>
                  <a:schemeClr val="dk1"/>
                </a:solidFill>
                <a:latin typeface="Calibri"/>
                <a:ea typeface="Calibri"/>
                <a:cs typeface="Calibri"/>
                <a:sym typeface="Calibri"/>
              </a:rPr>
              <a:t>o </a:t>
            </a:r>
          </a:p>
          <a:p>
            <a:pPr marL="0" marR="0" lvl="0" indent="0" algn="l" rtl="0">
              <a:spcBef>
                <a:spcPts val="0"/>
              </a:spcBef>
              <a:buSzPct val="25000"/>
              <a:buNone/>
            </a:pPr>
            <a:r>
              <a:rPr lang="en-US" sz="1800" b="1" dirty="0">
                <a:solidFill>
                  <a:schemeClr val="dk1"/>
                </a:solidFill>
                <a:latin typeface="Calibri"/>
                <a:ea typeface="Calibri"/>
                <a:cs typeface="Calibri"/>
                <a:sym typeface="Calibri"/>
              </a:rPr>
              <a:t>E</a:t>
            </a:r>
            <a:r>
              <a:rPr lang="en-US" sz="1800" dirty="0">
                <a:solidFill>
                  <a:schemeClr val="dk1"/>
                </a:solidFill>
                <a:latin typeface="Calibri"/>
                <a:ea typeface="Calibri"/>
                <a:cs typeface="Calibri"/>
                <a:sym typeface="Calibri"/>
              </a:rPr>
              <a:t>xtension</a:t>
            </a: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4">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Solid and strong</a:t>
            </a:r>
          </a:p>
        </p:txBody>
      </p:sp>
      <p:pic>
        <p:nvPicPr>
          <p:cNvPr id="171" name="Shape 171" descr="Tree Anchor.PNG"/>
          <p:cNvPicPr preferRelativeResize="0">
            <a:picLocks noGrp="1"/>
          </p:cNvPicPr>
          <p:nvPr>
            <p:ph type="body" idx="1"/>
          </p:nvPr>
        </p:nvPicPr>
        <p:blipFill rotWithShape="1">
          <a:blip r:embed="rId3">
            <a:alphaModFix/>
          </a:blip>
          <a:srcRect/>
          <a:stretch/>
        </p:blipFill>
        <p:spPr>
          <a:xfrm>
            <a:off x="2590800" y="1600200"/>
            <a:ext cx="3973234" cy="45259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Equalized</a:t>
            </a:r>
          </a:p>
        </p:txBody>
      </p:sp>
      <p:pic>
        <p:nvPicPr>
          <p:cNvPr id="178" name="Shape 178" descr="Equalized.PNG"/>
          <p:cNvPicPr preferRelativeResize="0">
            <a:picLocks noGrp="1"/>
          </p:cNvPicPr>
          <p:nvPr>
            <p:ph type="body" idx="1"/>
          </p:nvPr>
        </p:nvPicPr>
        <p:blipFill rotWithShape="1">
          <a:blip r:embed="rId3">
            <a:alphaModFix/>
          </a:blip>
          <a:srcRect/>
          <a:stretch/>
        </p:blipFill>
        <p:spPr>
          <a:xfrm>
            <a:off x="457200" y="2529681"/>
            <a:ext cx="8229600" cy="2666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Redundant </a:t>
            </a:r>
          </a:p>
        </p:txBody>
      </p:sp>
      <p:pic>
        <p:nvPicPr>
          <p:cNvPr id="185" name="Shape 185" descr="Redundant Anchor.PNG"/>
          <p:cNvPicPr preferRelativeResize="0">
            <a:picLocks noGrp="1"/>
          </p:cNvPicPr>
          <p:nvPr>
            <p:ph type="body" idx="1"/>
          </p:nvPr>
        </p:nvPicPr>
        <p:blipFill rotWithShape="1">
          <a:blip r:embed="rId3">
            <a:alphaModFix/>
          </a:blip>
          <a:srcRect/>
          <a:stretch/>
        </p:blipFill>
        <p:spPr>
          <a:xfrm>
            <a:off x="2867169" y="1600200"/>
            <a:ext cx="3409659" cy="4525963"/>
          </a:xfrm>
          <a:prstGeom prst="rect">
            <a:avLst/>
          </a:prstGeom>
          <a:noFill/>
          <a:ln>
            <a:noFill/>
          </a:ln>
        </p:spPr>
      </p:pic>
      <p:sp>
        <p:nvSpPr>
          <p:cNvPr id="186" name="Shape 186"/>
          <p:cNvSpPr/>
          <p:nvPr/>
        </p:nvSpPr>
        <p:spPr>
          <a:xfrm>
            <a:off x="762000" y="3505200"/>
            <a:ext cx="3276600" cy="228600"/>
          </a:xfrm>
          <a:prstGeom prst="rightArrow">
            <a:avLst>
              <a:gd name="adj1" fmla="val 50000"/>
              <a:gd name="adj2" fmla="val 50000"/>
            </a:avLst>
          </a:prstGeom>
          <a:solidFill>
            <a:srgbClr val="FFC0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87" name="Shape 187"/>
          <p:cNvSpPr/>
          <p:nvPr/>
        </p:nvSpPr>
        <p:spPr>
          <a:xfrm rot="8794855">
            <a:off x="4364083" y="2712210"/>
            <a:ext cx="3276600" cy="228600"/>
          </a:xfrm>
          <a:prstGeom prst="rightArrow">
            <a:avLst>
              <a:gd name="adj1" fmla="val 50000"/>
              <a:gd name="adj2" fmla="val 50000"/>
            </a:avLst>
          </a:prstGeom>
          <a:solidFill>
            <a:srgbClr val="FFC0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88" name="Shape 188"/>
          <p:cNvSpPr/>
          <p:nvPr/>
        </p:nvSpPr>
        <p:spPr>
          <a:xfrm rot="10800000">
            <a:off x="5105399" y="4267199"/>
            <a:ext cx="3276600" cy="228600"/>
          </a:xfrm>
          <a:prstGeom prst="rightArrow">
            <a:avLst>
              <a:gd name="adj1" fmla="val 50000"/>
              <a:gd name="adj2" fmla="val 50000"/>
            </a:avLst>
          </a:prstGeom>
          <a:solidFill>
            <a:srgbClr val="FFC0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89" name="Shape 189"/>
          <p:cNvSpPr txBox="1"/>
          <p:nvPr/>
        </p:nvSpPr>
        <p:spPr>
          <a:xfrm>
            <a:off x="762000" y="2743200"/>
            <a:ext cx="6857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dk1"/>
                </a:solidFill>
                <a:latin typeface="Calibri"/>
                <a:ea typeface="Calibri"/>
                <a:cs typeface="Calibri"/>
                <a:sym typeface="Calibri"/>
              </a:rPr>
              <a:t>1</a:t>
            </a:r>
          </a:p>
        </p:txBody>
      </p:sp>
      <p:sp>
        <p:nvSpPr>
          <p:cNvPr id="190" name="Shape 190"/>
          <p:cNvSpPr txBox="1"/>
          <p:nvPr/>
        </p:nvSpPr>
        <p:spPr>
          <a:xfrm>
            <a:off x="7543800" y="1371600"/>
            <a:ext cx="6095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dk1"/>
                </a:solidFill>
                <a:latin typeface="Calibri"/>
                <a:ea typeface="Calibri"/>
                <a:cs typeface="Calibri"/>
                <a:sym typeface="Calibri"/>
              </a:rPr>
              <a:t>2</a:t>
            </a:r>
          </a:p>
        </p:txBody>
      </p:sp>
      <p:sp>
        <p:nvSpPr>
          <p:cNvPr id="191" name="Shape 191"/>
          <p:cNvSpPr txBox="1"/>
          <p:nvPr/>
        </p:nvSpPr>
        <p:spPr>
          <a:xfrm>
            <a:off x="8001000" y="3581400"/>
            <a:ext cx="5333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dk1"/>
                </a:solidFill>
                <a:latin typeface="Calibri"/>
                <a:ea typeface="Calibri"/>
                <a:cs typeface="Calibri"/>
                <a:sym typeface="Calibri"/>
              </a:rPr>
              <a:t>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dirty="0">
                <a:solidFill>
                  <a:schemeClr val="dk1"/>
                </a:solidFill>
                <a:latin typeface="Calibri"/>
                <a:ea typeface="Calibri"/>
                <a:cs typeface="Calibri"/>
                <a:sym typeface="Calibri"/>
              </a:rPr>
              <a:t>Efficient  </a:t>
            </a:r>
          </a:p>
        </p:txBody>
      </p:sp>
      <p:pic>
        <p:nvPicPr>
          <p:cNvPr id="197" name="Shape 197" descr="Anchors John Long.PNG"/>
          <p:cNvPicPr preferRelativeResize="0">
            <a:picLocks noGrp="1"/>
          </p:cNvPicPr>
          <p:nvPr>
            <p:ph type="body" idx="1"/>
          </p:nvPr>
        </p:nvPicPr>
        <p:blipFill rotWithShape="1">
          <a:blip r:embed="rId3">
            <a:alphaModFix/>
          </a:blip>
          <a:srcRect/>
          <a:stretch/>
        </p:blipFill>
        <p:spPr>
          <a:xfrm>
            <a:off x="609600" y="2057399"/>
            <a:ext cx="2286000" cy="3152663"/>
          </a:xfrm>
          <a:prstGeom prst="rect">
            <a:avLst/>
          </a:prstGeom>
          <a:noFill/>
          <a:ln>
            <a:noFill/>
          </a:ln>
        </p:spPr>
      </p:pic>
      <p:pic>
        <p:nvPicPr>
          <p:cNvPr id="198" name="Shape 198" descr="Anchors Leubben.PNG"/>
          <p:cNvPicPr preferRelativeResize="0"/>
          <p:nvPr/>
        </p:nvPicPr>
        <p:blipFill rotWithShape="1">
          <a:blip r:embed="rId4">
            <a:alphaModFix/>
          </a:blip>
          <a:srcRect/>
          <a:stretch/>
        </p:blipFill>
        <p:spPr>
          <a:xfrm>
            <a:off x="3429000" y="2057400"/>
            <a:ext cx="2495899" cy="3067477"/>
          </a:xfrm>
          <a:prstGeom prst="rect">
            <a:avLst/>
          </a:prstGeom>
          <a:noFill/>
          <a:ln>
            <a:noFill/>
          </a:ln>
        </p:spPr>
      </p:pic>
      <p:pic>
        <p:nvPicPr>
          <p:cNvPr id="199" name="Shape 199" descr="Practice Building Anchors.PNG"/>
          <p:cNvPicPr preferRelativeResize="0"/>
          <p:nvPr/>
        </p:nvPicPr>
        <p:blipFill rotWithShape="1">
          <a:blip r:embed="rId5">
            <a:alphaModFix/>
          </a:blip>
          <a:srcRect/>
          <a:stretch/>
        </p:blipFill>
        <p:spPr>
          <a:xfrm>
            <a:off x="6248398" y="2057400"/>
            <a:ext cx="2571541" cy="3048000"/>
          </a:xfrm>
          <a:prstGeom prst="rect">
            <a:avLst/>
          </a:prstGeom>
          <a:noFill/>
          <a:ln>
            <a:noFill/>
          </a:ln>
        </p:spPr>
      </p:pic>
      <p:sp>
        <p:nvSpPr>
          <p:cNvPr id="200" name="Shape 200"/>
          <p:cNvSpPr txBox="1"/>
          <p:nvPr/>
        </p:nvSpPr>
        <p:spPr>
          <a:xfrm>
            <a:off x="685800" y="5410200"/>
            <a:ext cx="8001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dk1"/>
                </a:solidFill>
                <a:latin typeface="Calibri"/>
                <a:ea typeface="Calibri"/>
                <a:cs typeface="Calibri"/>
                <a:sym typeface="Calibri"/>
              </a:rPr>
              <a:t>  Study, learn, practice, practice, practice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No Extension </a:t>
            </a:r>
          </a:p>
        </p:txBody>
      </p:sp>
      <p:pic>
        <p:nvPicPr>
          <p:cNvPr id="206" name="Shape 206" descr="No extension.PNG"/>
          <p:cNvPicPr preferRelativeResize="0">
            <a:picLocks noGrp="1"/>
          </p:cNvPicPr>
          <p:nvPr>
            <p:ph type="body" idx="1"/>
          </p:nvPr>
        </p:nvPicPr>
        <p:blipFill rotWithShape="1">
          <a:blip r:embed="rId3">
            <a:alphaModFix/>
          </a:blip>
          <a:srcRect/>
          <a:stretch/>
        </p:blipFill>
        <p:spPr>
          <a:xfrm>
            <a:off x="5486400" y="609600"/>
            <a:ext cx="2625612" cy="5794455"/>
          </a:xfrm>
          <a:prstGeom prst="rect">
            <a:avLst/>
          </a:prstGeom>
          <a:noFill/>
          <a:ln>
            <a:noFill/>
          </a:ln>
        </p:spPr>
      </p:pic>
      <p:sp>
        <p:nvSpPr>
          <p:cNvPr id="207" name="Shape 207"/>
          <p:cNvSpPr txBox="1"/>
          <p:nvPr/>
        </p:nvSpPr>
        <p:spPr>
          <a:xfrm>
            <a:off x="381000" y="2514600"/>
            <a:ext cx="47244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Calibri"/>
                <a:ea typeface="Calibri"/>
                <a:cs typeface="Calibri"/>
                <a:sym typeface="Calibri"/>
              </a:rPr>
              <a:t>How far would the anchor extend if the left arm were to fail? </a:t>
            </a:r>
          </a:p>
        </p:txBody>
      </p:sp>
      <p:sp>
        <p:nvSpPr>
          <p:cNvPr id="208" name="Shape 208"/>
          <p:cNvSpPr/>
          <p:nvPr/>
        </p:nvSpPr>
        <p:spPr>
          <a:xfrm>
            <a:off x="3886200" y="3200400"/>
            <a:ext cx="2133599" cy="304799"/>
          </a:xfrm>
          <a:prstGeom prst="rightArrow">
            <a:avLst>
              <a:gd name="adj1" fmla="val 50000"/>
              <a:gd name="adj2" fmla="val 50000"/>
            </a:avLst>
          </a:prstGeom>
          <a:solidFill>
            <a:srgbClr val="FFC0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         Recap</a:t>
            </a:r>
          </a:p>
        </p:txBody>
      </p:sp>
      <p:sp>
        <p:nvSpPr>
          <p:cNvPr id="214" name="Shape 214"/>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25000"/>
              <a:buFont typeface="Arial"/>
              <a:buNone/>
            </a:pPr>
            <a:r>
              <a:rPr lang="en-US" sz="3315" b="1" i="0" u="none" strike="noStrike" cap="none">
                <a:solidFill>
                  <a:schemeClr val="dk1"/>
                </a:solidFill>
                <a:latin typeface="Calibri"/>
                <a:ea typeface="Calibri"/>
                <a:cs typeface="Calibri"/>
                <a:sym typeface="Calibri"/>
              </a:rPr>
              <a:t>S</a:t>
            </a:r>
            <a:r>
              <a:rPr lang="en-US" sz="3315" b="0" i="0" u="none" strike="noStrike" cap="none">
                <a:solidFill>
                  <a:schemeClr val="dk1"/>
                </a:solidFill>
                <a:latin typeface="Calibri"/>
                <a:ea typeface="Calibri"/>
                <a:cs typeface="Calibri"/>
                <a:sym typeface="Calibri"/>
              </a:rPr>
              <a:t>trong or Solid</a:t>
            </a:r>
          </a:p>
          <a:p>
            <a:pPr marL="342900" marR="0" lvl="0" indent="-342900" algn="l" rtl="0">
              <a:lnSpc>
                <a:spcPct val="80000"/>
              </a:lnSpc>
              <a:spcBef>
                <a:spcPts val="663"/>
              </a:spcBef>
              <a:spcAft>
                <a:spcPts val="0"/>
              </a:spcAft>
              <a:buClr>
                <a:schemeClr val="dk1"/>
              </a:buClr>
              <a:buSzPct val="25000"/>
              <a:buFont typeface="Arial"/>
              <a:buNone/>
            </a:pPr>
            <a:r>
              <a:rPr lang="en-US" sz="3315" b="1" i="0" u="none" strike="noStrike" cap="none">
                <a:solidFill>
                  <a:schemeClr val="dk1"/>
                </a:solidFill>
                <a:latin typeface="Calibri"/>
                <a:ea typeface="Calibri"/>
                <a:cs typeface="Calibri"/>
                <a:sym typeface="Calibri"/>
              </a:rPr>
              <a:t>E</a:t>
            </a:r>
            <a:r>
              <a:rPr lang="en-US" sz="3315" b="0" i="0" u="none" strike="noStrike" cap="none">
                <a:solidFill>
                  <a:schemeClr val="dk1"/>
                </a:solidFill>
                <a:latin typeface="Calibri"/>
                <a:ea typeface="Calibri"/>
                <a:cs typeface="Calibri"/>
                <a:sym typeface="Calibri"/>
              </a:rPr>
              <a:t>qualized</a:t>
            </a:r>
          </a:p>
          <a:p>
            <a:pPr marL="342900" marR="0" lvl="0" indent="-342900" algn="l" rtl="0">
              <a:lnSpc>
                <a:spcPct val="80000"/>
              </a:lnSpc>
              <a:spcBef>
                <a:spcPts val="663"/>
              </a:spcBef>
              <a:spcAft>
                <a:spcPts val="0"/>
              </a:spcAft>
              <a:buClr>
                <a:schemeClr val="dk1"/>
              </a:buClr>
              <a:buSzPct val="25000"/>
              <a:buFont typeface="Arial"/>
              <a:buNone/>
            </a:pPr>
            <a:r>
              <a:rPr lang="en-US" sz="3315" b="1" i="0" u="none" strike="noStrike" cap="none">
                <a:solidFill>
                  <a:schemeClr val="dk1"/>
                </a:solidFill>
                <a:latin typeface="Calibri"/>
                <a:ea typeface="Calibri"/>
                <a:cs typeface="Calibri"/>
                <a:sym typeface="Calibri"/>
              </a:rPr>
              <a:t>R</a:t>
            </a:r>
            <a:r>
              <a:rPr lang="en-US" sz="3315" b="0" i="0" u="none" strike="noStrike" cap="none">
                <a:solidFill>
                  <a:schemeClr val="dk1"/>
                </a:solidFill>
                <a:latin typeface="Calibri"/>
                <a:ea typeface="Calibri"/>
                <a:cs typeface="Calibri"/>
                <a:sym typeface="Calibri"/>
              </a:rPr>
              <a:t>edundant</a:t>
            </a:r>
          </a:p>
          <a:p>
            <a:pPr marL="342900" marR="0" lvl="0" indent="-342900" algn="l" rtl="0">
              <a:lnSpc>
                <a:spcPct val="80000"/>
              </a:lnSpc>
              <a:spcBef>
                <a:spcPts val="663"/>
              </a:spcBef>
              <a:spcAft>
                <a:spcPts val="0"/>
              </a:spcAft>
              <a:buClr>
                <a:schemeClr val="dk1"/>
              </a:buClr>
              <a:buSzPct val="25000"/>
              <a:buFont typeface="Arial"/>
              <a:buNone/>
            </a:pPr>
            <a:r>
              <a:rPr lang="en-US" sz="3315" b="1" i="0" u="none" strike="noStrike" cap="none">
                <a:solidFill>
                  <a:schemeClr val="dk1"/>
                </a:solidFill>
                <a:latin typeface="Calibri"/>
                <a:ea typeface="Calibri"/>
                <a:cs typeface="Calibri"/>
                <a:sym typeface="Calibri"/>
              </a:rPr>
              <a:t>E</a:t>
            </a:r>
            <a:r>
              <a:rPr lang="en-US" sz="3315" b="0" i="0" u="none" strike="noStrike" cap="none">
                <a:solidFill>
                  <a:schemeClr val="dk1"/>
                </a:solidFill>
                <a:latin typeface="Calibri"/>
                <a:ea typeface="Calibri"/>
                <a:cs typeface="Calibri"/>
                <a:sym typeface="Calibri"/>
              </a:rPr>
              <a:t>fficient </a:t>
            </a:r>
          </a:p>
          <a:p>
            <a:pPr marL="342900" marR="0" lvl="0" indent="-342900" algn="l" rtl="0">
              <a:lnSpc>
                <a:spcPct val="80000"/>
              </a:lnSpc>
              <a:spcBef>
                <a:spcPts val="663"/>
              </a:spcBef>
              <a:spcAft>
                <a:spcPts val="0"/>
              </a:spcAft>
              <a:buClr>
                <a:schemeClr val="dk1"/>
              </a:buClr>
              <a:buSzPct val="25000"/>
              <a:buFont typeface="Arial"/>
              <a:buNone/>
            </a:pPr>
            <a:r>
              <a:rPr lang="en-US" sz="3315" b="1" i="0" u="none" strike="noStrike" cap="none">
                <a:solidFill>
                  <a:schemeClr val="dk1"/>
                </a:solidFill>
                <a:latin typeface="Calibri"/>
                <a:ea typeface="Calibri"/>
                <a:cs typeface="Calibri"/>
                <a:sym typeface="Calibri"/>
              </a:rPr>
              <a:t>N</a:t>
            </a:r>
            <a:r>
              <a:rPr lang="en-US" sz="3315" b="0" i="0" u="none" strike="noStrike" cap="none">
                <a:solidFill>
                  <a:schemeClr val="dk1"/>
                </a:solidFill>
                <a:latin typeface="Calibri"/>
                <a:ea typeface="Calibri"/>
                <a:cs typeface="Calibri"/>
                <a:sym typeface="Calibri"/>
              </a:rPr>
              <a:t>o </a:t>
            </a:r>
          </a:p>
          <a:p>
            <a:pPr marL="342900" marR="0" lvl="0" indent="-342900" algn="l" rtl="0">
              <a:lnSpc>
                <a:spcPct val="80000"/>
              </a:lnSpc>
              <a:spcBef>
                <a:spcPts val="663"/>
              </a:spcBef>
              <a:spcAft>
                <a:spcPts val="0"/>
              </a:spcAft>
              <a:buClr>
                <a:schemeClr val="dk1"/>
              </a:buClr>
              <a:buSzPct val="25000"/>
              <a:buFont typeface="Arial"/>
              <a:buNone/>
            </a:pPr>
            <a:r>
              <a:rPr lang="en-US" sz="3315" b="1" i="0" u="none" strike="noStrike" cap="none">
                <a:solidFill>
                  <a:schemeClr val="dk1"/>
                </a:solidFill>
                <a:latin typeface="Calibri"/>
                <a:ea typeface="Calibri"/>
                <a:cs typeface="Calibri"/>
                <a:sym typeface="Calibri"/>
              </a:rPr>
              <a:t>E</a:t>
            </a:r>
            <a:r>
              <a:rPr lang="en-US" sz="3315" b="0" i="0" u="none" strike="noStrike" cap="none">
                <a:solidFill>
                  <a:schemeClr val="dk1"/>
                </a:solidFill>
                <a:latin typeface="Calibri"/>
                <a:ea typeface="Calibri"/>
                <a:cs typeface="Calibri"/>
                <a:sym typeface="Calibri"/>
              </a:rPr>
              <a:t>xtension </a:t>
            </a:r>
          </a:p>
          <a:p>
            <a:pPr marL="342900" marR="0" lvl="0" indent="-342900" algn="l" rtl="0">
              <a:lnSpc>
                <a:spcPct val="80000"/>
              </a:lnSpc>
              <a:spcBef>
                <a:spcPts val="544"/>
              </a:spcBef>
              <a:spcAft>
                <a:spcPts val="0"/>
              </a:spcAft>
              <a:buClr>
                <a:schemeClr val="dk1"/>
              </a:buClr>
              <a:buSzPct val="25000"/>
              <a:buFont typeface="Arial"/>
              <a:buNone/>
            </a:pPr>
            <a:endParaRPr sz="272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544"/>
              </a:spcBef>
              <a:spcAft>
                <a:spcPts val="0"/>
              </a:spcAft>
              <a:buClr>
                <a:schemeClr val="dk1"/>
              </a:buClr>
              <a:buSzPct val="25000"/>
              <a:buFont typeface="Arial"/>
              <a:buNone/>
            </a:pPr>
            <a:endParaRPr sz="272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544"/>
              </a:spcBef>
              <a:buClr>
                <a:schemeClr val="dk1"/>
              </a:buClr>
              <a:buSzPct val="25000"/>
              <a:buFont typeface="Arial"/>
              <a:buNone/>
            </a:pPr>
            <a:r>
              <a:rPr lang="en-US" sz="2720" b="0" i="0" u="none" strike="noStrike" cap="none">
                <a:solidFill>
                  <a:schemeClr val="dk1"/>
                </a:solidFill>
                <a:latin typeface="Calibri"/>
                <a:ea typeface="Calibri"/>
                <a:cs typeface="Calibri"/>
                <a:sym typeface="Calibri"/>
              </a:rPr>
              <a:t>Questions?</a:t>
            </a:r>
          </a:p>
        </p:txBody>
      </p:sp>
      <p:pic>
        <p:nvPicPr>
          <p:cNvPr id="215" name="Shape 215" descr="Recap SERENE.PNG"/>
          <p:cNvPicPr preferRelativeResize="0"/>
          <p:nvPr/>
        </p:nvPicPr>
        <p:blipFill rotWithShape="1">
          <a:blip r:embed="rId3">
            <a:alphaModFix/>
          </a:blip>
          <a:srcRect/>
          <a:stretch/>
        </p:blipFill>
        <p:spPr>
          <a:xfrm>
            <a:off x="4114800" y="914400"/>
            <a:ext cx="3391373" cy="53728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Anchor Activity</a:t>
            </a:r>
          </a:p>
        </p:txBody>
      </p:sp>
      <p:sp>
        <p:nvSpPr>
          <p:cNvPr id="222" name="Shape 222"/>
          <p:cNvSpPr txBox="1">
            <a:spLocks noGrp="1"/>
          </p:cNvSpPr>
          <p:nvPr>
            <p:ph type="body" idx="1"/>
          </p:nvPr>
        </p:nvSpPr>
        <p:spPr>
          <a:xfrm>
            <a:off x="457200" y="1600200"/>
            <a:ext cx="84582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Quickly tour the anchors throughout the room.</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Evaluate them. Are they all SERENE? </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Would you trust your life with them?</a:t>
            </a:r>
          </a:p>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25000"/>
              <a:buFont typeface="Arial"/>
              <a:buNone/>
            </a:pPr>
            <a:r>
              <a:rPr lang="en-US" sz="3200" b="0" i="0" u="none" strike="noStrike" cap="none">
                <a:solidFill>
                  <a:schemeClr val="dk1"/>
                </a:solidFill>
                <a:latin typeface="Calibri"/>
                <a:ea typeface="Calibri"/>
                <a:cs typeface="Calibri"/>
                <a:sym typeface="Calibri"/>
              </a:rPr>
              <a:t>	Discuss with peers, take notes, take pictures, add questions to the bivy spot!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57200" y="274650"/>
            <a:ext cx="86868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Anchor Activity Review</a:t>
            </a:r>
          </a:p>
          <a:p>
            <a:pPr marL="0" marR="0" lvl="0" indent="0" algn="ctr" rtl="0">
              <a:spcBef>
                <a:spcPts val="0"/>
              </a:spcBef>
              <a:buClr>
                <a:schemeClr val="dk1"/>
              </a:buClr>
              <a:buSzPct val="25000"/>
              <a:buFont typeface="Calibri"/>
              <a:buNone/>
            </a:pPr>
            <a:r>
              <a:rPr lang="en-US"/>
              <a:t>Q</a:t>
            </a:r>
            <a:r>
              <a:rPr lang="en-US" sz="4400" b="0" i="0" u="none" strike="noStrike" cap="none">
                <a:solidFill>
                  <a:schemeClr val="dk1"/>
                </a:solidFill>
                <a:latin typeface="Calibri"/>
                <a:ea typeface="Calibri"/>
                <a:cs typeface="Calibri"/>
                <a:sym typeface="Calibri"/>
              </a:rPr>
              <a:t>uickdraws</a:t>
            </a:r>
          </a:p>
        </p:txBody>
      </p:sp>
      <p:sp>
        <p:nvSpPr>
          <p:cNvPr id="229" name="Shape 22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640"/>
              </a:spcBef>
              <a:buClr>
                <a:schemeClr val="dk1"/>
              </a:buClr>
              <a:buSzPct val="25000"/>
              <a:buFont typeface="Arial"/>
              <a:buNone/>
            </a:pPr>
            <a:r>
              <a:rPr lang="en-US"/>
              <a:t>								</a:t>
            </a:r>
          </a:p>
          <a:p>
            <a:pPr marL="342900" marR="0" lvl="0" indent="-342900" algn="l" rtl="0">
              <a:spcBef>
                <a:spcPts val="640"/>
              </a:spcBef>
              <a:buClr>
                <a:schemeClr val="dk1"/>
              </a:buClr>
              <a:buSzPct val="25000"/>
              <a:buFont typeface="Arial"/>
              <a:buNone/>
            </a:pPr>
            <a:r>
              <a:rPr lang="en-US"/>
              <a:t>											</a:t>
            </a:r>
          </a:p>
        </p:txBody>
      </p:sp>
      <p:pic>
        <p:nvPicPr>
          <p:cNvPr id="230" name="Shape 230"/>
          <p:cNvPicPr preferRelativeResize="0"/>
          <p:nvPr/>
        </p:nvPicPr>
        <p:blipFill>
          <a:blip r:embed="rId3">
            <a:alphaModFix/>
          </a:blip>
          <a:stretch>
            <a:fillRect/>
          </a:stretch>
        </p:blipFill>
        <p:spPr>
          <a:xfrm>
            <a:off x="2475949" y="1600200"/>
            <a:ext cx="3969399" cy="5292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p:cNvGrpSpPr/>
        <p:nvPr/>
      </p:nvGrpSpPr>
      <p:grpSpPr>
        <a:xfrm>
          <a:off x="0" y="0"/>
          <a:ext cx="0" cy="0"/>
          <a:chOff x="0" y="0"/>
          <a:chExt cx="0" cy="0"/>
        </a:xfrm>
      </p:grpSpPr>
      <p:sp>
        <p:nvSpPr>
          <p:cNvPr id="103" name="Rectangle 102">
            <a:extLst>
              <a:ext uri="{FF2B5EF4-FFF2-40B4-BE49-F238E27FC236}">
                <a16:creationId xmlns:a16="http://schemas.microsoft.com/office/drawing/2014/main" id="{FC0DEEBF-DB94-4E7E-A9D3-84FA863C3BD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Straight Connector 104">
            <a:extLst>
              <a:ext uri="{FF2B5EF4-FFF2-40B4-BE49-F238E27FC236}">
                <a16:creationId xmlns:a16="http://schemas.microsoft.com/office/drawing/2014/main" id="{77A9CA3A-7216-41E0-B3CD-058077FD396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mountain, outdoor, rock, sky&#10;&#10;Description generated with very high confidence">
            <a:extLst>
              <a:ext uri="{FF2B5EF4-FFF2-40B4-BE49-F238E27FC236}">
                <a16:creationId xmlns:a16="http://schemas.microsoft.com/office/drawing/2014/main" id="{0587A3C1-BAF1-403D-AB0A-CBC9D50B82EF}"/>
              </a:ext>
            </a:extLst>
          </p:cNvPr>
          <p:cNvPicPr>
            <a:picLocks noChangeAspect="1"/>
          </p:cNvPicPr>
          <p:nvPr/>
        </p:nvPicPr>
        <p:blipFill rotWithShape="1">
          <a:blip r:embed="rId3"/>
          <a:srcRect r="54185" b="-2"/>
          <a:stretch/>
        </p:blipFill>
        <p:spPr>
          <a:xfrm>
            <a:off x="238226" y="2705099"/>
            <a:ext cx="3120339" cy="3831167"/>
          </a:xfrm>
          <a:prstGeom prst="rect">
            <a:avLst/>
          </a:prstGeom>
        </p:spPr>
      </p:pic>
      <p:pic>
        <p:nvPicPr>
          <p:cNvPr id="8" name="Picture 7" descr="A group of people posing for the camera&#10;&#10;Description generated with very high confidence">
            <a:extLst>
              <a:ext uri="{FF2B5EF4-FFF2-40B4-BE49-F238E27FC236}">
                <a16:creationId xmlns:a16="http://schemas.microsoft.com/office/drawing/2014/main" id="{22FE74E9-88C0-4FAB-B7F2-EA9F8AC14218}"/>
              </a:ext>
            </a:extLst>
          </p:cNvPr>
          <p:cNvPicPr>
            <a:picLocks noChangeAspect="1"/>
          </p:cNvPicPr>
          <p:nvPr/>
        </p:nvPicPr>
        <p:blipFill rotWithShape="1">
          <a:blip r:embed="rId4"/>
          <a:srcRect l="18359" r="1070" b="-3"/>
          <a:stretch/>
        </p:blipFill>
        <p:spPr>
          <a:xfrm rot="10800000">
            <a:off x="5681103" y="299363"/>
            <a:ext cx="3231516" cy="3008188"/>
          </a:xfrm>
          <a:prstGeom prst="rect">
            <a:avLst/>
          </a:prstGeom>
        </p:spPr>
      </p:pic>
      <p:pic>
        <p:nvPicPr>
          <p:cNvPr id="14" name="Picture 13" descr="https://scontent-sea1-1.xx.fbcdn.net/v/t1.0-9/14034915_10102493796199223_8179816255713770891_n.jpg?oh=133ccd6c079a012610dec77863e25b91&amp;oe=583A2683">
            <a:extLst>
              <a:ext uri="{FF2B5EF4-FFF2-40B4-BE49-F238E27FC236}">
                <a16:creationId xmlns:a16="http://schemas.microsoft.com/office/drawing/2014/main" id="{6AC9C22E-EB90-47F5-B063-019F846E0574}"/>
              </a:ext>
            </a:extLst>
          </p:cNvPr>
          <p:cNvPicPr/>
          <p:nvPr/>
        </p:nvPicPr>
        <p:blipFill rotWithShape="1">
          <a:blip r:embed="rId5" cstate="print">
            <a:extLst>
              <a:ext uri="{28A0092B-C50C-407E-A947-70E740481C1C}">
                <a14:useLocalDpi xmlns:a14="http://schemas.microsoft.com/office/drawing/2010/main" val="0"/>
              </a:ext>
            </a:extLst>
          </a:blip>
          <a:srcRect l="18442" r="12360" b="-6"/>
          <a:stretch/>
        </p:blipFill>
        <p:spPr bwMode="auto">
          <a:xfrm>
            <a:off x="3479006" y="299364"/>
            <a:ext cx="2081485" cy="3008188"/>
          </a:xfrm>
          <a:prstGeom prst="rect">
            <a:avLst/>
          </a:prstGeom>
          <a:noFill/>
        </p:spPr>
      </p:pic>
      <p:pic>
        <p:nvPicPr>
          <p:cNvPr id="5" name="Picture 4" descr="C:\Users\HuntA22717e\Downloads\IMG_2087.JPG">
            <a:extLst>
              <a:ext uri="{FF2B5EF4-FFF2-40B4-BE49-F238E27FC236}">
                <a16:creationId xmlns:a16="http://schemas.microsoft.com/office/drawing/2014/main" id="{A68C3D01-260B-4495-A92D-8356B39D3CBA}"/>
              </a:ext>
            </a:extLst>
          </p:cNvPr>
          <p:cNvPicPr/>
          <p:nvPr/>
        </p:nvPicPr>
        <p:blipFill rotWithShape="1">
          <a:blip r:embed="rId6" cstate="print">
            <a:extLst>
              <a:ext uri="{28A0092B-C50C-407E-A947-70E740481C1C}">
                <a14:useLocalDpi xmlns:a14="http://schemas.microsoft.com/office/drawing/2010/main" val="0"/>
              </a:ext>
            </a:extLst>
          </a:blip>
          <a:srcRect r="2" b="5034"/>
          <a:stretch/>
        </p:blipFill>
        <p:spPr bwMode="auto">
          <a:xfrm>
            <a:off x="238226" y="321733"/>
            <a:ext cx="3120339" cy="2222497"/>
          </a:xfrm>
          <a:prstGeom prst="rect">
            <a:avLst/>
          </a:prstGeom>
          <a:noFill/>
        </p:spPr>
      </p:pic>
      <p:sp>
        <p:nvSpPr>
          <p:cNvPr id="98" name="Shape 98"/>
          <p:cNvSpPr txBox="1">
            <a:spLocks noGrp="1"/>
          </p:cNvSpPr>
          <p:nvPr>
            <p:ph type="title"/>
          </p:nvPr>
        </p:nvSpPr>
        <p:spPr>
          <a:xfrm>
            <a:off x="3766365" y="3812954"/>
            <a:ext cx="4848966" cy="1516014"/>
          </a:xfrm>
          <a:prstGeom prst="rect">
            <a:avLst/>
          </a:prstGeom>
        </p:spPr>
        <p:txBody>
          <a:bodyPr vert="horz" lIns="91440" tIns="45720" rIns="91440" bIns="45720" rtlCol="0" anchor="b" anchorCtr="0">
            <a:normAutofit/>
          </a:bodyPr>
          <a:lstStyle/>
          <a:p>
            <a:pPr lvl="0" algn="l">
              <a:lnSpc>
                <a:spcPct val="90000"/>
              </a:lnSpc>
              <a:spcBef>
                <a:spcPct val="0"/>
              </a:spcBef>
              <a:buSzPct val="25000"/>
            </a:pPr>
            <a:r>
              <a:rPr lang="en-US" sz="2300" b="0" i="0" u="none" strike="noStrike" kern="1200" cap="none" dirty="0">
                <a:solidFill>
                  <a:schemeClr val="bg1"/>
                </a:solidFill>
                <a:latin typeface="+mj-lt"/>
                <a:ea typeface="+mj-ea"/>
                <a:cs typeface="+mj-cs"/>
                <a:sym typeface="Calibri"/>
              </a:rPr>
              <a:t>Abby Hunt</a:t>
            </a:r>
            <a:br>
              <a:rPr lang="en-US" sz="2300" b="0" i="0" u="none" strike="noStrike" kern="1200" cap="none" dirty="0">
                <a:solidFill>
                  <a:schemeClr val="bg1"/>
                </a:solidFill>
                <a:latin typeface="+mj-lt"/>
                <a:ea typeface="+mj-ea"/>
                <a:cs typeface="+mj-cs"/>
                <a:sym typeface="Calibri"/>
              </a:rPr>
            </a:br>
            <a:r>
              <a:rPr lang="en-US" sz="2300" kern="1200" dirty="0">
                <a:solidFill>
                  <a:schemeClr val="bg1"/>
                </a:solidFill>
                <a:latin typeface="+mj-lt"/>
                <a:ea typeface="+mj-ea"/>
                <a:cs typeface="+mj-cs"/>
              </a:rPr>
              <a:t>  </a:t>
            </a:r>
            <a:r>
              <a:rPr lang="en-US" sz="2300" b="0" i="0" u="none" strike="noStrike" kern="1200" cap="none" dirty="0">
                <a:solidFill>
                  <a:schemeClr val="bg1"/>
                </a:solidFill>
                <a:latin typeface="+mj-lt"/>
                <a:ea typeface="+mj-ea"/>
                <a:cs typeface="+mj-cs"/>
                <a:sym typeface="Calibri"/>
              </a:rPr>
              <a:t>Mountaineers Climb Leader</a:t>
            </a:r>
            <a:br>
              <a:rPr lang="en-US" sz="2300" b="0" i="0" u="none" strike="noStrike" kern="1200" cap="none" dirty="0">
                <a:solidFill>
                  <a:schemeClr val="bg1"/>
                </a:solidFill>
                <a:latin typeface="+mj-lt"/>
                <a:ea typeface="+mj-ea"/>
                <a:cs typeface="+mj-cs"/>
                <a:sym typeface="Calibri"/>
              </a:rPr>
            </a:br>
            <a:r>
              <a:rPr lang="en-US" sz="2300" b="0" i="0" u="none" strike="noStrike" kern="1200" cap="none" dirty="0">
                <a:solidFill>
                  <a:schemeClr val="bg1"/>
                </a:solidFill>
                <a:latin typeface="+mj-lt"/>
                <a:ea typeface="+mj-ea"/>
                <a:cs typeface="+mj-cs"/>
                <a:sym typeface="Calibri"/>
              </a:rPr>
              <a:t>  Co-leader of Alpine </a:t>
            </a:r>
            <a:r>
              <a:rPr lang="en-US" sz="2300" kern="1200" dirty="0">
                <a:solidFill>
                  <a:schemeClr val="bg1"/>
                </a:solidFill>
                <a:latin typeface="+mj-lt"/>
                <a:ea typeface="+mj-ea"/>
                <a:cs typeface="+mj-cs"/>
              </a:rPr>
              <a:t>Rock Course</a:t>
            </a:r>
            <a:br>
              <a:rPr lang="en-US" sz="2300" kern="1200" dirty="0">
                <a:solidFill>
                  <a:schemeClr val="bg1"/>
                </a:solidFill>
                <a:latin typeface="+mj-lt"/>
                <a:ea typeface="+mj-ea"/>
                <a:cs typeface="+mj-cs"/>
              </a:rPr>
            </a:br>
            <a:r>
              <a:rPr lang="en-US" sz="2300" kern="1200" dirty="0">
                <a:solidFill>
                  <a:schemeClr val="bg1"/>
                </a:solidFill>
                <a:latin typeface="+mj-lt"/>
                <a:ea typeface="+mj-ea"/>
                <a:cs typeface="+mj-cs"/>
              </a:rPr>
              <a:t>  AMGA SPI Certified Instructor</a:t>
            </a:r>
            <a:endParaRPr lang="en-US" sz="2300" b="0" i="0" u="none" strike="noStrike" kern="1200" cap="none" dirty="0">
              <a:solidFill>
                <a:schemeClr val="bg1"/>
              </a:solidFill>
              <a:latin typeface="+mj-lt"/>
              <a:ea typeface="+mj-ea"/>
              <a:cs typeface="+mj-cs"/>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12"/>
            <a:ext cx="8229600" cy="1143000"/>
          </a:xfrm>
          <a:prstGeom prst="rect">
            <a:avLst/>
          </a:prstGeom>
        </p:spPr>
        <p:txBody>
          <a:bodyPr lIns="91425" tIns="91425" rIns="91425" bIns="91425" anchor="ctr" anchorCtr="0">
            <a:noAutofit/>
          </a:bodyPr>
          <a:lstStyle/>
          <a:p>
            <a:pPr lvl="0">
              <a:spcBef>
                <a:spcPts val="0"/>
              </a:spcBef>
              <a:buClr>
                <a:schemeClr val="dk1"/>
              </a:buClr>
              <a:buSzPct val="25000"/>
              <a:buFont typeface="Calibri"/>
              <a:buNone/>
            </a:pPr>
            <a:r>
              <a:rPr lang="en-US"/>
              <a:t>Anchor Activity Review</a:t>
            </a:r>
          </a:p>
          <a:p>
            <a:pPr lvl="0">
              <a:spcBef>
                <a:spcPts val="0"/>
              </a:spcBef>
              <a:buNone/>
            </a:pPr>
            <a:r>
              <a:rPr lang="en-US"/>
              <a:t>Quickdraws</a:t>
            </a:r>
          </a:p>
        </p:txBody>
      </p:sp>
      <p:sp>
        <p:nvSpPr>
          <p:cNvPr id="237" name="Shape 237"/>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endParaRPr/>
          </a:p>
        </p:txBody>
      </p:sp>
      <p:pic>
        <p:nvPicPr>
          <p:cNvPr id="238" name="Shape 238"/>
          <p:cNvPicPr preferRelativeResize="0"/>
          <p:nvPr/>
        </p:nvPicPr>
        <p:blipFill>
          <a:blip r:embed="rId3">
            <a:alphaModFix/>
          </a:blip>
          <a:stretch>
            <a:fillRect/>
          </a:stretch>
        </p:blipFill>
        <p:spPr>
          <a:xfrm>
            <a:off x="90925" y="1288475"/>
            <a:ext cx="4572000" cy="5913449"/>
          </a:xfrm>
          <a:prstGeom prst="rect">
            <a:avLst/>
          </a:prstGeom>
          <a:noFill/>
          <a:ln>
            <a:noFill/>
          </a:ln>
        </p:spPr>
      </p:pic>
      <p:pic>
        <p:nvPicPr>
          <p:cNvPr id="239" name="Shape 239"/>
          <p:cNvPicPr preferRelativeResize="0"/>
          <p:nvPr/>
        </p:nvPicPr>
        <p:blipFill>
          <a:blip r:embed="rId4">
            <a:alphaModFix/>
          </a:blip>
          <a:stretch>
            <a:fillRect/>
          </a:stretch>
        </p:blipFill>
        <p:spPr>
          <a:xfrm>
            <a:off x="4779825" y="1491616"/>
            <a:ext cx="4130374" cy="55071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Anchor Activity Review</a:t>
            </a:r>
          </a:p>
          <a:p>
            <a:pPr marL="0" marR="0" lvl="0" indent="0" algn="ctr" rtl="0">
              <a:spcBef>
                <a:spcPts val="0"/>
              </a:spcBef>
              <a:buClr>
                <a:schemeClr val="dk1"/>
              </a:buClr>
              <a:buSzPct val="25000"/>
              <a:buFont typeface="Calibri"/>
              <a:buNone/>
            </a:pPr>
            <a:r>
              <a:rPr lang="en-US"/>
              <a:t>The Sliding X</a:t>
            </a:r>
          </a:p>
        </p:txBody>
      </p:sp>
      <p:sp>
        <p:nvSpPr>
          <p:cNvPr id="246" name="Shape 24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247" name="Shape 247"/>
          <p:cNvPicPr preferRelativeResize="0"/>
          <p:nvPr/>
        </p:nvPicPr>
        <p:blipFill>
          <a:blip r:embed="rId3">
            <a:alphaModFix/>
          </a:blip>
          <a:stretch>
            <a:fillRect/>
          </a:stretch>
        </p:blipFill>
        <p:spPr>
          <a:xfrm>
            <a:off x="379700" y="1600200"/>
            <a:ext cx="3824199" cy="5098924"/>
          </a:xfrm>
          <a:prstGeom prst="rect">
            <a:avLst/>
          </a:prstGeom>
          <a:noFill/>
          <a:ln>
            <a:noFill/>
          </a:ln>
        </p:spPr>
      </p:pic>
      <p:pic>
        <p:nvPicPr>
          <p:cNvPr id="248" name="Shape 248"/>
          <p:cNvPicPr preferRelativeResize="0"/>
          <p:nvPr/>
        </p:nvPicPr>
        <p:blipFill>
          <a:blip r:embed="rId4">
            <a:alphaModFix/>
          </a:blip>
          <a:stretch>
            <a:fillRect/>
          </a:stretch>
        </p:blipFill>
        <p:spPr>
          <a:xfrm>
            <a:off x="4339525" y="1600200"/>
            <a:ext cx="3943350" cy="5257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Anchor Activity Revie</a:t>
            </a:r>
            <a:r>
              <a:rPr lang="en-US"/>
              <a:t>w</a:t>
            </a:r>
          </a:p>
          <a:p>
            <a:pPr marL="0" marR="0" lvl="0" indent="0" algn="ctr" rtl="0">
              <a:spcBef>
                <a:spcPts val="0"/>
              </a:spcBef>
              <a:buClr>
                <a:schemeClr val="dk1"/>
              </a:buClr>
              <a:buSzPct val="25000"/>
              <a:buFont typeface="Calibri"/>
              <a:buNone/>
            </a:pPr>
            <a:r>
              <a:rPr lang="en-US"/>
              <a:t>The Sliding X w/ limiting knots</a:t>
            </a:r>
          </a:p>
        </p:txBody>
      </p:sp>
      <p:sp>
        <p:nvSpPr>
          <p:cNvPr id="255" name="Shape 25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256" name="Shape 256"/>
          <p:cNvPicPr preferRelativeResize="0"/>
          <p:nvPr/>
        </p:nvPicPr>
        <p:blipFill>
          <a:blip r:embed="rId3">
            <a:alphaModFix/>
          </a:blip>
          <a:stretch>
            <a:fillRect/>
          </a:stretch>
        </p:blipFill>
        <p:spPr>
          <a:xfrm>
            <a:off x="0" y="1517575"/>
            <a:ext cx="4572000" cy="5740400"/>
          </a:xfrm>
          <a:prstGeom prst="rect">
            <a:avLst/>
          </a:prstGeom>
          <a:noFill/>
          <a:ln>
            <a:noFill/>
          </a:ln>
        </p:spPr>
      </p:pic>
      <p:pic>
        <p:nvPicPr>
          <p:cNvPr id="257" name="Shape 257"/>
          <p:cNvPicPr preferRelativeResize="0"/>
          <p:nvPr/>
        </p:nvPicPr>
        <p:blipFill>
          <a:blip r:embed="rId4">
            <a:alphaModFix/>
          </a:blip>
          <a:stretch>
            <a:fillRect/>
          </a:stretch>
        </p:blipFill>
        <p:spPr>
          <a:xfrm>
            <a:off x="4572000" y="1517575"/>
            <a:ext cx="4305300" cy="5740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Anchor Activity Review</a:t>
            </a:r>
          </a:p>
          <a:p>
            <a:pPr marL="0" marR="0" lvl="0" indent="0" algn="ctr" rtl="0">
              <a:spcBef>
                <a:spcPts val="0"/>
              </a:spcBef>
              <a:buClr>
                <a:schemeClr val="dk1"/>
              </a:buClr>
              <a:buSzPct val="25000"/>
              <a:buFont typeface="Calibri"/>
              <a:buNone/>
            </a:pPr>
            <a:r>
              <a:rPr lang="en-US"/>
              <a:t>American Death Triangle</a:t>
            </a:r>
          </a:p>
        </p:txBody>
      </p:sp>
      <p:sp>
        <p:nvSpPr>
          <p:cNvPr id="264" name="Shape 264"/>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265" name="Shape 265"/>
          <p:cNvPicPr preferRelativeResize="0"/>
          <p:nvPr/>
        </p:nvPicPr>
        <p:blipFill>
          <a:blip r:embed="rId3">
            <a:alphaModFix/>
          </a:blip>
          <a:stretch>
            <a:fillRect/>
          </a:stretch>
        </p:blipFill>
        <p:spPr>
          <a:xfrm>
            <a:off x="457200" y="1600200"/>
            <a:ext cx="4103550" cy="4993174"/>
          </a:xfrm>
          <a:prstGeom prst="rect">
            <a:avLst/>
          </a:prstGeom>
          <a:noFill/>
          <a:ln>
            <a:noFill/>
          </a:ln>
        </p:spPr>
      </p:pic>
      <p:pic>
        <p:nvPicPr>
          <p:cNvPr id="266" name="Shape 266"/>
          <p:cNvPicPr preferRelativeResize="0"/>
          <p:nvPr/>
        </p:nvPicPr>
        <p:blipFill>
          <a:blip r:embed="rId4">
            <a:alphaModFix/>
          </a:blip>
          <a:stretch>
            <a:fillRect/>
          </a:stretch>
        </p:blipFill>
        <p:spPr>
          <a:xfrm>
            <a:off x="4560749" y="1525875"/>
            <a:ext cx="4211649" cy="51688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Anchor Activity Review</a:t>
            </a:r>
          </a:p>
        </p:txBody>
      </p:sp>
      <p:sp>
        <p:nvSpPr>
          <p:cNvPr id="273" name="Shape 27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274" name="Shape 274"/>
          <p:cNvPicPr preferRelativeResize="0"/>
          <p:nvPr/>
        </p:nvPicPr>
        <p:blipFill>
          <a:blip r:embed="rId3">
            <a:alphaModFix/>
          </a:blip>
          <a:stretch>
            <a:fillRect/>
          </a:stretch>
        </p:blipFill>
        <p:spPr>
          <a:xfrm>
            <a:off x="4572000" y="1416050"/>
            <a:ext cx="4381500" cy="5842000"/>
          </a:xfrm>
          <a:prstGeom prst="rect">
            <a:avLst/>
          </a:prstGeom>
          <a:noFill/>
          <a:ln>
            <a:noFill/>
          </a:ln>
        </p:spPr>
      </p:pic>
      <p:pic>
        <p:nvPicPr>
          <p:cNvPr id="275" name="Shape 275"/>
          <p:cNvPicPr preferRelativeResize="0"/>
          <p:nvPr/>
        </p:nvPicPr>
        <p:blipFill>
          <a:blip r:embed="rId4">
            <a:alphaModFix/>
          </a:blip>
          <a:stretch>
            <a:fillRect/>
          </a:stretch>
        </p:blipFill>
        <p:spPr>
          <a:xfrm>
            <a:off x="161925" y="1416050"/>
            <a:ext cx="4257674" cy="5676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Anchor Activity Review</a:t>
            </a:r>
          </a:p>
        </p:txBody>
      </p:sp>
      <p:sp>
        <p:nvSpPr>
          <p:cNvPr id="282" name="Shape 282"/>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r>
              <a:rPr lang="en-US"/>
              <a:t>What </a:t>
            </a:r>
          </a:p>
          <a:p>
            <a:pPr lvl="0">
              <a:spcBef>
                <a:spcPts val="0"/>
              </a:spcBef>
              <a:buNone/>
            </a:pPr>
            <a:r>
              <a:rPr lang="en-US"/>
              <a:t>about </a:t>
            </a:r>
          </a:p>
          <a:p>
            <a:pPr lvl="0">
              <a:spcBef>
                <a:spcPts val="0"/>
              </a:spcBef>
              <a:buNone/>
            </a:pPr>
            <a:r>
              <a:rPr lang="en-US"/>
              <a:t>this </a:t>
            </a:r>
          </a:p>
          <a:p>
            <a:pPr lvl="0">
              <a:spcBef>
                <a:spcPts val="0"/>
              </a:spcBef>
              <a:buNone/>
            </a:pPr>
            <a:r>
              <a:rPr lang="en-US"/>
              <a:t>one? </a:t>
            </a:r>
          </a:p>
        </p:txBody>
      </p:sp>
      <p:pic>
        <p:nvPicPr>
          <p:cNvPr id="283" name="Shape 283"/>
          <p:cNvPicPr preferRelativeResize="0"/>
          <p:nvPr/>
        </p:nvPicPr>
        <p:blipFill>
          <a:blip r:embed="rId3">
            <a:alphaModFix/>
          </a:blip>
          <a:stretch>
            <a:fillRect/>
          </a:stretch>
        </p:blipFill>
        <p:spPr>
          <a:xfrm>
            <a:off x="2571750" y="1600200"/>
            <a:ext cx="4000500" cy="5334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Anchor Activity Review</a:t>
            </a:r>
          </a:p>
          <a:p>
            <a:pPr lvl="0">
              <a:spcBef>
                <a:spcPts val="0"/>
              </a:spcBef>
              <a:buNone/>
            </a:pPr>
            <a:r>
              <a:rPr lang="en-US"/>
              <a:t>What you will see at your FT</a:t>
            </a:r>
          </a:p>
        </p:txBody>
      </p:sp>
      <p:sp>
        <p:nvSpPr>
          <p:cNvPr id="290" name="Shape 290"/>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endParaRPr/>
          </a:p>
        </p:txBody>
      </p:sp>
      <p:pic>
        <p:nvPicPr>
          <p:cNvPr id="291" name="Shape 291"/>
          <p:cNvPicPr preferRelativeResize="0"/>
          <p:nvPr/>
        </p:nvPicPr>
        <p:blipFill>
          <a:blip r:embed="rId3">
            <a:alphaModFix/>
          </a:blip>
          <a:stretch>
            <a:fillRect/>
          </a:stretch>
        </p:blipFill>
        <p:spPr>
          <a:xfrm>
            <a:off x="0" y="1720850"/>
            <a:ext cx="4324875" cy="5334000"/>
          </a:xfrm>
          <a:prstGeom prst="rect">
            <a:avLst/>
          </a:prstGeom>
          <a:noFill/>
          <a:ln>
            <a:noFill/>
          </a:ln>
        </p:spPr>
      </p:pic>
      <p:pic>
        <p:nvPicPr>
          <p:cNvPr id="292" name="Shape 292"/>
          <p:cNvPicPr preferRelativeResize="0"/>
          <p:nvPr/>
        </p:nvPicPr>
        <p:blipFill>
          <a:blip r:embed="rId4">
            <a:alphaModFix/>
          </a:blip>
          <a:stretch>
            <a:fillRect/>
          </a:stretch>
        </p:blipFill>
        <p:spPr>
          <a:xfrm>
            <a:off x="4457700" y="1720850"/>
            <a:ext cx="4324874" cy="5334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Questions? </a:t>
            </a:r>
          </a:p>
        </p:txBody>
      </p:sp>
      <p:pic>
        <p:nvPicPr>
          <p:cNvPr id="299" name="Shape 299" descr="Bivy Spot.PNG"/>
          <p:cNvPicPr preferRelativeResize="0">
            <a:picLocks noGrp="1"/>
          </p:cNvPicPr>
          <p:nvPr>
            <p:ph type="body" idx="1"/>
          </p:nvPr>
        </p:nvPicPr>
        <p:blipFill rotWithShape="1">
          <a:blip r:embed="rId3">
            <a:alphaModFix/>
          </a:blip>
          <a:srcRect/>
          <a:stretch/>
        </p:blipFill>
        <p:spPr>
          <a:xfrm>
            <a:off x="2009416" y="1972205"/>
            <a:ext cx="5125166" cy="37819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Batang"/>
              <a:buNone/>
            </a:pPr>
            <a:br>
              <a:rPr lang="en-US" sz="3959" b="0" i="0" u="none" strike="noStrike" cap="none">
                <a:solidFill>
                  <a:schemeClr val="dk1"/>
                </a:solidFill>
                <a:latin typeface="Batang"/>
                <a:ea typeface="Batang"/>
                <a:cs typeface="Batang"/>
                <a:sym typeface="Batang"/>
              </a:rPr>
            </a:br>
            <a:r>
              <a:rPr lang="en-US" sz="3959" b="0" i="0" u="none" strike="noStrike" cap="none">
                <a:solidFill>
                  <a:schemeClr val="dk1"/>
                </a:solidFill>
                <a:latin typeface="Batang"/>
                <a:ea typeface="Batang"/>
                <a:cs typeface="Batang"/>
                <a:sym typeface="Batang"/>
              </a:rPr>
              <a:t>Lecture 2 Learning Targets</a:t>
            </a:r>
            <a:br>
              <a:rPr lang="en-US" sz="3959" b="0" i="0" u="none" strike="noStrike" cap="none">
                <a:solidFill>
                  <a:schemeClr val="dk1"/>
                </a:solidFill>
                <a:latin typeface="Batang"/>
                <a:ea typeface="Batang"/>
                <a:cs typeface="Batang"/>
                <a:sym typeface="Batang"/>
              </a:rPr>
            </a:br>
            <a:r>
              <a:rPr lang="en-US" sz="2790" b="0" i="0" u="none" strike="noStrike" cap="none">
                <a:solidFill>
                  <a:schemeClr val="dk1"/>
                </a:solidFill>
                <a:latin typeface="Batang"/>
                <a:ea typeface="Batang"/>
                <a:cs typeface="Batang"/>
                <a:sym typeface="Batang"/>
              </a:rPr>
              <a:t>The prepared and engaged student will begin to understand (conceptually) how to...</a:t>
            </a:r>
          </a:p>
        </p:txBody>
      </p:sp>
      <p:sp>
        <p:nvSpPr>
          <p:cNvPr id="306" name="Shape 306"/>
          <p:cNvSpPr txBox="1">
            <a:spLocks noGrp="1"/>
          </p:cNvSpPr>
          <p:nvPr>
            <p:ph type="body" idx="1"/>
          </p:nvPr>
        </p:nvSpPr>
        <p:spPr>
          <a:xfrm>
            <a:off x="381000" y="1600200"/>
            <a:ext cx="87630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Prepare for Field Trip 2</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Evaluate belay and rappel anchors for rock </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Lead Belay</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Escape the belay  </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Rappel safely</a:t>
            </a:r>
          </a:p>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307" name="Shape 307" descr="C:\Users\Owner\AppData\Local\Microsoft\Windows\Temporary Internet Files\Content.IE5\G6OCOKA6\600px-Blue_check_PD.svg[1].png"/>
          <p:cNvPicPr preferRelativeResize="0"/>
          <p:nvPr/>
        </p:nvPicPr>
        <p:blipFill rotWithShape="1">
          <a:blip r:embed="rId3">
            <a:alphaModFix/>
          </a:blip>
          <a:srcRect/>
          <a:stretch/>
        </p:blipFill>
        <p:spPr>
          <a:xfrm>
            <a:off x="304800" y="2209800"/>
            <a:ext cx="643509" cy="533399"/>
          </a:xfrm>
          <a:prstGeom prst="rect">
            <a:avLst/>
          </a:prstGeom>
          <a:noFill/>
          <a:ln>
            <a:noFill/>
          </a:ln>
        </p:spPr>
      </p:pic>
      <p:pic>
        <p:nvPicPr>
          <p:cNvPr id="308" name="Shape 308" descr="C:\Users\Owner\AppData\Local\Microsoft\Windows\Temporary Internet Files\Content.IE5\G6OCOKA6\600px-Blue_check_PD.svg[1].png"/>
          <p:cNvPicPr preferRelativeResize="0"/>
          <p:nvPr/>
        </p:nvPicPr>
        <p:blipFill rotWithShape="1">
          <a:blip r:embed="rId3">
            <a:alphaModFix/>
          </a:blip>
          <a:srcRect/>
          <a:stretch/>
        </p:blipFill>
        <p:spPr>
          <a:xfrm>
            <a:off x="228600" y="2819400"/>
            <a:ext cx="643509" cy="5333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How to Lead Belay</a:t>
            </a:r>
          </a:p>
        </p:txBody>
      </p:sp>
      <p:sp>
        <p:nvSpPr>
          <p:cNvPr id="315" name="Shape 315"/>
          <p:cNvSpPr txBox="1">
            <a:spLocks noGrp="1"/>
          </p:cNvSpPr>
          <p:nvPr>
            <p:ph type="body" idx="1"/>
          </p:nvPr>
        </p:nvSpPr>
        <p:spPr>
          <a:xfrm>
            <a:off x="457200" y="1600200"/>
            <a:ext cx="8229600" cy="4953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lvl="0" indent="-342900">
              <a:lnSpc>
                <a:spcPct val="90000"/>
              </a:lnSpc>
              <a:spcBef>
                <a:spcPts val="370"/>
              </a:spcBef>
              <a:buSzPct val="25000"/>
              <a:buNone/>
            </a:pPr>
            <a:r>
              <a:rPr lang="en-US" sz="1850" u="sng" dirty="0">
                <a:solidFill>
                  <a:schemeClr val="hlink"/>
                </a:solidFill>
                <a:hlinkClick r:id="rId3"/>
              </a:rPr>
              <a:t>https://youtu.be/YvEQrKOtUZg?t=1m9s</a:t>
            </a:r>
            <a:endParaRPr sz="2960" b="0" i="0" u="sng" strike="noStrike" cap="none" dirty="0">
              <a:solidFill>
                <a:schemeClr val="hlink"/>
              </a:solidFill>
              <a:latin typeface="Calibri"/>
              <a:ea typeface="Calibri"/>
              <a:cs typeface="Calibri"/>
              <a:sym typeface="Calibri"/>
              <a:hlinkClick r:id="rId3"/>
            </a:endParaRPr>
          </a:p>
          <a:p>
            <a:pPr marL="342900" marR="0" lvl="0" indent="-342900" algn="l" rtl="0">
              <a:lnSpc>
                <a:spcPct val="90000"/>
              </a:lnSpc>
              <a:spcBef>
                <a:spcPts val="592"/>
              </a:spcBef>
              <a:spcAft>
                <a:spcPts val="0"/>
              </a:spcAft>
              <a:buClr>
                <a:schemeClr val="dk1"/>
              </a:buClr>
              <a:buSzPct val="25000"/>
              <a:buFont typeface="Arial"/>
              <a:buNone/>
            </a:pPr>
            <a:endParaRPr sz="2960" b="0" i="0" u="sng" strike="noStrike" cap="none" dirty="0">
              <a:solidFill>
                <a:schemeClr val="hlink"/>
              </a:solidFill>
              <a:latin typeface="Calibri"/>
              <a:ea typeface="Calibri"/>
              <a:cs typeface="Calibri"/>
              <a:sym typeface="Calibri"/>
              <a:hlinkClick r:id="rId3"/>
            </a:endParaRPr>
          </a:p>
          <a:p>
            <a:pPr marL="342900" marR="0" lvl="0" indent="-342900" algn="l" rtl="0">
              <a:lnSpc>
                <a:spcPct val="90000"/>
              </a:lnSpc>
              <a:spcBef>
                <a:spcPts val="592"/>
              </a:spcBef>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p:txBody>
      </p:sp>
      <p:pic>
        <p:nvPicPr>
          <p:cNvPr id="316" name="Shape 316" descr="Lead Belaying Vido Still.PNG"/>
          <p:cNvPicPr preferRelativeResize="0"/>
          <p:nvPr/>
        </p:nvPicPr>
        <p:blipFill rotWithShape="1">
          <a:blip r:embed="rId4">
            <a:alphaModFix/>
          </a:blip>
          <a:srcRect/>
          <a:stretch/>
        </p:blipFill>
        <p:spPr>
          <a:xfrm>
            <a:off x="1752599" y="1447799"/>
            <a:ext cx="5879191" cy="43891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Perspective</a:t>
            </a:r>
          </a:p>
        </p:txBody>
      </p:sp>
      <p:sp>
        <p:nvSpPr>
          <p:cNvPr id="107" name="Shape 107"/>
          <p:cNvSpPr txBox="1">
            <a:spLocks noGrp="1"/>
          </p:cNvSpPr>
          <p:nvPr>
            <p:ph type="body" idx="1"/>
          </p:nvPr>
        </p:nvSpPr>
        <p:spPr>
          <a:xfrm>
            <a:off x="228600" y="1600200"/>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2800" b="0" i="0" u="none" strike="noStrike" cap="none">
                <a:solidFill>
                  <a:schemeClr val="dk1"/>
                </a:solidFill>
                <a:latin typeface="Batang"/>
                <a:ea typeface="Batang"/>
                <a:cs typeface="Batang"/>
                <a:sym typeface="Batang"/>
              </a:rPr>
              <a:t>Lecture 1 </a:t>
            </a:r>
            <a:r>
              <a:rPr lang="en-US" sz="1800" b="0" i="0" u="none" strike="noStrike" cap="none">
                <a:solidFill>
                  <a:schemeClr val="dk1"/>
                </a:solidFill>
                <a:latin typeface="Batang"/>
                <a:ea typeface="Batang"/>
                <a:cs typeface="Batang"/>
                <a:sym typeface="Batang"/>
              </a:rPr>
              <a:t>(Course Intro., Knots, Top-rope Belay, Rope Ascending)</a:t>
            </a:r>
          </a:p>
          <a:p>
            <a:pPr marL="342900" marR="0" lvl="0" indent="-342900" algn="l" rtl="0">
              <a:spcBef>
                <a:spcPts val="360"/>
              </a:spcBef>
              <a:spcAft>
                <a:spcPts val="0"/>
              </a:spcAft>
              <a:buClr>
                <a:schemeClr val="dk1"/>
              </a:buClr>
              <a:buSzPct val="25000"/>
              <a:buFont typeface="Arial"/>
              <a:buNone/>
            </a:pPr>
            <a:endParaRPr sz="1800" b="0" i="0" u="none" strike="noStrike" cap="none">
              <a:solidFill>
                <a:schemeClr val="dk1"/>
              </a:solidFill>
              <a:latin typeface="Batang"/>
              <a:ea typeface="Batang"/>
              <a:cs typeface="Batang"/>
              <a:sym typeface="Batang"/>
            </a:endParaRPr>
          </a:p>
          <a:p>
            <a:pPr marL="342900" marR="0" lvl="0" indent="-342900" algn="l" rtl="0">
              <a:spcBef>
                <a:spcPts val="560"/>
              </a:spcBef>
              <a:spcAft>
                <a:spcPts val="0"/>
              </a:spcAft>
              <a:buClr>
                <a:schemeClr val="dk1"/>
              </a:buClr>
              <a:buSzPct val="25000"/>
              <a:buFont typeface="Arial"/>
              <a:buNone/>
            </a:pPr>
            <a:r>
              <a:rPr lang="en-US" sz="2800" b="1" i="0" u="none" strike="noStrike" cap="none">
                <a:solidFill>
                  <a:schemeClr val="dk1"/>
                </a:solidFill>
                <a:latin typeface="Batang"/>
                <a:ea typeface="Batang"/>
                <a:cs typeface="Batang"/>
                <a:sym typeface="Batang"/>
              </a:rPr>
              <a:t>Lecture 2 </a:t>
            </a:r>
            <a:r>
              <a:rPr lang="en-US" sz="2700" b="1" i="0" u="none" strike="noStrike" cap="none">
                <a:solidFill>
                  <a:schemeClr val="dk1"/>
                </a:solidFill>
                <a:latin typeface="Batang"/>
                <a:ea typeface="Batang"/>
                <a:cs typeface="Batang"/>
                <a:sym typeface="Batang"/>
              </a:rPr>
              <a:t>(Anchors, Belays, Belay Escape, Rappel)</a:t>
            </a:r>
          </a:p>
          <a:p>
            <a:pPr marL="342900" marR="0" lvl="0" indent="-342900" algn="l" rtl="0">
              <a:spcBef>
                <a:spcPts val="400"/>
              </a:spcBef>
              <a:spcAft>
                <a:spcPts val="0"/>
              </a:spcAft>
              <a:buClr>
                <a:schemeClr val="dk1"/>
              </a:buClr>
              <a:buSzPct val="25000"/>
              <a:buFont typeface="Arial"/>
              <a:buNone/>
            </a:pPr>
            <a:endParaRPr sz="2000" b="1" i="0" u="none" strike="noStrike" cap="none">
              <a:solidFill>
                <a:schemeClr val="dk1"/>
              </a:solidFill>
              <a:latin typeface="Batang"/>
              <a:ea typeface="Batang"/>
              <a:cs typeface="Batang"/>
              <a:sym typeface="Batang"/>
            </a:endParaRPr>
          </a:p>
          <a:p>
            <a:pPr marL="342900" marR="0" lvl="0" indent="-342900" algn="l" rtl="0">
              <a:spcBef>
                <a:spcPts val="560"/>
              </a:spcBef>
              <a:spcAft>
                <a:spcPts val="0"/>
              </a:spcAft>
              <a:buClr>
                <a:schemeClr val="dk1"/>
              </a:buClr>
              <a:buSzPct val="25000"/>
              <a:buFont typeface="Arial"/>
              <a:buNone/>
            </a:pPr>
            <a:r>
              <a:rPr lang="en-US" sz="2800" b="0" i="0" u="none" strike="noStrike" cap="none">
                <a:solidFill>
                  <a:schemeClr val="dk1"/>
                </a:solidFill>
                <a:latin typeface="Batang"/>
                <a:ea typeface="Batang"/>
                <a:cs typeface="Batang"/>
                <a:sym typeface="Batang"/>
              </a:rPr>
              <a:t>Lecture 3 </a:t>
            </a:r>
            <a:r>
              <a:rPr lang="en-US" sz="1800" b="0" i="0" u="none" strike="noStrike" cap="none">
                <a:solidFill>
                  <a:schemeClr val="dk1"/>
                </a:solidFill>
                <a:latin typeface="Batang"/>
                <a:ea typeface="Batang"/>
                <a:cs typeface="Batang"/>
                <a:sym typeface="Batang"/>
              </a:rPr>
              <a:t>(Alpine Rock)</a:t>
            </a:r>
          </a:p>
          <a:p>
            <a:pPr marL="342900" marR="0" lvl="0" indent="-342900" algn="l" rtl="0">
              <a:spcBef>
                <a:spcPts val="360"/>
              </a:spcBef>
              <a:spcAft>
                <a:spcPts val="0"/>
              </a:spcAft>
              <a:buClr>
                <a:schemeClr val="dk1"/>
              </a:buClr>
              <a:buSzPct val="25000"/>
              <a:buFont typeface="Arial"/>
              <a:buNone/>
            </a:pPr>
            <a:endParaRPr sz="1800" b="0" i="0" u="none" strike="noStrike" cap="none">
              <a:solidFill>
                <a:schemeClr val="dk1"/>
              </a:solidFill>
              <a:latin typeface="Batang"/>
              <a:ea typeface="Batang"/>
              <a:cs typeface="Batang"/>
              <a:sym typeface="Batang"/>
            </a:endParaRPr>
          </a:p>
          <a:p>
            <a:pPr marL="342900" marR="0" lvl="0" indent="-342900" algn="l" rtl="0">
              <a:spcBef>
                <a:spcPts val="560"/>
              </a:spcBef>
              <a:spcAft>
                <a:spcPts val="0"/>
              </a:spcAft>
              <a:buClr>
                <a:schemeClr val="dk1"/>
              </a:buClr>
              <a:buSzPct val="25000"/>
              <a:buFont typeface="Arial"/>
              <a:buNone/>
            </a:pPr>
            <a:r>
              <a:rPr lang="en-US" sz="2800" b="0" i="0" u="none" strike="noStrike" cap="none">
                <a:solidFill>
                  <a:schemeClr val="dk1"/>
                </a:solidFill>
                <a:latin typeface="Batang"/>
                <a:ea typeface="Batang"/>
                <a:cs typeface="Batang"/>
                <a:sym typeface="Batang"/>
              </a:rPr>
              <a:t>Lecture 4 </a:t>
            </a:r>
            <a:r>
              <a:rPr lang="en-US" sz="1800" b="0" i="0" u="none" strike="noStrike" cap="none">
                <a:solidFill>
                  <a:schemeClr val="dk1"/>
                </a:solidFill>
                <a:latin typeface="Batang"/>
                <a:ea typeface="Batang"/>
                <a:cs typeface="Batang"/>
                <a:sym typeface="Batang"/>
              </a:rPr>
              <a:t>(Snow Travel, Avalanche)</a:t>
            </a:r>
          </a:p>
          <a:p>
            <a:pPr marL="342900" marR="0" lvl="0" indent="-342900" algn="l" rtl="0">
              <a:spcBef>
                <a:spcPts val="360"/>
              </a:spcBef>
              <a:spcAft>
                <a:spcPts val="0"/>
              </a:spcAft>
              <a:buClr>
                <a:schemeClr val="dk1"/>
              </a:buClr>
              <a:buSzPct val="25000"/>
              <a:buFont typeface="Arial"/>
              <a:buNone/>
            </a:pPr>
            <a:endParaRPr sz="1800" b="0" i="0" u="none" strike="noStrike" cap="none">
              <a:solidFill>
                <a:schemeClr val="dk1"/>
              </a:solidFill>
              <a:latin typeface="Batang"/>
              <a:ea typeface="Batang"/>
              <a:cs typeface="Batang"/>
              <a:sym typeface="Batang"/>
            </a:endParaRPr>
          </a:p>
          <a:p>
            <a:pPr marL="342900" marR="0" lvl="0" indent="-342900" algn="l" rtl="0">
              <a:spcBef>
                <a:spcPts val="560"/>
              </a:spcBef>
              <a:spcAft>
                <a:spcPts val="0"/>
              </a:spcAft>
              <a:buClr>
                <a:schemeClr val="dk1"/>
              </a:buClr>
              <a:buSzPct val="25000"/>
              <a:buFont typeface="Arial"/>
              <a:buNone/>
            </a:pPr>
            <a:r>
              <a:rPr lang="en-US" sz="2800" b="0" i="0" u="none" strike="noStrike" cap="none">
                <a:solidFill>
                  <a:schemeClr val="dk1"/>
                </a:solidFill>
                <a:latin typeface="Batang"/>
                <a:ea typeface="Batang"/>
                <a:cs typeface="Batang"/>
                <a:sym typeface="Batang"/>
              </a:rPr>
              <a:t>Lecture 5 </a:t>
            </a:r>
            <a:r>
              <a:rPr lang="en-US" sz="1800" b="0" i="0" u="none" strike="noStrike" cap="none">
                <a:solidFill>
                  <a:schemeClr val="dk1"/>
                </a:solidFill>
                <a:latin typeface="Batang"/>
                <a:ea typeface="Batang"/>
                <a:cs typeface="Batang"/>
                <a:sym typeface="Batang"/>
              </a:rPr>
              <a:t>(Glacier Travel)</a:t>
            </a:r>
          </a:p>
          <a:p>
            <a:pPr marL="342900" marR="0" lvl="0" indent="-342900" algn="l" rtl="0">
              <a:spcBef>
                <a:spcPts val="40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Effect transition="in" filter="fade">
                                      <p:cBhvr>
                                        <p:cTn id="7" dur="2000"/>
                                        <p:tgtEl>
                                          <p:spTgt spid="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xEl>
                                              <p:pRg st="1" end="1"/>
                                            </p:txEl>
                                          </p:spTgt>
                                        </p:tgtEl>
                                        <p:attrNameLst>
                                          <p:attrName>style.visibility</p:attrName>
                                        </p:attrNameLst>
                                      </p:cBhvr>
                                      <p:to>
                                        <p:strVal val="visible"/>
                                      </p:to>
                                    </p:set>
                                    <p:animEffect transition="in" filter="fade">
                                      <p:cBhvr>
                                        <p:cTn id="12" dur="2000"/>
                                        <p:tgtEl>
                                          <p:spTgt spid="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xEl>
                                              <p:pRg st="2" end="2"/>
                                            </p:txEl>
                                          </p:spTgt>
                                        </p:tgtEl>
                                        <p:attrNameLst>
                                          <p:attrName>style.visibility</p:attrName>
                                        </p:attrNameLst>
                                      </p:cBhvr>
                                      <p:to>
                                        <p:strVal val="visible"/>
                                      </p:to>
                                    </p:set>
                                    <p:animEffect transition="in" filter="fade">
                                      <p:cBhvr>
                                        <p:cTn id="17" dur="2000"/>
                                        <p:tgtEl>
                                          <p:spTgt spid="1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xEl>
                                              <p:pRg st="3" end="3"/>
                                            </p:txEl>
                                          </p:spTgt>
                                        </p:tgtEl>
                                        <p:attrNameLst>
                                          <p:attrName>style.visibility</p:attrName>
                                        </p:attrNameLst>
                                      </p:cBhvr>
                                      <p:to>
                                        <p:strVal val="visible"/>
                                      </p:to>
                                    </p:set>
                                    <p:animEffect transition="in" filter="fade">
                                      <p:cBhvr>
                                        <p:cTn id="22" dur="2000"/>
                                        <p:tgtEl>
                                          <p:spTgt spid="1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7">
                                            <p:txEl>
                                              <p:pRg st="4" end="4"/>
                                            </p:txEl>
                                          </p:spTgt>
                                        </p:tgtEl>
                                        <p:attrNameLst>
                                          <p:attrName>style.visibility</p:attrName>
                                        </p:attrNameLst>
                                      </p:cBhvr>
                                      <p:to>
                                        <p:strVal val="visible"/>
                                      </p:to>
                                    </p:set>
                                    <p:animEffect transition="in" filter="fade">
                                      <p:cBhvr>
                                        <p:cTn id="27" dur="2000"/>
                                        <p:tgtEl>
                                          <p:spTgt spid="1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7">
                                            <p:txEl>
                                              <p:pRg st="5" end="5"/>
                                            </p:txEl>
                                          </p:spTgt>
                                        </p:tgtEl>
                                        <p:attrNameLst>
                                          <p:attrName>style.visibility</p:attrName>
                                        </p:attrNameLst>
                                      </p:cBhvr>
                                      <p:to>
                                        <p:strVal val="visible"/>
                                      </p:to>
                                    </p:set>
                                    <p:animEffect transition="in" filter="fade">
                                      <p:cBhvr>
                                        <p:cTn id="32" dur="2000"/>
                                        <p:tgtEl>
                                          <p:spTgt spid="1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7">
                                            <p:txEl>
                                              <p:pRg st="6" end="6"/>
                                            </p:txEl>
                                          </p:spTgt>
                                        </p:tgtEl>
                                        <p:attrNameLst>
                                          <p:attrName>style.visibility</p:attrName>
                                        </p:attrNameLst>
                                      </p:cBhvr>
                                      <p:to>
                                        <p:strVal val="visible"/>
                                      </p:to>
                                    </p:set>
                                    <p:animEffect transition="in" filter="fade">
                                      <p:cBhvr>
                                        <p:cTn id="37" dur="2000"/>
                                        <p:tgtEl>
                                          <p:spTgt spid="1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7">
                                            <p:txEl>
                                              <p:pRg st="7" end="7"/>
                                            </p:txEl>
                                          </p:spTgt>
                                        </p:tgtEl>
                                        <p:attrNameLst>
                                          <p:attrName>style.visibility</p:attrName>
                                        </p:attrNameLst>
                                      </p:cBhvr>
                                      <p:to>
                                        <p:strVal val="visible"/>
                                      </p:to>
                                    </p:set>
                                    <p:animEffect transition="in" filter="fade">
                                      <p:cBhvr>
                                        <p:cTn id="42" dur="2000"/>
                                        <p:tgtEl>
                                          <p:spTgt spid="10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7">
                                            <p:txEl>
                                              <p:pRg st="8" end="8"/>
                                            </p:txEl>
                                          </p:spTgt>
                                        </p:tgtEl>
                                        <p:attrNameLst>
                                          <p:attrName>style.visibility</p:attrName>
                                        </p:attrNameLst>
                                      </p:cBhvr>
                                      <p:to>
                                        <p:strVal val="visible"/>
                                      </p:to>
                                    </p:set>
                                    <p:animEffect transition="in" filter="fade">
                                      <p:cBhvr>
                                        <p:cTn id="47" dur="2000"/>
                                        <p:tgtEl>
                                          <p:spTgt spid="10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7">
                                            <p:txEl>
                                              <p:pRg st="9" end="9"/>
                                            </p:txEl>
                                          </p:spTgt>
                                        </p:tgtEl>
                                        <p:attrNameLst>
                                          <p:attrName>style.visibility</p:attrName>
                                        </p:attrNameLst>
                                      </p:cBhvr>
                                      <p:to>
                                        <p:strVal val="visible"/>
                                      </p:to>
                                    </p:set>
                                    <p:animEffect transition="in" filter="fade">
                                      <p:cBhvr>
                                        <p:cTn id="52" dur="2000"/>
                                        <p:tgtEl>
                                          <p:spTgt spid="10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7">
                                            <p:txEl>
                                              <p:pRg st="10" end="10"/>
                                            </p:txEl>
                                          </p:spTgt>
                                        </p:tgtEl>
                                        <p:attrNameLst>
                                          <p:attrName>style.visibility</p:attrName>
                                        </p:attrNameLst>
                                      </p:cBhvr>
                                      <p:to>
                                        <p:strVal val="visible"/>
                                      </p:to>
                                    </p:set>
                                    <p:animEffect transition="in" filter="fade">
                                      <p:cBhvr>
                                        <p:cTn id="57" dur="2000"/>
                                        <p:tgtEl>
                                          <p:spTgt spid="10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Shape 322" descr="Basic Belay Setup.PNG"/>
          <p:cNvPicPr preferRelativeResize="0">
            <a:picLocks noGrp="1"/>
          </p:cNvPicPr>
          <p:nvPr>
            <p:ph type="body" idx="1"/>
          </p:nvPr>
        </p:nvPicPr>
        <p:blipFill rotWithShape="1">
          <a:blip r:embed="rId3">
            <a:alphaModFix/>
          </a:blip>
          <a:srcRect/>
          <a:stretch/>
        </p:blipFill>
        <p:spPr>
          <a:xfrm>
            <a:off x="381000" y="228600"/>
            <a:ext cx="5015715" cy="6411811"/>
          </a:xfrm>
          <a:prstGeom prst="rect">
            <a:avLst/>
          </a:prstGeom>
          <a:noFill/>
          <a:ln>
            <a:noFill/>
          </a:ln>
        </p:spPr>
      </p:pic>
      <p:sp>
        <p:nvSpPr>
          <p:cNvPr id="323" name="Shape 323"/>
          <p:cNvSpPr txBox="1"/>
          <p:nvPr/>
        </p:nvSpPr>
        <p:spPr>
          <a:xfrm>
            <a:off x="4800600" y="2133600"/>
            <a:ext cx="3809999" cy="286232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Observations</a:t>
            </a:r>
          </a:p>
          <a:p>
            <a:pPr marL="0" marR="0" lvl="0" indent="0" algn="l" rtl="0">
              <a:spcBef>
                <a:spcPts val="0"/>
              </a:spcBef>
              <a:buSzPct val="25000"/>
              <a:buNone/>
            </a:pPr>
            <a:r>
              <a:rPr lang="en-US" sz="1800" dirty="0">
                <a:solidFill>
                  <a:schemeClr val="dk1"/>
                </a:solidFill>
                <a:latin typeface="Calibri"/>
                <a:ea typeface="Calibri"/>
                <a:cs typeface="Calibri"/>
                <a:sym typeface="Calibri"/>
              </a:rPr>
              <a:t>-Anchor at comfortable belay stance</a:t>
            </a:r>
          </a:p>
          <a:p>
            <a:pPr marL="0" marR="0" lvl="0" indent="0" algn="l" rtl="0">
              <a:spcBef>
                <a:spcPts val="0"/>
              </a:spcBef>
              <a:buSzPct val="25000"/>
              <a:buNone/>
            </a:pPr>
            <a:r>
              <a:rPr lang="en-US" sz="1800" dirty="0">
                <a:solidFill>
                  <a:schemeClr val="dk1"/>
                </a:solidFill>
                <a:latin typeface="Calibri"/>
                <a:ea typeface="Calibri"/>
                <a:cs typeface="Calibri"/>
                <a:sym typeface="Calibri"/>
              </a:rPr>
              <a:t>-Helmets</a:t>
            </a:r>
          </a:p>
          <a:p>
            <a:pPr marL="0" marR="0" lvl="0" indent="0" algn="l" rtl="0">
              <a:spcBef>
                <a:spcPts val="0"/>
              </a:spcBef>
              <a:buSzPct val="25000"/>
              <a:buNone/>
            </a:pPr>
            <a:r>
              <a:rPr lang="en-US" sz="1800" dirty="0">
                <a:solidFill>
                  <a:schemeClr val="dk1"/>
                </a:solidFill>
                <a:latin typeface="Calibri"/>
                <a:ea typeface="Calibri"/>
                <a:cs typeface="Calibri"/>
                <a:sym typeface="Calibri"/>
              </a:rPr>
              <a:t>-Neatly flaked dynamic rope</a:t>
            </a:r>
          </a:p>
          <a:p>
            <a:pPr marL="0" marR="0" lvl="0" indent="0" algn="l" rtl="0">
              <a:spcBef>
                <a:spcPts val="0"/>
              </a:spcBef>
              <a:buSzPct val="25000"/>
              <a:buNone/>
            </a:pPr>
            <a:r>
              <a:rPr lang="en-US" sz="1800" dirty="0">
                <a:solidFill>
                  <a:schemeClr val="dk1"/>
                </a:solidFill>
                <a:latin typeface="Calibri"/>
                <a:ea typeface="Calibri"/>
                <a:cs typeface="Calibri"/>
                <a:sym typeface="Calibri"/>
              </a:rPr>
              <a:t>-Glove on brake hand</a:t>
            </a:r>
          </a:p>
          <a:p>
            <a:pPr marL="0" marR="0" lvl="0" indent="0" algn="l" rtl="0">
              <a:spcBef>
                <a:spcPts val="0"/>
              </a:spcBef>
              <a:buSzPct val="25000"/>
              <a:buNone/>
            </a:pPr>
            <a:r>
              <a:rPr lang="en-US" sz="1800" dirty="0">
                <a:solidFill>
                  <a:schemeClr val="dk1"/>
                </a:solidFill>
                <a:latin typeface="Calibri"/>
                <a:ea typeface="Calibri"/>
                <a:cs typeface="Calibri"/>
                <a:sym typeface="Calibri"/>
              </a:rPr>
              <a:t>-Non-brake hand is feeding out rope</a:t>
            </a:r>
          </a:p>
          <a:p>
            <a:pPr marL="0" marR="0" lvl="0" indent="0" algn="l" rtl="0">
              <a:spcBef>
                <a:spcPts val="0"/>
              </a:spcBef>
              <a:buSzPct val="25000"/>
              <a:buNone/>
            </a:pPr>
            <a:r>
              <a:rPr lang="en-US" sz="1800" dirty="0">
                <a:solidFill>
                  <a:schemeClr val="dk1"/>
                </a:solidFill>
                <a:latin typeface="Calibri"/>
                <a:ea typeface="Calibri"/>
                <a:cs typeface="Calibri"/>
                <a:sym typeface="Calibri"/>
              </a:rPr>
              <a:t>-Belayer is watching lead climber</a:t>
            </a:r>
          </a:p>
          <a:p>
            <a:pPr marL="0" marR="0" lvl="0" indent="0" algn="l" rtl="0">
              <a:spcBef>
                <a:spcPts val="0"/>
              </a:spcBef>
              <a:buNone/>
            </a:pPr>
            <a:endParaRPr sz="1800" dirty="0">
              <a:solidFill>
                <a:schemeClr val="dk1"/>
              </a:solidFill>
              <a:latin typeface="Calibri"/>
              <a:ea typeface="Calibri"/>
              <a:cs typeface="Calibri"/>
              <a:sym typeface="Calibri"/>
            </a:endParaRPr>
          </a:p>
          <a:p>
            <a:pPr lvl="0" rtl="0">
              <a:spcBef>
                <a:spcPts val="0"/>
              </a:spcBef>
              <a:buClr>
                <a:schemeClr val="dk1"/>
              </a:buClr>
              <a:buSzPct val="25000"/>
              <a:buFont typeface="Arial"/>
              <a:buNone/>
            </a:pPr>
            <a:r>
              <a:rPr lang="en-US" sz="1800" dirty="0">
                <a:solidFill>
                  <a:schemeClr val="dk1"/>
                </a:solidFill>
                <a:latin typeface="Calibri"/>
                <a:ea typeface="Calibri"/>
                <a:cs typeface="Calibri"/>
                <a:sym typeface="Calibri"/>
              </a:rPr>
              <a:t>*This scene is of a multi-pitch trad climb; the climbers are on an exposed ledge</a:t>
            </a:r>
          </a:p>
          <a:p>
            <a:pPr marL="0" marR="0" lvl="0" indent="0" algn="l" rtl="0">
              <a:spcBef>
                <a:spcPts val="0"/>
              </a:spcBef>
              <a:buNone/>
            </a:pPr>
            <a:endParaRPr sz="1800" dirty="0">
              <a:solidFill>
                <a:schemeClr val="dk1"/>
              </a:solidFill>
              <a:latin typeface="Calibri"/>
              <a:ea typeface="Calibri"/>
              <a:cs typeface="Calibri"/>
              <a:sym typeface="Calibri"/>
            </a:endParaRPr>
          </a:p>
        </p:txBody>
      </p:sp>
      <p:sp>
        <p:nvSpPr>
          <p:cNvPr id="324" name="Shape 324"/>
          <p:cNvSpPr txBox="1"/>
          <p:nvPr/>
        </p:nvSpPr>
        <p:spPr>
          <a:xfrm>
            <a:off x="3352800" y="914400"/>
            <a:ext cx="4953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Basic Lead Belay Setup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Lead Belaying</a:t>
            </a:r>
            <a:br>
              <a:rPr lang="en-US" sz="3959" b="0" i="0" u="none" strike="noStrike" cap="none">
                <a:solidFill>
                  <a:schemeClr val="dk1"/>
                </a:solidFill>
                <a:latin typeface="Calibri"/>
                <a:ea typeface="Calibri"/>
                <a:cs typeface="Calibri"/>
                <a:sym typeface="Calibri"/>
              </a:rPr>
            </a:br>
            <a:r>
              <a:rPr lang="en-US" sz="3959" b="0" i="0" u="none" strike="noStrike" cap="none">
                <a:solidFill>
                  <a:schemeClr val="dk1"/>
                </a:solidFill>
                <a:latin typeface="Calibri"/>
                <a:ea typeface="Calibri"/>
                <a:cs typeface="Calibri"/>
                <a:sym typeface="Calibri"/>
              </a:rPr>
              <a:t>feeling hand and braking hand</a:t>
            </a:r>
          </a:p>
        </p:txBody>
      </p:sp>
      <p:pic>
        <p:nvPicPr>
          <p:cNvPr id="331" name="Shape 331" descr="Belayer.PNG"/>
          <p:cNvPicPr preferRelativeResize="0">
            <a:picLocks noGrp="1"/>
          </p:cNvPicPr>
          <p:nvPr>
            <p:ph type="body" idx="1"/>
          </p:nvPr>
        </p:nvPicPr>
        <p:blipFill rotWithShape="1">
          <a:blip r:embed="rId3">
            <a:alphaModFix/>
          </a:blip>
          <a:srcRect/>
          <a:stretch/>
        </p:blipFill>
        <p:spPr>
          <a:xfrm>
            <a:off x="1295400" y="1524000"/>
            <a:ext cx="6705599" cy="52125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br>
              <a:rPr lang="en-US" sz="3240" b="0" i="0" u="none" strike="noStrike" cap="none">
                <a:solidFill>
                  <a:schemeClr val="dk1"/>
                </a:solidFill>
                <a:latin typeface="Calibri"/>
                <a:ea typeface="Calibri"/>
                <a:cs typeface="Calibri"/>
                <a:sym typeface="Calibri"/>
              </a:rPr>
            </a:br>
            <a:r>
              <a:rPr lang="en-US" sz="3240" b="0" i="0" u="none" strike="noStrike" cap="none">
                <a:solidFill>
                  <a:schemeClr val="dk1"/>
                </a:solidFill>
                <a:latin typeface="Calibri"/>
                <a:ea typeface="Calibri"/>
                <a:cs typeface="Calibri"/>
                <a:sym typeface="Calibri"/>
              </a:rPr>
              <a:t>Lead Belaying--terrain and style of climbing will dictate nature of the belay</a:t>
            </a:r>
            <a:br>
              <a:rPr lang="en-US" sz="3959" b="0" i="0" u="none" strike="noStrike" cap="none">
                <a:solidFill>
                  <a:schemeClr val="dk1"/>
                </a:solidFill>
                <a:latin typeface="Calibri"/>
                <a:ea typeface="Calibri"/>
                <a:cs typeface="Calibri"/>
                <a:sym typeface="Calibri"/>
              </a:rPr>
            </a:br>
            <a:endParaRPr lang="en-US" sz="3959" b="0" i="0" u="none" strike="noStrike" cap="none">
              <a:solidFill>
                <a:schemeClr val="dk1"/>
              </a:solidFill>
              <a:latin typeface="Calibri"/>
              <a:ea typeface="Calibri"/>
              <a:cs typeface="Calibri"/>
              <a:sym typeface="Calibri"/>
            </a:endParaRPr>
          </a:p>
        </p:txBody>
      </p:sp>
      <p:sp>
        <p:nvSpPr>
          <p:cNvPr id="338" name="Shape 33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339" name="Shape 339" descr="Weekend Whipper.PNG"/>
          <p:cNvPicPr preferRelativeResize="0"/>
          <p:nvPr/>
        </p:nvPicPr>
        <p:blipFill rotWithShape="1">
          <a:blip r:embed="rId3">
            <a:alphaModFix/>
          </a:blip>
          <a:srcRect/>
          <a:stretch/>
        </p:blipFill>
        <p:spPr>
          <a:xfrm>
            <a:off x="914400" y="1524000"/>
            <a:ext cx="3219900" cy="4925112"/>
          </a:xfrm>
          <a:prstGeom prst="rect">
            <a:avLst/>
          </a:prstGeom>
          <a:noFill/>
          <a:ln>
            <a:noFill/>
          </a:ln>
        </p:spPr>
      </p:pic>
      <p:sp>
        <p:nvSpPr>
          <p:cNvPr id="340" name="Shape 340"/>
          <p:cNvSpPr txBox="1"/>
          <p:nvPr/>
        </p:nvSpPr>
        <p:spPr>
          <a:xfrm>
            <a:off x="4648200" y="2362200"/>
            <a:ext cx="3733800" cy="39703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Observations</a:t>
            </a:r>
          </a:p>
          <a:p>
            <a:pPr marL="0" marR="0" lvl="0" indent="0" algn="l" rtl="0">
              <a:spcBef>
                <a:spcPts val="0"/>
              </a:spcBef>
              <a:buSzPct val="25000"/>
              <a:buNone/>
            </a:pPr>
            <a:r>
              <a:rPr lang="en-US" sz="1800" dirty="0">
                <a:solidFill>
                  <a:schemeClr val="dk1"/>
                </a:solidFill>
                <a:latin typeface="Calibri"/>
                <a:ea typeface="Calibri"/>
                <a:cs typeface="Calibri"/>
                <a:sym typeface="Calibri"/>
              </a:rPr>
              <a:t>-</a:t>
            </a:r>
            <a:r>
              <a:rPr lang="en-US" sz="1800" strike="sngStrike" dirty="0">
                <a:solidFill>
                  <a:schemeClr val="dk1"/>
                </a:solidFill>
                <a:latin typeface="Calibri"/>
                <a:ea typeface="Calibri"/>
                <a:cs typeface="Calibri"/>
                <a:sym typeface="Calibri"/>
              </a:rPr>
              <a:t>Anchor</a:t>
            </a:r>
            <a:r>
              <a:rPr lang="en-US" sz="1800" dirty="0">
                <a:solidFill>
                  <a:schemeClr val="dk1"/>
                </a:solidFill>
                <a:latin typeface="Calibri"/>
                <a:ea typeface="Calibri"/>
                <a:cs typeface="Calibri"/>
                <a:sym typeface="Calibri"/>
              </a:rPr>
              <a:t> at comfortable belay stance</a:t>
            </a:r>
          </a:p>
          <a:p>
            <a:pPr marL="0" marR="0" lvl="0" indent="0" algn="l" rtl="0">
              <a:spcBef>
                <a:spcPts val="0"/>
              </a:spcBef>
              <a:buSzPct val="25000"/>
              <a:buNone/>
            </a:pPr>
            <a:r>
              <a:rPr lang="en-US" sz="1800" dirty="0">
                <a:solidFill>
                  <a:schemeClr val="dk1"/>
                </a:solidFill>
                <a:latin typeface="Calibri"/>
                <a:ea typeface="Calibri"/>
                <a:cs typeface="Calibri"/>
                <a:sym typeface="Calibri"/>
              </a:rPr>
              <a:t>-</a:t>
            </a:r>
            <a:r>
              <a:rPr lang="en-US" sz="1800" strike="sngStrike" dirty="0">
                <a:solidFill>
                  <a:schemeClr val="dk1"/>
                </a:solidFill>
                <a:latin typeface="Calibri"/>
                <a:ea typeface="Calibri"/>
                <a:cs typeface="Calibri"/>
                <a:sym typeface="Calibri"/>
              </a:rPr>
              <a:t>Helmets</a:t>
            </a:r>
          </a:p>
          <a:p>
            <a:pPr marL="0" marR="0" lvl="0" indent="0" algn="l" rtl="0">
              <a:spcBef>
                <a:spcPts val="0"/>
              </a:spcBef>
              <a:buSzPct val="25000"/>
              <a:buNone/>
            </a:pPr>
            <a:r>
              <a:rPr lang="en-US" sz="1800" dirty="0">
                <a:solidFill>
                  <a:schemeClr val="dk1"/>
                </a:solidFill>
                <a:latin typeface="Calibri"/>
                <a:ea typeface="Calibri"/>
                <a:cs typeface="Calibri"/>
                <a:sym typeface="Calibri"/>
              </a:rPr>
              <a:t>-Neatly flaked dynamic rope</a:t>
            </a:r>
          </a:p>
          <a:p>
            <a:pPr marL="0" marR="0" lvl="0" indent="0" algn="l" rtl="0">
              <a:spcBef>
                <a:spcPts val="0"/>
              </a:spcBef>
              <a:buSzPct val="25000"/>
              <a:buNone/>
            </a:pPr>
            <a:r>
              <a:rPr lang="en-US" sz="1800" dirty="0">
                <a:solidFill>
                  <a:schemeClr val="dk1"/>
                </a:solidFill>
                <a:latin typeface="Calibri"/>
                <a:ea typeface="Calibri"/>
                <a:cs typeface="Calibri"/>
                <a:sym typeface="Calibri"/>
              </a:rPr>
              <a:t>-Glove on brake hand—even w/ </a:t>
            </a:r>
            <a:r>
              <a:rPr lang="en-US" sz="1800" dirty="0" err="1">
                <a:solidFill>
                  <a:schemeClr val="dk1"/>
                </a:solidFill>
                <a:latin typeface="Calibri"/>
                <a:ea typeface="Calibri"/>
                <a:cs typeface="Calibri"/>
                <a:sym typeface="Calibri"/>
              </a:rPr>
              <a:t>grigri</a:t>
            </a:r>
            <a:endParaRPr lang="en-US" sz="1800" dirty="0">
              <a:solidFill>
                <a:schemeClr val="dk1"/>
              </a:solidFill>
              <a:latin typeface="Calibri"/>
              <a:ea typeface="Calibri"/>
              <a:cs typeface="Calibri"/>
              <a:sym typeface="Calibri"/>
            </a:endParaRPr>
          </a:p>
          <a:p>
            <a:pPr marL="0" marR="0" lvl="0" indent="0" algn="l" rtl="0">
              <a:spcBef>
                <a:spcPts val="0"/>
              </a:spcBef>
              <a:buSzPct val="25000"/>
              <a:buNone/>
            </a:pPr>
            <a:r>
              <a:rPr lang="en-US" sz="1800" dirty="0">
                <a:solidFill>
                  <a:schemeClr val="dk1"/>
                </a:solidFill>
                <a:latin typeface="Calibri"/>
                <a:ea typeface="Calibri"/>
                <a:cs typeface="Calibri"/>
                <a:sym typeface="Calibri"/>
              </a:rPr>
              <a:t>-Non-brake hand is feeding out rope</a:t>
            </a:r>
          </a:p>
          <a:p>
            <a:pPr marL="0" marR="0" lvl="0" indent="0" algn="l" rtl="0">
              <a:spcBef>
                <a:spcPts val="0"/>
              </a:spcBef>
              <a:buSzPct val="25000"/>
              <a:buNone/>
            </a:pPr>
            <a:r>
              <a:rPr lang="en-US" sz="1800" dirty="0">
                <a:solidFill>
                  <a:schemeClr val="dk1"/>
                </a:solidFill>
                <a:latin typeface="Calibri"/>
                <a:ea typeface="Calibri"/>
                <a:cs typeface="Calibri"/>
                <a:sym typeface="Calibri"/>
              </a:rPr>
              <a:t>-Belayer is watching lead climber</a:t>
            </a: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SzPct val="25000"/>
              <a:buNone/>
            </a:pPr>
            <a:r>
              <a:rPr lang="en-US" sz="1800" u="sng" dirty="0">
                <a:solidFill>
                  <a:schemeClr val="hlink"/>
                </a:solidFill>
                <a:latin typeface="Calibri"/>
                <a:ea typeface="Calibri"/>
                <a:cs typeface="Calibri"/>
                <a:sym typeface="Calibri"/>
                <a:hlinkClick r:id="rId4"/>
              </a:rPr>
              <a:t>https://player.vimeo.com/video/127939980</a:t>
            </a:r>
            <a:r>
              <a:rPr lang="en-US" sz="1800" dirty="0">
                <a:solidFill>
                  <a:schemeClr val="dk1"/>
                </a:solidFill>
                <a:latin typeface="Calibri"/>
                <a:ea typeface="Calibri"/>
                <a:cs typeface="Calibri"/>
                <a:sym typeface="Calibri"/>
              </a:rPr>
              <a:t> </a:t>
            </a: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SzPct val="25000"/>
              <a:buNone/>
            </a:pPr>
            <a:r>
              <a:rPr lang="en-US" sz="1800" dirty="0">
                <a:solidFill>
                  <a:schemeClr val="dk1"/>
                </a:solidFill>
                <a:latin typeface="Calibri"/>
                <a:ea typeface="Calibri"/>
                <a:cs typeface="Calibri"/>
                <a:sym typeface="Calibri"/>
              </a:rPr>
              <a:t>How was the force absorbed? </a:t>
            </a:r>
          </a:p>
          <a:p>
            <a:pPr marL="0" marR="0" lvl="0" indent="0" algn="l" rtl="0">
              <a:spcBef>
                <a:spcPts val="0"/>
              </a:spcBef>
              <a:buSzPct val="25000"/>
              <a:buNone/>
            </a:pPr>
            <a:r>
              <a:rPr lang="en-US" sz="1800" dirty="0">
                <a:solidFill>
                  <a:schemeClr val="dk1"/>
                </a:solidFill>
                <a:latin typeface="Calibri"/>
                <a:ea typeface="Calibri"/>
                <a:cs typeface="Calibri"/>
                <a:sym typeface="Calibri"/>
              </a:rPr>
              <a:t>See page 157—stopping distance</a:t>
            </a:r>
          </a:p>
          <a:p>
            <a:pPr marL="0" marR="0" lvl="0" indent="0" algn="l" rtl="0">
              <a:spcBef>
                <a:spcPts val="0"/>
              </a:spcBef>
              <a:buNone/>
            </a:pPr>
            <a:endParaRPr sz="1800" dirty="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457200" y="274637"/>
            <a:ext cx="8229600" cy="8683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Which climber would you trust with your life?</a:t>
            </a:r>
          </a:p>
        </p:txBody>
      </p:sp>
      <p:pic>
        <p:nvPicPr>
          <p:cNvPr id="347" name="Shape 347" descr="Bad Belay.PNG"/>
          <p:cNvPicPr preferRelativeResize="0">
            <a:picLocks noGrp="1"/>
          </p:cNvPicPr>
          <p:nvPr>
            <p:ph type="body" idx="1"/>
          </p:nvPr>
        </p:nvPicPr>
        <p:blipFill rotWithShape="1">
          <a:blip r:embed="rId3">
            <a:alphaModFix/>
          </a:blip>
          <a:srcRect/>
          <a:stretch/>
        </p:blipFill>
        <p:spPr>
          <a:xfrm>
            <a:off x="990600" y="1219200"/>
            <a:ext cx="2738596" cy="4995931"/>
          </a:xfrm>
          <a:prstGeom prst="rect">
            <a:avLst/>
          </a:prstGeom>
          <a:noFill/>
          <a:ln>
            <a:noFill/>
          </a:ln>
        </p:spPr>
      </p:pic>
      <p:pic>
        <p:nvPicPr>
          <p:cNvPr id="348" name="Shape 348" descr="Weekend Whipper.PNG"/>
          <p:cNvPicPr preferRelativeResize="0"/>
          <p:nvPr/>
        </p:nvPicPr>
        <p:blipFill rotWithShape="1">
          <a:blip r:embed="rId4">
            <a:alphaModFix/>
          </a:blip>
          <a:srcRect/>
          <a:stretch/>
        </p:blipFill>
        <p:spPr>
          <a:xfrm>
            <a:off x="4648200" y="1219200"/>
            <a:ext cx="3219900" cy="4925112"/>
          </a:xfrm>
          <a:prstGeom prst="rect">
            <a:avLst/>
          </a:prstGeom>
          <a:noFill/>
          <a:ln>
            <a:noFill/>
          </a:ln>
        </p:spPr>
      </p:pic>
      <p:sp>
        <p:nvSpPr>
          <p:cNvPr id="349" name="Shape 349"/>
          <p:cNvSpPr/>
          <p:nvPr/>
        </p:nvSpPr>
        <p:spPr>
          <a:xfrm>
            <a:off x="457200" y="6248400"/>
            <a:ext cx="373608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https://youtu.be/XeL5NC7Mp0o?t=8s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What would you do differently?</a:t>
            </a:r>
          </a:p>
        </p:txBody>
      </p:sp>
      <p:pic>
        <p:nvPicPr>
          <p:cNvPr id="356" name="Shape 356" descr="Lead Belayer with an overhang.PNG"/>
          <p:cNvPicPr preferRelativeResize="0">
            <a:picLocks noGrp="1"/>
          </p:cNvPicPr>
          <p:nvPr>
            <p:ph type="body" idx="1"/>
          </p:nvPr>
        </p:nvPicPr>
        <p:blipFill rotWithShape="1">
          <a:blip r:embed="rId3">
            <a:alphaModFix/>
          </a:blip>
          <a:srcRect/>
          <a:stretch/>
        </p:blipFill>
        <p:spPr>
          <a:xfrm>
            <a:off x="838200" y="1905000"/>
            <a:ext cx="7954485" cy="407726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Shape 362" descr="Basic Belay Setup.PNG"/>
          <p:cNvPicPr preferRelativeResize="0">
            <a:picLocks noGrp="1"/>
          </p:cNvPicPr>
          <p:nvPr>
            <p:ph type="body" idx="1"/>
          </p:nvPr>
        </p:nvPicPr>
        <p:blipFill rotWithShape="1">
          <a:blip r:embed="rId3">
            <a:alphaModFix/>
          </a:blip>
          <a:srcRect/>
          <a:stretch/>
        </p:blipFill>
        <p:spPr>
          <a:xfrm>
            <a:off x="381000" y="228600"/>
            <a:ext cx="5015715" cy="6411811"/>
          </a:xfrm>
          <a:prstGeom prst="rect">
            <a:avLst/>
          </a:prstGeom>
          <a:noFill/>
          <a:ln>
            <a:noFill/>
          </a:ln>
        </p:spPr>
      </p:pic>
      <p:sp>
        <p:nvSpPr>
          <p:cNvPr id="363" name="Shape 363"/>
          <p:cNvSpPr txBox="1"/>
          <p:nvPr/>
        </p:nvSpPr>
        <p:spPr>
          <a:xfrm>
            <a:off x="3810000" y="1752600"/>
            <a:ext cx="4876799" cy="313932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Observations</a:t>
            </a:r>
          </a:p>
          <a:p>
            <a:pPr marL="0" marR="0" lvl="0" indent="0" algn="l" rtl="0">
              <a:spcBef>
                <a:spcPts val="0"/>
              </a:spcBef>
              <a:buSzPct val="25000"/>
              <a:buNone/>
            </a:pPr>
            <a:r>
              <a:rPr lang="en-US" sz="1800" dirty="0">
                <a:solidFill>
                  <a:schemeClr val="dk1"/>
                </a:solidFill>
                <a:latin typeface="Calibri"/>
                <a:ea typeface="Calibri"/>
                <a:cs typeface="Calibri"/>
                <a:sym typeface="Calibri"/>
              </a:rPr>
              <a:t>-Anchor at comfortable belay stance*—why?</a:t>
            </a:r>
          </a:p>
          <a:p>
            <a:pPr marL="0" marR="0" lvl="0" indent="0" algn="l" rtl="0">
              <a:spcBef>
                <a:spcPts val="0"/>
              </a:spcBef>
              <a:buSzPct val="25000"/>
              <a:buNone/>
            </a:pPr>
            <a:r>
              <a:rPr lang="en-US" sz="1800" dirty="0">
                <a:solidFill>
                  <a:schemeClr val="dk1"/>
                </a:solidFill>
                <a:latin typeface="Calibri"/>
                <a:ea typeface="Calibri"/>
                <a:cs typeface="Calibri"/>
                <a:sym typeface="Calibri"/>
              </a:rPr>
              <a:t>-Helmets—why?</a:t>
            </a:r>
          </a:p>
          <a:p>
            <a:pPr marL="0" marR="0" lvl="0" indent="0" algn="l" rtl="0">
              <a:spcBef>
                <a:spcPts val="0"/>
              </a:spcBef>
              <a:buSzPct val="25000"/>
              <a:buNone/>
            </a:pPr>
            <a:r>
              <a:rPr lang="en-US" sz="1800" dirty="0">
                <a:solidFill>
                  <a:schemeClr val="dk1"/>
                </a:solidFill>
                <a:latin typeface="Calibri"/>
                <a:ea typeface="Calibri"/>
                <a:cs typeface="Calibri"/>
                <a:sym typeface="Calibri"/>
              </a:rPr>
              <a:t>-Neatly flaked dynamic rope—why?</a:t>
            </a:r>
          </a:p>
          <a:p>
            <a:pPr marL="0" marR="0" lvl="0" indent="0" algn="l" rtl="0">
              <a:spcBef>
                <a:spcPts val="0"/>
              </a:spcBef>
              <a:buSzPct val="25000"/>
              <a:buNone/>
            </a:pPr>
            <a:r>
              <a:rPr lang="en-US" sz="1800" dirty="0">
                <a:solidFill>
                  <a:schemeClr val="dk1"/>
                </a:solidFill>
                <a:latin typeface="Calibri"/>
                <a:ea typeface="Calibri"/>
                <a:cs typeface="Calibri"/>
                <a:sym typeface="Calibri"/>
              </a:rPr>
              <a:t>-Glove on brake hand—why? </a:t>
            </a:r>
          </a:p>
          <a:p>
            <a:pPr marL="0" marR="0" lvl="0" indent="0" algn="l" rtl="0">
              <a:spcBef>
                <a:spcPts val="0"/>
              </a:spcBef>
              <a:buSzPct val="25000"/>
              <a:buNone/>
            </a:pPr>
            <a:r>
              <a:rPr lang="en-US" sz="1800" dirty="0">
                <a:solidFill>
                  <a:schemeClr val="dk1"/>
                </a:solidFill>
                <a:latin typeface="Calibri"/>
                <a:ea typeface="Calibri"/>
                <a:cs typeface="Calibri"/>
                <a:sym typeface="Calibri"/>
              </a:rPr>
              <a:t>-Non-brake hand is feeding out rope—why?</a:t>
            </a:r>
          </a:p>
          <a:p>
            <a:pPr marL="0" marR="0" lvl="0" indent="0" algn="l" rtl="0">
              <a:spcBef>
                <a:spcPts val="0"/>
              </a:spcBef>
              <a:buSzPct val="25000"/>
              <a:buNone/>
            </a:pPr>
            <a:r>
              <a:rPr lang="en-US" sz="1800" dirty="0">
                <a:solidFill>
                  <a:schemeClr val="dk1"/>
                </a:solidFill>
                <a:latin typeface="Calibri"/>
                <a:ea typeface="Calibri"/>
                <a:cs typeface="Calibri"/>
                <a:sym typeface="Calibri"/>
              </a:rPr>
              <a:t>-Belayer is watching lead climber—why? </a:t>
            </a: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SzPct val="25000"/>
              <a:buNone/>
            </a:pPr>
            <a:r>
              <a:rPr lang="en-US" sz="1800" dirty="0">
                <a:solidFill>
                  <a:schemeClr val="dk1"/>
                </a:solidFill>
                <a:latin typeface="Calibri"/>
                <a:ea typeface="Calibri"/>
                <a:cs typeface="Calibri"/>
                <a:sym typeface="Calibri"/>
              </a:rPr>
              <a:t>*This scene is of a multi-pitch trad climb; the    </a:t>
            </a:r>
          </a:p>
          <a:p>
            <a:pPr marL="0" marR="0" lvl="0" indent="0" algn="l" rtl="0">
              <a:spcBef>
                <a:spcPts val="0"/>
              </a:spcBef>
              <a:buSzPct val="25000"/>
              <a:buNone/>
            </a:pPr>
            <a:r>
              <a:rPr lang="en-US" sz="1800" dirty="0">
                <a:solidFill>
                  <a:schemeClr val="dk1"/>
                </a:solidFill>
                <a:latin typeface="Calibri"/>
                <a:ea typeface="Calibri"/>
                <a:cs typeface="Calibri"/>
                <a:sym typeface="Calibri"/>
              </a:rPr>
              <a:t>   climbers are on an exposed ledge</a:t>
            </a:r>
          </a:p>
          <a:p>
            <a:pPr marL="0" marR="0" lvl="0" indent="0" algn="l" rtl="0">
              <a:spcBef>
                <a:spcPts val="0"/>
              </a:spcBef>
              <a:buNone/>
            </a:pPr>
            <a:endParaRPr sz="1800" dirty="0">
              <a:solidFill>
                <a:schemeClr val="dk1"/>
              </a:solidFill>
              <a:latin typeface="Calibri"/>
              <a:ea typeface="Calibri"/>
              <a:cs typeface="Calibri"/>
              <a:sym typeface="Calibri"/>
            </a:endParaRPr>
          </a:p>
        </p:txBody>
      </p:sp>
      <p:sp>
        <p:nvSpPr>
          <p:cNvPr id="364" name="Shape 364"/>
          <p:cNvSpPr txBox="1"/>
          <p:nvPr/>
        </p:nvSpPr>
        <p:spPr>
          <a:xfrm>
            <a:off x="2438400" y="762000"/>
            <a:ext cx="64769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Review--Basic Lead Belay Setup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457200" y="274637"/>
            <a:ext cx="8229600" cy="7159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Numerous ways to belay…</a:t>
            </a:r>
          </a:p>
        </p:txBody>
      </p:sp>
      <p:pic>
        <p:nvPicPr>
          <p:cNvPr id="371" name="Shape 371" descr="Body belay foth.PNG"/>
          <p:cNvPicPr preferRelativeResize="0">
            <a:picLocks noGrp="1"/>
          </p:cNvPicPr>
          <p:nvPr>
            <p:ph type="body" idx="1"/>
          </p:nvPr>
        </p:nvPicPr>
        <p:blipFill rotWithShape="1">
          <a:blip r:embed="rId3">
            <a:alphaModFix/>
          </a:blip>
          <a:srcRect/>
          <a:stretch/>
        </p:blipFill>
        <p:spPr>
          <a:xfrm>
            <a:off x="0" y="1143000"/>
            <a:ext cx="3733800" cy="3328931"/>
          </a:xfrm>
          <a:prstGeom prst="rect">
            <a:avLst/>
          </a:prstGeom>
          <a:noFill/>
          <a:ln>
            <a:noFill/>
          </a:ln>
        </p:spPr>
      </p:pic>
      <p:pic>
        <p:nvPicPr>
          <p:cNvPr id="372" name="Shape 372" descr="Munter.PNG"/>
          <p:cNvPicPr preferRelativeResize="0"/>
          <p:nvPr/>
        </p:nvPicPr>
        <p:blipFill rotWithShape="1">
          <a:blip r:embed="rId4">
            <a:alphaModFix/>
          </a:blip>
          <a:srcRect/>
          <a:stretch/>
        </p:blipFill>
        <p:spPr>
          <a:xfrm>
            <a:off x="4038600" y="3581400"/>
            <a:ext cx="2232550" cy="2895600"/>
          </a:xfrm>
          <a:prstGeom prst="rect">
            <a:avLst/>
          </a:prstGeom>
          <a:noFill/>
          <a:ln>
            <a:noFill/>
          </a:ln>
        </p:spPr>
      </p:pic>
      <p:pic>
        <p:nvPicPr>
          <p:cNvPr id="373" name="Shape 373" descr="Belay Device.PNG"/>
          <p:cNvPicPr preferRelativeResize="0"/>
          <p:nvPr/>
        </p:nvPicPr>
        <p:blipFill rotWithShape="1">
          <a:blip r:embed="rId5">
            <a:alphaModFix/>
          </a:blip>
          <a:srcRect/>
          <a:stretch/>
        </p:blipFill>
        <p:spPr>
          <a:xfrm>
            <a:off x="6477000" y="1219200"/>
            <a:ext cx="2092315" cy="2834441"/>
          </a:xfrm>
          <a:prstGeom prst="rect">
            <a:avLst/>
          </a:prstGeom>
          <a:noFill/>
          <a:ln>
            <a:noFill/>
          </a:ln>
        </p:spPr>
      </p:pic>
      <p:sp>
        <p:nvSpPr>
          <p:cNvPr id="374" name="Shape 374"/>
          <p:cNvSpPr txBox="1"/>
          <p:nvPr/>
        </p:nvSpPr>
        <p:spPr>
          <a:xfrm>
            <a:off x="609600" y="4572000"/>
            <a:ext cx="29717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dk1"/>
                </a:solidFill>
                <a:latin typeface="Calibri"/>
                <a:ea typeface="Calibri"/>
                <a:cs typeface="Calibri"/>
                <a:sym typeface="Calibri"/>
              </a:rPr>
              <a:t>body belay </a:t>
            </a:r>
          </a:p>
        </p:txBody>
      </p:sp>
      <p:sp>
        <p:nvSpPr>
          <p:cNvPr id="375" name="Shape 375"/>
          <p:cNvSpPr txBox="1"/>
          <p:nvPr/>
        </p:nvSpPr>
        <p:spPr>
          <a:xfrm>
            <a:off x="4495800" y="2895600"/>
            <a:ext cx="1828800"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dirty="0" err="1">
                <a:solidFill>
                  <a:schemeClr val="dk1"/>
                </a:solidFill>
                <a:latin typeface="Calibri"/>
                <a:ea typeface="Calibri"/>
                <a:cs typeface="Calibri"/>
                <a:sym typeface="Calibri"/>
              </a:rPr>
              <a:t>Munter</a:t>
            </a:r>
            <a:endParaRPr lang="en-US" sz="3200" dirty="0">
              <a:solidFill>
                <a:schemeClr val="dk1"/>
              </a:solidFill>
              <a:latin typeface="Calibri"/>
              <a:ea typeface="Calibri"/>
              <a:cs typeface="Calibri"/>
              <a:sym typeface="Calibri"/>
            </a:endParaRPr>
          </a:p>
        </p:txBody>
      </p:sp>
      <p:sp>
        <p:nvSpPr>
          <p:cNvPr id="376" name="Shape 376"/>
          <p:cNvSpPr txBox="1"/>
          <p:nvPr/>
        </p:nvSpPr>
        <p:spPr>
          <a:xfrm>
            <a:off x="7010400" y="4191000"/>
            <a:ext cx="1524000"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dk1"/>
                </a:solidFill>
                <a:latin typeface="Calibri"/>
                <a:ea typeface="Calibri"/>
                <a:cs typeface="Calibri"/>
                <a:sym typeface="Calibri"/>
              </a:rPr>
              <a:t>tubular device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375" grpId="0"/>
      <p:bldP spid="37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Belaying a follower with a body belay</a:t>
            </a:r>
          </a:p>
        </p:txBody>
      </p:sp>
      <p:sp>
        <p:nvSpPr>
          <p:cNvPr id="382" name="Shape 38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383" name="Shape 383" descr="Body Belay.PNG"/>
          <p:cNvPicPr preferRelativeResize="0"/>
          <p:nvPr/>
        </p:nvPicPr>
        <p:blipFill rotWithShape="1">
          <a:blip r:embed="rId3">
            <a:alphaModFix/>
          </a:blip>
          <a:srcRect/>
          <a:stretch/>
        </p:blipFill>
        <p:spPr>
          <a:xfrm>
            <a:off x="762000" y="1295400"/>
            <a:ext cx="3709883" cy="4419599"/>
          </a:xfrm>
          <a:prstGeom prst="rect">
            <a:avLst/>
          </a:prstGeom>
          <a:noFill/>
          <a:ln>
            <a:noFill/>
          </a:ln>
        </p:spPr>
      </p:pic>
      <p:sp>
        <p:nvSpPr>
          <p:cNvPr id="384" name="Shape 384"/>
          <p:cNvSpPr/>
          <p:nvPr/>
        </p:nvSpPr>
        <p:spPr>
          <a:xfrm>
            <a:off x="762000" y="6019800"/>
            <a:ext cx="4001737"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800">
                <a:solidFill>
                  <a:schemeClr val="dk1"/>
                </a:solidFill>
                <a:latin typeface="Calibri"/>
                <a:ea typeface="Calibri"/>
                <a:cs typeface="Calibri"/>
                <a:sym typeface="Calibri"/>
              </a:rPr>
              <a:t>https://youtu.be/Tw6CHiFHXZI?t=1m11s</a:t>
            </a:r>
          </a:p>
        </p:txBody>
      </p:sp>
      <p:sp>
        <p:nvSpPr>
          <p:cNvPr id="385" name="Shape 385"/>
          <p:cNvSpPr txBox="1"/>
          <p:nvPr/>
        </p:nvSpPr>
        <p:spPr>
          <a:xfrm>
            <a:off x="4724400" y="1371600"/>
            <a:ext cx="4038599" cy="37856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u="sng" dirty="0">
                <a:solidFill>
                  <a:schemeClr val="dk1"/>
                </a:solidFill>
                <a:latin typeface="Calibri"/>
                <a:ea typeface="Calibri"/>
                <a:cs typeface="Calibri"/>
                <a:sym typeface="Calibri"/>
              </a:rPr>
              <a:t>Advantages</a:t>
            </a:r>
          </a:p>
          <a:p>
            <a:pPr marL="0" marR="0" lvl="0" indent="0" algn="l" rtl="0">
              <a:spcBef>
                <a:spcPts val="0"/>
              </a:spcBef>
              <a:buSzPct val="25000"/>
              <a:buNone/>
            </a:pPr>
            <a:r>
              <a:rPr lang="en-US" sz="2000" dirty="0">
                <a:solidFill>
                  <a:schemeClr val="dk1"/>
                </a:solidFill>
                <a:latin typeface="Calibri"/>
                <a:ea typeface="Calibri"/>
                <a:cs typeface="Calibri"/>
                <a:sym typeface="Calibri"/>
              </a:rPr>
              <a:t>-Efficient set up</a:t>
            </a:r>
          </a:p>
          <a:p>
            <a:pPr marL="0" marR="0" lvl="0" indent="0" algn="l" rtl="0">
              <a:spcBef>
                <a:spcPts val="0"/>
              </a:spcBef>
              <a:buSzPct val="25000"/>
              <a:buNone/>
            </a:pPr>
            <a:r>
              <a:rPr lang="en-US" sz="2000" dirty="0">
                <a:solidFill>
                  <a:schemeClr val="dk1"/>
                </a:solidFill>
                <a:latin typeface="Calibri"/>
                <a:ea typeface="Calibri"/>
                <a:cs typeface="Calibri"/>
                <a:sym typeface="Calibri"/>
              </a:rPr>
              <a:t>-Rope can be taken in quickly</a:t>
            </a:r>
          </a:p>
          <a:p>
            <a:pPr marL="0" marR="0" lvl="0" indent="0" algn="l" rtl="0">
              <a:spcBef>
                <a:spcPts val="0"/>
              </a:spcBef>
              <a:buSzPct val="25000"/>
              <a:buNone/>
            </a:pPr>
            <a:r>
              <a:rPr lang="en-US" sz="2000" dirty="0">
                <a:solidFill>
                  <a:schemeClr val="dk1"/>
                </a:solidFill>
                <a:latin typeface="Calibri"/>
                <a:ea typeface="Calibri"/>
                <a:cs typeface="Calibri"/>
                <a:sym typeface="Calibri"/>
              </a:rPr>
              <a:t>-Allows for a dynamic belay— </a:t>
            </a:r>
          </a:p>
          <a:p>
            <a:pPr marL="0" marR="0" lvl="0" indent="0" algn="l" rtl="0">
              <a:spcBef>
                <a:spcPts val="0"/>
              </a:spcBef>
              <a:buSzPct val="25000"/>
              <a:buNone/>
            </a:pPr>
            <a:r>
              <a:rPr lang="en-US" sz="2000" dirty="0">
                <a:solidFill>
                  <a:schemeClr val="dk1"/>
                </a:solidFill>
                <a:latin typeface="Calibri"/>
                <a:ea typeface="Calibri"/>
                <a:cs typeface="Calibri"/>
                <a:sym typeface="Calibri"/>
              </a:rPr>
              <a:t>  important for some terrain and </a:t>
            </a:r>
          </a:p>
          <a:p>
            <a:pPr marL="0" marR="0" lvl="0" indent="0" algn="l" rtl="0">
              <a:spcBef>
                <a:spcPts val="0"/>
              </a:spcBef>
              <a:buSzPct val="25000"/>
              <a:buNone/>
            </a:pPr>
            <a:r>
              <a:rPr lang="en-US" sz="2000" dirty="0">
                <a:solidFill>
                  <a:schemeClr val="dk1"/>
                </a:solidFill>
                <a:latin typeface="Calibri"/>
                <a:ea typeface="Calibri"/>
                <a:cs typeface="Calibri"/>
                <a:sym typeface="Calibri"/>
              </a:rPr>
              <a:t>  anchor situations, e.g. snow</a:t>
            </a:r>
          </a:p>
          <a:p>
            <a:pPr marL="0" marR="0" lvl="0" indent="0" algn="l" rtl="0">
              <a:spcBef>
                <a:spcPts val="0"/>
              </a:spcBef>
              <a:buNone/>
            </a:pPr>
            <a:endParaRPr sz="2000" dirty="0">
              <a:solidFill>
                <a:schemeClr val="dk1"/>
              </a:solidFill>
              <a:latin typeface="Calibri"/>
              <a:ea typeface="Calibri"/>
              <a:cs typeface="Calibri"/>
              <a:sym typeface="Calibri"/>
            </a:endParaRPr>
          </a:p>
          <a:p>
            <a:pPr marL="0" marR="0" lvl="0" indent="0" algn="l" rtl="0">
              <a:spcBef>
                <a:spcPts val="0"/>
              </a:spcBef>
              <a:buNone/>
            </a:pPr>
            <a:endParaRPr sz="2000" dirty="0">
              <a:solidFill>
                <a:schemeClr val="dk1"/>
              </a:solidFill>
              <a:latin typeface="Calibri"/>
              <a:ea typeface="Calibri"/>
              <a:cs typeface="Calibri"/>
              <a:sym typeface="Calibri"/>
            </a:endParaRPr>
          </a:p>
          <a:p>
            <a:pPr marL="0" marR="0" lvl="0" indent="0" algn="l" rtl="0">
              <a:spcBef>
                <a:spcPts val="0"/>
              </a:spcBef>
              <a:buSzPct val="25000"/>
              <a:buNone/>
            </a:pPr>
            <a:r>
              <a:rPr lang="en-US" sz="2000" u="sng" dirty="0">
                <a:solidFill>
                  <a:schemeClr val="dk1"/>
                </a:solidFill>
                <a:latin typeface="Calibri"/>
                <a:ea typeface="Calibri"/>
                <a:cs typeface="Calibri"/>
                <a:sym typeface="Calibri"/>
              </a:rPr>
              <a:t>Considerations</a:t>
            </a:r>
          </a:p>
          <a:p>
            <a:pPr marL="0" marR="0" lvl="0" indent="0" algn="l" rtl="0">
              <a:spcBef>
                <a:spcPts val="0"/>
              </a:spcBef>
              <a:buSzPct val="25000"/>
              <a:buNone/>
            </a:pPr>
            <a:r>
              <a:rPr lang="en-US" sz="2000" dirty="0">
                <a:solidFill>
                  <a:schemeClr val="dk1"/>
                </a:solidFill>
                <a:latin typeface="Calibri"/>
                <a:ea typeface="Calibri"/>
                <a:cs typeface="Calibri"/>
                <a:sym typeface="Calibri"/>
              </a:rPr>
              <a:t>-Not intended to hold massive forces</a:t>
            </a:r>
          </a:p>
          <a:p>
            <a:pPr marL="0" marR="0" lvl="0" indent="0" algn="l" rtl="0">
              <a:spcBef>
                <a:spcPts val="0"/>
              </a:spcBef>
              <a:buSzPct val="25000"/>
              <a:buNone/>
            </a:pPr>
            <a:r>
              <a:rPr lang="en-US" sz="2000" dirty="0">
                <a:solidFill>
                  <a:schemeClr val="dk1"/>
                </a:solidFill>
                <a:latin typeface="Calibri"/>
                <a:ea typeface="Calibri"/>
                <a:cs typeface="Calibri"/>
                <a:sym typeface="Calibri"/>
              </a:rPr>
              <a:t>-Exposure of terrain</a:t>
            </a:r>
          </a:p>
          <a:p>
            <a:pPr marL="0" marR="0" lvl="0" indent="0" algn="l" rtl="0">
              <a:spcBef>
                <a:spcPts val="0"/>
              </a:spcBef>
              <a:buSzPct val="25000"/>
              <a:buNone/>
            </a:pPr>
            <a:r>
              <a:rPr lang="en-US" sz="2000" dirty="0">
                <a:solidFill>
                  <a:schemeClr val="dk1"/>
                </a:solidFill>
                <a:latin typeface="Calibri"/>
                <a:ea typeface="Calibri"/>
                <a:cs typeface="Calibri"/>
                <a:sym typeface="Calibri"/>
              </a:rPr>
              <a:t>-Difficult to escape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00" b="0" i="0" u="none" strike="noStrike" cap="none">
                <a:solidFill>
                  <a:schemeClr val="dk1"/>
                </a:solidFill>
                <a:latin typeface="Calibri"/>
                <a:ea typeface="Calibri"/>
                <a:cs typeface="Calibri"/>
                <a:sym typeface="Calibri"/>
              </a:rPr>
              <a:t>Belaying a follower with a Munter off of the anchor</a:t>
            </a:r>
          </a:p>
        </p:txBody>
      </p:sp>
      <p:pic>
        <p:nvPicPr>
          <p:cNvPr id="392" name="Shape 392" descr="Munter off the anchor.PNG"/>
          <p:cNvPicPr preferRelativeResize="0">
            <a:picLocks noGrp="1"/>
          </p:cNvPicPr>
          <p:nvPr>
            <p:ph type="body" idx="1"/>
          </p:nvPr>
        </p:nvPicPr>
        <p:blipFill rotWithShape="1">
          <a:blip r:embed="rId3">
            <a:alphaModFix/>
          </a:blip>
          <a:srcRect/>
          <a:stretch/>
        </p:blipFill>
        <p:spPr>
          <a:xfrm>
            <a:off x="2438400" y="1219200"/>
            <a:ext cx="3657600" cy="5213443"/>
          </a:xfrm>
          <a:prstGeom prst="rect">
            <a:avLst/>
          </a:prstGeom>
          <a:noFill/>
          <a:ln>
            <a:noFill/>
          </a:ln>
        </p:spPr>
      </p:pic>
      <p:sp>
        <p:nvSpPr>
          <p:cNvPr id="393" name="Shape 393"/>
          <p:cNvSpPr/>
          <p:nvPr/>
        </p:nvSpPr>
        <p:spPr>
          <a:xfrm>
            <a:off x="6248400" y="1295400"/>
            <a:ext cx="1981199" cy="228600"/>
          </a:xfrm>
          <a:prstGeom prst="leftArrow">
            <a:avLst>
              <a:gd name="adj1" fmla="val 50000"/>
              <a:gd name="adj2" fmla="val 50000"/>
            </a:avLst>
          </a:prstGeom>
          <a:solidFill>
            <a:srgbClr val="FFC0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4" name="Shape 394"/>
          <p:cNvSpPr txBox="1"/>
          <p:nvPr/>
        </p:nvSpPr>
        <p:spPr>
          <a:xfrm>
            <a:off x="6400800" y="1600200"/>
            <a:ext cx="243839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latin typeface="Calibri"/>
                <a:ea typeface="Calibri"/>
                <a:cs typeface="Calibri"/>
                <a:sym typeface="Calibri"/>
              </a:rPr>
              <a:t>SERENE Anchor </a:t>
            </a:r>
          </a:p>
        </p:txBody>
      </p:sp>
      <p:sp>
        <p:nvSpPr>
          <p:cNvPr id="395" name="Shape 395"/>
          <p:cNvSpPr/>
          <p:nvPr/>
        </p:nvSpPr>
        <p:spPr>
          <a:xfrm>
            <a:off x="5486400" y="2971800"/>
            <a:ext cx="1981199" cy="228600"/>
          </a:xfrm>
          <a:prstGeom prst="leftArrow">
            <a:avLst>
              <a:gd name="adj1" fmla="val 50000"/>
              <a:gd name="adj2" fmla="val 50000"/>
            </a:avLst>
          </a:prstGeom>
          <a:solidFill>
            <a:srgbClr val="FFC0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6" name="Shape 396"/>
          <p:cNvSpPr/>
          <p:nvPr/>
        </p:nvSpPr>
        <p:spPr>
          <a:xfrm rot="10800000">
            <a:off x="1981200" y="3124199"/>
            <a:ext cx="1981199" cy="228600"/>
          </a:xfrm>
          <a:prstGeom prst="leftArrow">
            <a:avLst>
              <a:gd name="adj1" fmla="val 50000"/>
              <a:gd name="adj2" fmla="val 50000"/>
            </a:avLst>
          </a:prstGeom>
          <a:solidFill>
            <a:srgbClr val="FFC0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7" name="Shape 397"/>
          <p:cNvSpPr/>
          <p:nvPr/>
        </p:nvSpPr>
        <p:spPr>
          <a:xfrm rot="10800000">
            <a:off x="1295400" y="6095999"/>
            <a:ext cx="1981199" cy="228600"/>
          </a:xfrm>
          <a:prstGeom prst="leftArrow">
            <a:avLst>
              <a:gd name="adj1" fmla="val 50000"/>
              <a:gd name="adj2" fmla="val 50000"/>
            </a:avLst>
          </a:prstGeom>
          <a:solidFill>
            <a:srgbClr val="FFC0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8" name="Shape 398"/>
          <p:cNvSpPr txBox="1"/>
          <p:nvPr/>
        </p:nvSpPr>
        <p:spPr>
          <a:xfrm>
            <a:off x="228600" y="2590800"/>
            <a:ext cx="2057400"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Tied in w/ clove </a:t>
            </a:r>
          </a:p>
        </p:txBody>
      </p:sp>
      <p:sp>
        <p:nvSpPr>
          <p:cNvPr id="399" name="Shape 399"/>
          <p:cNvSpPr txBox="1"/>
          <p:nvPr/>
        </p:nvSpPr>
        <p:spPr>
          <a:xfrm>
            <a:off x="533400" y="5638800"/>
            <a:ext cx="1904999"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Brake hand on</a:t>
            </a:r>
          </a:p>
        </p:txBody>
      </p:sp>
      <p:sp>
        <p:nvSpPr>
          <p:cNvPr id="400" name="Shape 400"/>
          <p:cNvSpPr txBox="1"/>
          <p:nvPr/>
        </p:nvSpPr>
        <p:spPr>
          <a:xfrm>
            <a:off x="6477000" y="3276600"/>
            <a:ext cx="213359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err="1">
                <a:solidFill>
                  <a:schemeClr val="dk1"/>
                </a:solidFill>
                <a:latin typeface="Calibri"/>
                <a:ea typeface="Calibri"/>
                <a:cs typeface="Calibri"/>
                <a:sym typeface="Calibri"/>
              </a:rPr>
              <a:t>Munter</a:t>
            </a:r>
            <a:r>
              <a:rPr lang="en-US" sz="2800" dirty="0">
                <a:solidFill>
                  <a:schemeClr val="dk1"/>
                </a:solidFill>
                <a:latin typeface="Calibri"/>
                <a:ea typeface="Calibri"/>
                <a:cs typeface="Calibri"/>
                <a:sym typeface="Calibri"/>
              </a:rPr>
              <a:t> hitch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394" grpId="0"/>
      <p:bldP spid="395" grpId="0" animBg="1"/>
      <p:bldP spid="396" grpId="0" animBg="1"/>
      <p:bldP spid="397" grpId="0" animBg="1"/>
      <p:bldP spid="398" grpId="0"/>
      <p:bldP spid="399" grpId="0"/>
      <p:bldP spid="4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407" name="Shape 407" descr="tubular off anchor bad.PNG"/>
          <p:cNvPicPr preferRelativeResize="0">
            <a:picLocks noGrp="1"/>
          </p:cNvPicPr>
          <p:nvPr>
            <p:ph type="body" idx="1"/>
          </p:nvPr>
        </p:nvPicPr>
        <p:blipFill rotWithShape="1">
          <a:blip r:embed="rId3">
            <a:alphaModFix/>
          </a:blip>
          <a:srcRect/>
          <a:stretch/>
        </p:blipFill>
        <p:spPr>
          <a:xfrm>
            <a:off x="4724398" y="304800"/>
            <a:ext cx="3832564" cy="4876799"/>
          </a:xfrm>
          <a:prstGeom prst="rect">
            <a:avLst/>
          </a:prstGeom>
          <a:noFill/>
          <a:ln>
            <a:noFill/>
          </a:ln>
        </p:spPr>
      </p:pic>
      <p:pic>
        <p:nvPicPr>
          <p:cNvPr id="408" name="Shape 408" descr="Munter off anchor good.PNG"/>
          <p:cNvPicPr preferRelativeResize="0"/>
          <p:nvPr/>
        </p:nvPicPr>
        <p:blipFill rotWithShape="1">
          <a:blip r:embed="rId4">
            <a:alphaModFix/>
          </a:blip>
          <a:srcRect/>
          <a:stretch/>
        </p:blipFill>
        <p:spPr>
          <a:xfrm>
            <a:off x="838200" y="304800"/>
            <a:ext cx="3505200" cy="4867799"/>
          </a:xfrm>
          <a:prstGeom prst="rect">
            <a:avLst/>
          </a:prstGeom>
          <a:noFill/>
          <a:ln>
            <a:noFill/>
          </a:ln>
        </p:spPr>
      </p:pic>
      <p:sp>
        <p:nvSpPr>
          <p:cNvPr id="409" name="Shape 409"/>
          <p:cNvSpPr txBox="1"/>
          <p:nvPr/>
        </p:nvSpPr>
        <p:spPr>
          <a:xfrm>
            <a:off x="914400" y="5410200"/>
            <a:ext cx="3200399"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400">
                <a:solidFill>
                  <a:srgbClr val="00B050"/>
                </a:solidFill>
                <a:latin typeface="Calibri"/>
                <a:ea typeface="Calibri"/>
                <a:cs typeface="Calibri"/>
                <a:sym typeface="Calibri"/>
              </a:rPr>
              <a:t>      Good</a:t>
            </a:r>
          </a:p>
        </p:txBody>
      </p:sp>
      <p:sp>
        <p:nvSpPr>
          <p:cNvPr id="410" name="Shape 410"/>
          <p:cNvSpPr txBox="1"/>
          <p:nvPr/>
        </p:nvSpPr>
        <p:spPr>
          <a:xfrm>
            <a:off x="5943600" y="5410200"/>
            <a:ext cx="28956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400">
                <a:solidFill>
                  <a:srgbClr val="FF0000"/>
                </a:solidFill>
                <a:latin typeface="Calibri"/>
                <a:ea typeface="Calibri"/>
                <a:cs typeface="Calibri"/>
                <a:sym typeface="Calibri"/>
              </a:rPr>
              <a:t>BAD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228600" y="0"/>
            <a:ext cx="84582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Batang"/>
              <a:buNone/>
            </a:pPr>
            <a:r>
              <a:rPr lang="en-US" sz="2790" b="0" i="0" u="none" strike="noStrike" cap="none">
                <a:solidFill>
                  <a:schemeClr val="dk1"/>
                </a:solidFill>
                <a:latin typeface="Batang"/>
                <a:ea typeface="Batang"/>
                <a:cs typeface="Batang"/>
                <a:sym typeface="Batang"/>
              </a:rPr>
              <a:t>Lecture 2 Learning Targets</a:t>
            </a:r>
            <a:br>
              <a:rPr lang="en-US" sz="3959" b="0" i="0" u="none" strike="noStrike" cap="none">
                <a:solidFill>
                  <a:schemeClr val="dk1"/>
                </a:solidFill>
                <a:latin typeface="Batang"/>
                <a:ea typeface="Batang"/>
                <a:cs typeface="Batang"/>
                <a:sym typeface="Batang"/>
              </a:rPr>
            </a:br>
            <a:r>
              <a:rPr lang="en-US" sz="1800" b="0" i="0" u="none" strike="noStrike" cap="none">
                <a:solidFill>
                  <a:schemeClr val="dk1"/>
                </a:solidFill>
                <a:latin typeface="Batang"/>
                <a:ea typeface="Batang"/>
                <a:cs typeface="Batang"/>
                <a:sym typeface="Batang"/>
              </a:rPr>
              <a:t>The prepared and engaged student will begin to understand (conceptually) how to...</a:t>
            </a:r>
          </a:p>
        </p:txBody>
      </p:sp>
      <p:sp>
        <p:nvSpPr>
          <p:cNvPr id="114" name="Shape 114"/>
          <p:cNvSpPr txBox="1">
            <a:spLocks noGrp="1"/>
          </p:cNvSpPr>
          <p:nvPr>
            <p:ph type="body" idx="1"/>
          </p:nvPr>
        </p:nvSpPr>
        <p:spPr>
          <a:xfrm>
            <a:off x="0" y="1066800"/>
            <a:ext cx="87630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2400" b="0" i="0" u="none" strike="noStrike" cap="none">
                <a:solidFill>
                  <a:schemeClr val="dk1"/>
                </a:solidFill>
                <a:latin typeface="Calibri"/>
                <a:ea typeface="Calibri"/>
                <a:cs typeface="Calibri"/>
                <a:sym typeface="Calibri"/>
              </a:rPr>
              <a:t>--Prepare for Field Trip 2</a:t>
            </a:r>
          </a:p>
          <a:p>
            <a:pPr marL="342900" marR="0" lvl="0" indent="-342900" algn="l" rtl="0">
              <a:spcBef>
                <a:spcPts val="480"/>
              </a:spcBef>
              <a:spcAft>
                <a:spcPts val="0"/>
              </a:spcAft>
              <a:buClr>
                <a:schemeClr val="dk1"/>
              </a:buClr>
              <a:buSzPct val="25000"/>
              <a:buFont typeface="Arial"/>
              <a:buNone/>
            </a:pPr>
            <a:r>
              <a:rPr lang="en-US" sz="2400" b="0" i="0" u="none" strike="noStrike" cap="none">
                <a:solidFill>
                  <a:schemeClr val="dk1"/>
                </a:solidFill>
                <a:latin typeface="Calibri"/>
                <a:ea typeface="Calibri"/>
                <a:cs typeface="Calibri"/>
                <a:sym typeface="Calibri"/>
              </a:rPr>
              <a:t>--Evaluate belay and rappel anchors for rock </a:t>
            </a:r>
          </a:p>
          <a:p>
            <a:pPr marL="342900" marR="0" lvl="0" indent="-342900" algn="l" rtl="0">
              <a:spcBef>
                <a:spcPts val="480"/>
              </a:spcBef>
              <a:spcAft>
                <a:spcPts val="0"/>
              </a:spcAft>
              <a:buClr>
                <a:schemeClr val="dk1"/>
              </a:buClr>
              <a:buSzPct val="25000"/>
              <a:buFont typeface="Arial"/>
              <a:buNone/>
            </a:pPr>
            <a:r>
              <a:rPr lang="en-US" sz="2400" b="0" i="0" u="none" strike="noStrike" cap="none">
                <a:solidFill>
                  <a:schemeClr val="dk1"/>
                </a:solidFill>
                <a:latin typeface="Calibri"/>
                <a:ea typeface="Calibri"/>
                <a:cs typeface="Calibri"/>
                <a:sym typeface="Calibri"/>
              </a:rPr>
              <a:t>--Lead Belay</a:t>
            </a:r>
          </a:p>
          <a:p>
            <a:pPr marL="342900" marR="0" lvl="0" indent="-342900" algn="l" rtl="0">
              <a:spcBef>
                <a:spcPts val="480"/>
              </a:spcBef>
              <a:spcAft>
                <a:spcPts val="0"/>
              </a:spcAft>
              <a:buClr>
                <a:schemeClr val="dk1"/>
              </a:buClr>
              <a:buSzPct val="25000"/>
              <a:buFont typeface="Arial"/>
              <a:buNone/>
            </a:pPr>
            <a:r>
              <a:rPr lang="en-US" sz="2400" b="0" i="0" u="none" strike="noStrike" cap="none">
                <a:solidFill>
                  <a:schemeClr val="dk1"/>
                </a:solidFill>
                <a:latin typeface="Calibri"/>
                <a:ea typeface="Calibri"/>
                <a:cs typeface="Calibri"/>
                <a:sym typeface="Calibri"/>
              </a:rPr>
              <a:t>--Escape the belay  </a:t>
            </a:r>
          </a:p>
          <a:p>
            <a:pPr marL="342900" marR="0" lvl="0" indent="-342900" algn="l" rtl="0">
              <a:spcBef>
                <a:spcPts val="480"/>
              </a:spcBef>
              <a:spcAft>
                <a:spcPts val="0"/>
              </a:spcAft>
              <a:buClr>
                <a:schemeClr val="dk1"/>
              </a:buClr>
              <a:buSzPct val="25000"/>
              <a:buFont typeface="Arial"/>
              <a:buNone/>
            </a:pPr>
            <a:r>
              <a:rPr lang="en-US" sz="2400" b="0" i="0" u="none" strike="noStrike" cap="none">
                <a:solidFill>
                  <a:schemeClr val="dk1"/>
                </a:solidFill>
                <a:latin typeface="Calibri"/>
                <a:ea typeface="Calibri"/>
                <a:cs typeface="Calibri"/>
                <a:sym typeface="Calibri"/>
              </a:rPr>
              <a:t>--Rappel safely</a:t>
            </a:r>
          </a:p>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115" name="Shape 115" descr="Nasty Anchor.PNG"/>
          <p:cNvPicPr preferRelativeResize="0"/>
          <p:nvPr/>
        </p:nvPicPr>
        <p:blipFill rotWithShape="1">
          <a:blip r:embed="rId3">
            <a:alphaModFix/>
          </a:blip>
          <a:srcRect/>
          <a:stretch/>
        </p:blipFill>
        <p:spPr>
          <a:xfrm>
            <a:off x="762000" y="3352800"/>
            <a:ext cx="4206240" cy="3302154"/>
          </a:xfrm>
          <a:prstGeom prst="rect">
            <a:avLst/>
          </a:prstGeom>
          <a:noFill/>
          <a:ln>
            <a:noFill/>
          </a:ln>
        </p:spPr>
      </p:pic>
      <p:pic>
        <p:nvPicPr>
          <p:cNvPr id="116" name="Shape 116" descr="Bad Belayer.PNG"/>
          <p:cNvPicPr preferRelativeResize="0"/>
          <p:nvPr/>
        </p:nvPicPr>
        <p:blipFill rotWithShape="1">
          <a:blip r:embed="rId4">
            <a:alphaModFix/>
          </a:blip>
          <a:srcRect/>
          <a:stretch/>
        </p:blipFill>
        <p:spPr>
          <a:xfrm>
            <a:off x="5410200" y="2286000"/>
            <a:ext cx="3566159" cy="38019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Effect transition="in" filter="fade">
                                      <p:cBhvr>
                                        <p:cTn id="7" dur="2000"/>
                                        <p:tgtEl>
                                          <p:spTgt spid="1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xEl>
                                              <p:pRg st="1" end="1"/>
                                            </p:txEl>
                                          </p:spTgt>
                                        </p:tgtEl>
                                        <p:attrNameLst>
                                          <p:attrName>style.visibility</p:attrName>
                                        </p:attrNameLst>
                                      </p:cBhvr>
                                      <p:to>
                                        <p:strVal val="visible"/>
                                      </p:to>
                                    </p:set>
                                    <p:animEffect transition="in" filter="fade">
                                      <p:cBhvr>
                                        <p:cTn id="12" dur="2000"/>
                                        <p:tgtEl>
                                          <p:spTgt spid="1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
                                            <p:txEl>
                                              <p:pRg st="2" end="2"/>
                                            </p:txEl>
                                          </p:spTgt>
                                        </p:tgtEl>
                                        <p:attrNameLst>
                                          <p:attrName>style.visibility</p:attrName>
                                        </p:attrNameLst>
                                      </p:cBhvr>
                                      <p:to>
                                        <p:strVal val="visible"/>
                                      </p:to>
                                    </p:set>
                                    <p:animEffect transition="in" filter="fade">
                                      <p:cBhvr>
                                        <p:cTn id="17" dur="2000"/>
                                        <p:tgtEl>
                                          <p:spTgt spid="1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
                                            <p:txEl>
                                              <p:pRg st="3" end="3"/>
                                            </p:txEl>
                                          </p:spTgt>
                                        </p:tgtEl>
                                        <p:attrNameLst>
                                          <p:attrName>style.visibility</p:attrName>
                                        </p:attrNameLst>
                                      </p:cBhvr>
                                      <p:to>
                                        <p:strVal val="visible"/>
                                      </p:to>
                                    </p:set>
                                    <p:animEffect transition="in" filter="fade">
                                      <p:cBhvr>
                                        <p:cTn id="22" dur="2000"/>
                                        <p:tgtEl>
                                          <p:spTgt spid="1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4">
                                            <p:txEl>
                                              <p:pRg st="4" end="4"/>
                                            </p:txEl>
                                          </p:spTgt>
                                        </p:tgtEl>
                                        <p:attrNameLst>
                                          <p:attrName>style.visibility</p:attrName>
                                        </p:attrNameLst>
                                      </p:cBhvr>
                                      <p:to>
                                        <p:strVal val="visible"/>
                                      </p:to>
                                    </p:set>
                                    <p:animEffect transition="in" filter="fade">
                                      <p:cBhvr>
                                        <p:cTn id="27" dur="2000"/>
                                        <p:tgtEl>
                                          <p:spTgt spid="1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4">
                                            <p:txEl>
                                              <p:pRg st="5" end="5"/>
                                            </p:txEl>
                                          </p:spTgt>
                                        </p:tgtEl>
                                        <p:attrNameLst>
                                          <p:attrName>style.visibility</p:attrName>
                                        </p:attrNameLst>
                                      </p:cBhvr>
                                      <p:to>
                                        <p:strVal val="visible"/>
                                      </p:to>
                                    </p:set>
                                    <p:animEffect transition="in" filter="fade">
                                      <p:cBhvr>
                                        <p:cTn id="32" dur="2000"/>
                                        <p:tgtEl>
                                          <p:spTgt spid="1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4">
                                            <p:txEl>
                                              <p:pRg st="6" end="6"/>
                                            </p:txEl>
                                          </p:spTgt>
                                        </p:tgtEl>
                                        <p:attrNameLst>
                                          <p:attrName>style.visibility</p:attrName>
                                        </p:attrNameLst>
                                      </p:cBhvr>
                                      <p:to>
                                        <p:strVal val="visible"/>
                                      </p:to>
                                    </p:set>
                                    <p:animEffect transition="in" filter="fade">
                                      <p:cBhvr>
                                        <p:cTn id="37" dur="2000"/>
                                        <p:tgtEl>
                                          <p:spTgt spid="1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5"/>
                                        </p:tgtEl>
                                        <p:attrNameLst>
                                          <p:attrName>style.visibility</p:attrName>
                                        </p:attrNameLst>
                                      </p:cBhvr>
                                      <p:to>
                                        <p:strVal val="visible"/>
                                      </p:to>
                                    </p:set>
                                    <p:animEffect transition="in" filter="fade">
                                      <p:cBhvr>
                                        <p:cTn id="42" dur="2000"/>
                                        <p:tgtEl>
                                          <p:spTgt spid="1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fade">
                                      <p:cBhvr>
                                        <p:cTn id="47"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152400" y="274637"/>
            <a:ext cx="8991600" cy="6397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00" b="0" i="0" u="none" strike="noStrike" cap="none">
                <a:solidFill>
                  <a:schemeClr val="dk1"/>
                </a:solidFill>
                <a:latin typeface="Calibri"/>
                <a:ea typeface="Calibri"/>
                <a:cs typeface="Calibri"/>
                <a:sym typeface="Calibri"/>
              </a:rPr>
              <a:t>Belaying a follower off the body with a tubular device </a:t>
            </a:r>
          </a:p>
        </p:txBody>
      </p:sp>
      <p:pic>
        <p:nvPicPr>
          <p:cNvPr id="416" name="Shape 416" descr="Tubular off body lead belay.PNG"/>
          <p:cNvPicPr preferRelativeResize="0">
            <a:picLocks noGrp="1"/>
          </p:cNvPicPr>
          <p:nvPr>
            <p:ph type="body" idx="1"/>
          </p:nvPr>
        </p:nvPicPr>
        <p:blipFill rotWithShape="1">
          <a:blip r:embed="rId3">
            <a:alphaModFix/>
          </a:blip>
          <a:srcRect/>
          <a:stretch/>
        </p:blipFill>
        <p:spPr>
          <a:xfrm>
            <a:off x="457200" y="1143000"/>
            <a:ext cx="4153362" cy="5303520"/>
          </a:xfrm>
          <a:prstGeom prst="rect">
            <a:avLst/>
          </a:prstGeom>
          <a:noFill/>
          <a:ln>
            <a:noFill/>
          </a:ln>
        </p:spPr>
      </p:pic>
      <p:sp>
        <p:nvSpPr>
          <p:cNvPr id="417" name="Shape 417"/>
          <p:cNvSpPr txBox="1"/>
          <p:nvPr/>
        </p:nvSpPr>
        <p:spPr>
          <a:xfrm>
            <a:off x="5105400" y="1447800"/>
            <a:ext cx="3733800" cy="36933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Advantages</a:t>
            </a:r>
          </a:p>
          <a:p>
            <a:pPr marL="0" marR="0" lvl="0" indent="0" algn="l" rtl="0">
              <a:spcBef>
                <a:spcPts val="0"/>
              </a:spcBef>
              <a:buSzPct val="25000"/>
              <a:buNone/>
            </a:pPr>
            <a:r>
              <a:rPr lang="en-US" sz="1800" dirty="0">
                <a:solidFill>
                  <a:schemeClr val="dk1"/>
                </a:solidFill>
                <a:latin typeface="Calibri"/>
                <a:ea typeface="Calibri"/>
                <a:cs typeface="Calibri"/>
                <a:sym typeface="Calibri"/>
              </a:rPr>
              <a:t>-</a:t>
            </a:r>
            <a:r>
              <a:rPr lang="en-US" sz="1800" strike="sngStrike" dirty="0">
                <a:solidFill>
                  <a:schemeClr val="dk1"/>
                </a:solidFill>
                <a:latin typeface="Calibri"/>
                <a:ea typeface="Calibri"/>
                <a:cs typeface="Calibri"/>
                <a:sym typeface="Calibri"/>
              </a:rPr>
              <a:t>Efficient set up</a:t>
            </a:r>
          </a:p>
          <a:p>
            <a:pPr marL="0" marR="0" lvl="0" indent="0" algn="l" rtl="0">
              <a:spcBef>
                <a:spcPts val="0"/>
              </a:spcBef>
              <a:buSzPct val="25000"/>
              <a:buNone/>
            </a:pPr>
            <a:r>
              <a:rPr lang="en-US" sz="1800" dirty="0">
                <a:solidFill>
                  <a:schemeClr val="dk1"/>
                </a:solidFill>
                <a:latin typeface="Calibri"/>
                <a:ea typeface="Calibri"/>
                <a:cs typeface="Calibri"/>
                <a:sym typeface="Calibri"/>
              </a:rPr>
              <a:t>-</a:t>
            </a:r>
            <a:r>
              <a:rPr lang="en-US" sz="1800" strike="sngStrike" dirty="0">
                <a:solidFill>
                  <a:schemeClr val="dk1"/>
                </a:solidFill>
                <a:latin typeface="Calibri"/>
                <a:ea typeface="Calibri"/>
                <a:cs typeface="Calibri"/>
                <a:sym typeface="Calibri"/>
              </a:rPr>
              <a:t>Rope can be taken in quickly</a:t>
            </a:r>
          </a:p>
          <a:p>
            <a:pPr marL="0" marR="0" lvl="0" indent="0" algn="l" rtl="0">
              <a:spcBef>
                <a:spcPts val="0"/>
              </a:spcBef>
              <a:buSzPct val="25000"/>
              <a:buNone/>
            </a:pPr>
            <a:r>
              <a:rPr lang="en-US" sz="1800" dirty="0">
                <a:solidFill>
                  <a:schemeClr val="dk1"/>
                </a:solidFill>
                <a:latin typeface="Calibri"/>
                <a:ea typeface="Calibri"/>
                <a:cs typeface="Calibri"/>
                <a:sym typeface="Calibri"/>
              </a:rPr>
              <a:t>-Allows for a dynamic belay— </a:t>
            </a:r>
          </a:p>
          <a:p>
            <a:pPr marL="0" marR="0" lvl="0" indent="0" algn="l" rtl="0">
              <a:spcBef>
                <a:spcPts val="0"/>
              </a:spcBef>
              <a:buSzPct val="25000"/>
              <a:buNone/>
            </a:pPr>
            <a:r>
              <a:rPr lang="en-US" sz="1800" dirty="0">
                <a:solidFill>
                  <a:schemeClr val="dk1"/>
                </a:solidFill>
                <a:latin typeface="Calibri"/>
                <a:ea typeface="Calibri"/>
                <a:cs typeface="Calibri"/>
                <a:sym typeface="Calibri"/>
              </a:rPr>
              <a:t>  important for some terrain and </a:t>
            </a:r>
          </a:p>
          <a:p>
            <a:pPr marL="0" marR="0" lvl="0" indent="0" algn="l" rtl="0">
              <a:spcBef>
                <a:spcPts val="0"/>
              </a:spcBef>
              <a:buSzPct val="25000"/>
              <a:buNone/>
            </a:pPr>
            <a:r>
              <a:rPr lang="en-US" sz="1800" dirty="0">
                <a:solidFill>
                  <a:schemeClr val="dk1"/>
                </a:solidFill>
                <a:latin typeface="Calibri"/>
                <a:ea typeface="Calibri"/>
                <a:cs typeface="Calibri"/>
                <a:sym typeface="Calibri"/>
              </a:rPr>
              <a:t>  anchor situations, e.g. snow</a:t>
            </a: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SzPct val="25000"/>
              <a:buNone/>
            </a:pPr>
            <a:r>
              <a:rPr lang="en-US" sz="1800" u="sng" dirty="0">
                <a:solidFill>
                  <a:schemeClr val="dk1"/>
                </a:solidFill>
                <a:latin typeface="Calibri"/>
                <a:ea typeface="Calibri"/>
                <a:cs typeface="Calibri"/>
                <a:sym typeface="Calibri"/>
              </a:rPr>
              <a:t>Considerations</a:t>
            </a:r>
          </a:p>
          <a:p>
            <a:pPr marL="0" marR="0" lvl="0" indent="0" algn="l" rtl="0">
              <a:spcBef>
                <a:spcPts val="0"/>
              </a:spcBef>
              <a:buSzPct val="25000"/>
              <a:buNone/>
            </a:pPr>
            <a:r>
              <a:rPr lang="en-US" sz="1800" dirty="0">
                <a:solidFill>
                  <a:schemeClr val="dk1"/>
                </a:solidFill>
                <a:latin typeface="Calibri"/>
                <a:ea typeface="Calibri"/>
                <a:cs typeface="Calibri"/>
                <a:sym typeface="Calibri"/>
              </a:rPr>
              <a:t>-Not intended to hold massive forces</a:t>
            </a:r>
          </a:p>
          <a:p>
            <a:pPr marL="0" marR="0" lvl="0" indent="0" algn="l" rtl="0">
              <a:spcBef>
                <a:spcPts val="0"/>
              </a:spcBef>
              <a:buSzPct val="25000"/>
              <a:buNone/>
            </a:pPr>
            <a:r>
              <a:rPr lang="en-US" sz="1800" dirty="0">
                <a:solidFill>
                  <a:schemeClr val="dk1"/>
                </a:solidFill>
                <a:latin typeface="Calibri"/>
                <a:ea typeface="Calibri"/>
                <a:cs typeface="Calibri"/>
                <a:sym typeface="Calibri"/>
              </a:rPr>
              <a:t>-Exposure of terrain</a:t>
            </a:r>
          </a:p>
          <a:p>
            <a:pPr marL="0" marR="0" lvl="0" indent="0" algn="l" rtl="0">
              <a:spcBef>
                <a:spcPts val="0"/>
              </a:spcBef>
              <a:buSzPct val="25000"/>
              <a:buNone/>
            </a:pPr>
            <a:r>
              <a:rPr lang="en-US" sz="1800" dirty="0">
                <a:solidFill>
                  <a:schemeClr val="dk1"/>
                </a:solidFill>
                <a:latin typeface="Calibri"/>
                <a:ea typeface="Calibri"/>
                <a:cs typeface="Calibri"/>
                <a:sym typeface="Calibri"/>
              </a:rPr>
              <a:t>-Difficult to escape  </a:t>
            </a:r>
          </a:p>
          <a:p>
            <a:pPr marL="0" marR="0" lvl="0" indent="0" algn="l" rtl="0">
              <a:spcBef>
                <a:spcPts val="0"/>
              </a:spcBef>
              <a:buNone/>
            </a:pPr>
            <a:endParaRPr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7">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7">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457200" y="304800"/>
            <a:ext cx="8229600" cy="715962"/>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           Questions?</a:t>
            </a:r>
          </a:p>
        </p:txBody>
      </p:sp>
      <p:pic>
        <p:nvPicPr>
          <p:cNvPr id="424" name="Shape 424" descr="Body belay foth.PNG"/>
          <p:cNvPicPr preferRelativeResize="0">
            <a:picLocks noGrp="1"/>
          </p:cNvPicPr>
          <p:nvPr>
            <p:ph type="body" idx="1"/>
          </p:nvPr>
        </p:nvPicPr>
        <p:blipFill rotWithShape="1">
          <a:blip r:embed="rId3">
            <a:alphaModFix/>
          </a:blip>
          <a:srcRect/>
          <a:stretch/>
        </p:blipFill>
        <p:spPr>
          <a:xfrm>
            <a:off x="0" y="1524000"/>
            <a:ext cx="3733800" cy="3328931"/>
          </a:xfrm>
          <a:prstGeom prst="rect">
            <a:avLst/>
          </a:prstGeom>
          <a:noFill/>
          <a:ln>
            <a:noFill/>
          </a:ln>
        </p:spPr>
      </p:pic>
      <p:pic>
        <p:nvPicPr>
          <p:cNvPr id="425" name="Shape 425" descr="Munter.PNG"/>
          <p:cNvPicPr preferRelativeResize="0"/>
          <p:nvPr/>
        </p:nvPicPr>
        <p:blipFill rotWithShape="1">
          <a:blip r:embed="rId4">
            <a:alphaModFix/>
          </a:blip>
          <a:srcRect/>
          <a:stretch/>
        </p:blipFill>
        <p:spPr>
          <a:xfrm rot="10800000">
            <a:off x="4038599" y="3581399"/>
            <a:ext cx="2232550" cy="2895600"/>
          </a:xfrm>
          <a:prstGeom prst="rect">
            <a:avLst/>
          </a:prstGeom>
          <a:noFill/>
          <a:ln>
            <a:noFill/>
          </a:ln>
        </p:spPr>
      </p:pic>
      <p:pic>
        <p:nvPicPr>
          <p:cNvPr id="426" name="Shape 426" descr="Belay Device.PNG"/>
          <p:cNvPicPr preferRelativeResize="0"/>
          <p:nvPr/>
        </p:nvPicPr>
        <p:blipFill rotWithShape="1">
          <a:blip r:embed="rId5">
            <a:alphaModFix/>
          </a:blip>
          <a:srcRect/>
          <a:stretch/>
        </p:blipFill>
        <p:spPr>
          <a:xfrm>
            <a:off x="6477000" y="1676400"/>
            <a:ext cx="2092315" cy="2834441"/>
          </a:xfrm>
          <a:prstGeom prst="rect">
            <a:avLst/>
          </a:prstGeom>
          <a:noFill/>
          <a:ln>
            <a:noFill/>
          </a:ln>
        </p:spPr>
      </p:pic>
      <p:sp>
        <p:nvSpPr>
          <p:cNvPr id="427" name="Shape 427"/>
          <p:cNvSpPr txBox="1"/>
          <p:nvPr/>
        </p:nvSpPr>
        <p:spPr>
          <a:xfrm>
            <a:off x="609600" y="5029200"/>
            <a:ext cx="29717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dk1"/>
                </a:solidFill>
                <a:latin typeface="Calibri"/>
                <a:ea typeface="Calibri"/>
                <a:cs typeface="Calibri"/>
                <a:sym typeface="Calibri"/>
              </a:rPr>
              <a:t>body belay </a:t>
            </a:r>
          </a:p>
        </p:txBody>
      </p:sp>
      <p:sp>
        <p:nvSpPr>
          <p:cNvPr id="428" name="Shape 428"/>
          <p:cNvSpPr txBox="1"/>
          <p:nvPr/>
        </p:nvSpPr>
        <p:spPr>
          <a:xfrm>
            <a:off x="4495800" y="2362200"/>
            <a:ext cx="1828800"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dk1"/>
                </a:solidFill>
                <a:latin typeface="Calibri"/>
                <a:ea typeface="Calibri"/>
                <a:cs typeface="Calibri"/>
                <a:sym typeface="Calibri"/>
              </a:rPr>
              <a:t>Munter</a:t>
            </a:r>
          </a:p>
          <a:p>
            <a:pPr marL="0" marR="0" lvl="0" indent="0" algn="l" rtl="0">
              <a:spcBef>
                <a:spcPts val="0"/>
              </a:spcBef>
              <a:buSzPct val="25000"/>
              <a:buNone/>
            </a:pPr>
            <a:r>
              <a:rPr lang="en-US" sz="2800">
                <a:solidFill>
                  <a:schemeClr val="dk1"/>
                </a:solidFill>
                <a:latin typeface="Calibri"/>
                <a:ea typeface="Calibri"/>
                <a:cs typeface="Calibri"/>
                <a:sym typeface="Calibri"/>
              </a:rPr>
              <a:t>off anchor</a:t>
            </a:r>
          </a:p>
        </p:txBody>
      </p:sp>
      <p:sp>
        <p:nvSpPr>
          <p:cNvPr id="429" name="Shape 429"/>
          <p:cNvSpPr txBox="1"/>
          <p:nvPr/>
        </p:nvSpPr>
        <p:spPr>
          <a:xfrm>
            <a:off x="7010400" y="4724400"/>
            <a:ext cx="1524000"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dk1"/>
                </a:solidFill>
                <a:latin typeface="Calibri"/>
                <a:ea typeface="Calibri"/>
                <a:cs typeface="Calibri"/>
                <a:sym typeface="Calibri"/>
              </a:rPr>
              <a:t>tubular device</a:t>
            </a:r>
          </a:p>
        </p:txBody>
      </p:sp>
      <p:pic>
        <p:nvPicPr>
          <p:cNvPr id="430" name="Shape 430" descr="Bivy Spot.PNG"/>
          <p:cNvPicPr preferRelativeResize="0"/>
          <p:nvPr/>
        </p:nvPicPr>
        <p:blipFill rotWithShape="1">
          <a:blip r:embed="rId6">
            <a:alphaModFix/>
          </a:blip>
          <a:srcRect/>
          <a:stretch/>
        </p:blipFill>
        <p:spPr>
          <a:xfrm>
            <a:off x="4419600" y="381000"/>
            <a:ext cx="1645920" cy="121456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Batang"/>
              <a:buNone/>
            </a:pPr>
            <a:br>
              <a:rPr lang="en-US" sz="3959" b="0" i="0" u="none" strike="noStrike" cap="none">
                <a:solidFill>
                  <a:schemeClr val="dk1"/>
                </a:solidFill>
                <a:latin typeface="Batang"/>
                <a:ea typeface="Batang"/>
                <a:cs typeface="Batang"/>
                <a:sym typeface="Batang"/>
              </a:rPr>
            </a:br>
            <a:r>
              <a:rPr lang="en-US" sz="3959" b="0" i="0" u="none" strike="noStrike" cap="none">
                <a:solidFill>
                  <a:schemeClr val="dk1"/>
                </a:solidFill>
                <a:latin typeface="Batang"/>
                <a:ea typeface="Batang"/>
                <a:cs typeface="Batang"/>
                <a:sym typeface="Batang"/>
              </a:rPr>
              <a:t>Lecture 2 Learning Targets</a:t>
            </a:r>
            <a:br>
              <a:rPr lang="en-US" sz="3959" b="0" i="0" u="none" strike="noStrike" cap="none">
                <a:solidFill>
                  <a:schemeClr val="dk1"/>
                </a:solidFill>
                <a:latin typeface="Batang"/>
                <a:ea typeface="Batang"/>
                <a:cs typeface="Batang"/>
                <a:sym typeface="Batang"/>
              </a:rPr>
            </a:br>
            <a:r>
              <a:rPr lang="en-US" sz="2790" b="0" i="0" u="none" strike="noStrike" cap="none">
                <a:solidFill>
                  <a:schemeClr val="dk1"/>
                </a:solidFill>
                <a:latin typeface="Batang"/>
                <a:ea typeface="Batang"/>
                <a:cs typeface="Batang"/>
                <a:sym typeface="Batang"/>
              </a:rPr>
              <a:t>The prepared and engaged student will begin to understand (conceptually) how to...</a:t>
            </a:r>
          </a:p>
        </p:txBody>
      </p:sp>
      <p:sp>
        <p:nvSpPr>
          <p:cNvPr id="437" name="Shape 437"/>
          <p:cNvSpPr txBox="1">
            <a:spLocks noGrp="1"/>
          </p:cNvSpPr>
          <p:nvPr>
            <p:ph type="body" idx="1"/>
          </p:nvPr>
        </p:nvSpPr>
        <p:spPr>
          <a:xfrm>
            <a:off x="381000" y="1600200"/>
            <a:ext cx="87630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Prepare for Field Trip 2</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Evaluate belay and rappel anchors for rock </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Lead Belay</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Escape the belay  </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Rappel safely</a:t>
            </a:r>
          </a:p>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438" name="Shape 438" descr="C:\Users\Owner\AppData\Local\Microsoft\Windows\Temporary Internet Files\Content.IE5\G6OCOKA6\600px-Blue_check_PD.svg[1].png"/>
          <p:cNvPicPr preferRelativeResize="0"/>
          <p:nvPr/>
        </p:nvPicPr>
        <p:blipFill rotWithShape="1">
          <a:blip r:embed="rId3">
            <a:alphaModFix/>
          </a:blip>
          <a:srcRect/>
          <a:stretch/>
        </p:blipFill>
        <p:spPr>
          <a:xfrm>
            <a:off x="304800" y="2209800"/>
            <a:ext cx="643509" cy="533399"/>
          </a:xfrm>
          <a:prstGeom prst="rect">
            <a:avLst/>
          </a:prstGeom>
          <a:noFill/>
          <a:ln>
            <a:noFill/>
          </a:ln>
        </p:spPr>
      </p:pic>
      <p:pic>
        <p:nvPicPr>
          <p:cNvPr id="439" name="Shape 439" descr="C:\Users\Owner\AppData\Local\Microsoft\Windows\Temporary Internet Files\Content.IE5\G6OCOKA6\600px-Blue_check_PD.svg[1].png"/>
          <p:cNvPicPr preferRelativeResize="0"/>
          <p:nvPr/>
        </p:nvPicPr>
        <p:blipFill rotWithShape="1">
          <a:blip r:embed="rId3">
            <a:alphaModFix/>
          </a:blip>
          <a:srcRect/>
          <a:stretch/>
        </p:blipFill>
        <p:spPr>
          <a:xfrm>
            <a:off x="228600" y="2819400"/>
            <a:ext cx="643509" cy="533399"/>
          </a:xfrm>
          <a:prstGeom prst="rect">
            <a:avLst/>
          </a:prstGeom>
          <a:noFill/>
          <a:ln>
            <a:noFill/>
          </a:ln>
        </p:spPr>
      </p:pic>
      <p:pic>
        <p:nvPicPr>
          <p:cNvPr id="440" name="Shape 440" descr="C:\Users\Owner\AppData\Local\Microsoft\Windows\Temporary Internet Files\Content.IE5\G6OCOKA6\600px-Blue_check_PD.svg[1].png"/>
          <p:cNvPicPr preferRelativeResize="0"/>
          <p:nvPr/>
        </p:nvPicPr>
        <p:blipFill rotWithShape="1">
          <a:blip r:embed="rId3">
            <a:alphaModFix/>
          </a:blip>
          <a:srcRect/>
          <a:stretch/>
        </p:blipFill>
        <p:spPr>
          <a:xfrm>
            <a:off x="304800" y="3352800"/>
            <a:ext cx="643509" cy="5333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Belay Escape—DISCLAIMER!!!</a:t>
            </a:r>
          </a:p>
        </p:txBody>
      </p:sp>
      <p:sp>
        <p:nvSpPr>
          <p:cNvPr id="447" name="Shape 447"/>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25000"/>
              <a:buFont typeface="Arial"/>
              <a:buNone/>
            </a:pPr>
            <a:r>
              <a:rPr lang="en-US" sz="2480" b="0" i="0" u="none" strike="noStrike" cap="none">
                <a:solidFill>
                  <a:schemeClr val="dk1"/>
                </a:solidFill>
                <a:latin typeface="Calibri"/>
                <a:ea typeface="Calibri"/>
                <a:cs typeface="Calibri"/>
                <a:sym typeface="Calibri"/>
              </a:rPr>
              <a:t>There are multiple ways to escape the belay.  The Basic course will show you a fundamental way.  As you continue with your climbing, there will be additional methods to learn. </a:t>
            </a:r>
          </a:p>
          <a:p>
            <a:pPr marL="342900" marR="0" lvl="0" indent="-342900" algn="l" rtl="0">
              <a:lnSpc>
                <a:spcPct val="80000"/>
              </a:lnSpc>
              <a:spcBef>
                <a:spcPts val="496"/>
              </a:spcBef>
              <a:spcAft>
                <a:spcPts val="0"/>
              </a:spcAft>
              <a:buClr>
                <a:schemeClr val="dk1"/>
              </a:buClr>
              <a:buSzPct val="25000"/>
              <a:buFont typeface="Arial"/>
              <a:buNone/>
            </a:pPr>
            <a:r>
              <a:rPr lang="en-US" sz="2480" b="0" i="0" u="none" strike="noStrike" cap="none">
                <a:solidFill>
                  <a:schemeClr val="dk1"/>
                </a:solidFill>
                <a:latin typeface="Calibri"/>
                <a:ea typeface="Calibri"/>
                <a:cs typeface="Calibri"/>
                <a:sym typeface="Calibri"/>
              </a:rPr>
              <a:t>Included here are clips from two videos.  </a:t>
            </a:r>
          </a:p>
          <a:p>
            <a:pPr marL="342900" marR="0" lvl="0" indent="-342900" algn="l" rtl="0">
              <a:lnSpc>
                <a:spcPct val="80000"/>
              </a:lnSpc>
              <a:spcBef>
                <a:spcPts val="496"/>
              </a:spcBef>
              <a:spcAft>
                <a:spcPts val="0"/>
              </a:spcAft>
              <a:buClr>
                <a:schemeClr val="dk1"/>
              </a:buClr>
              <a:buSzPct val="25000"/>
              <a:buFont typeface="Arial"/>
              <a:buNone/>
            </a:pPr>
            <a:r>
              <a:rPr lang="en-US" sz="2480" b="0" i="0" u="none" strike="noStrike" cap="none">
                <a:solidFill>
                  <a:schemeClr val="dk1"/>
                </a:solidFill>
                <a:latin typeface="Calibri"/>
                <a:ea typeface="Calibri"/>
                <a:cs typeface="Calibri"/>
                <a:sym typeface="Calibri"/>
              </a:rPr>
              <a:t>This first video does a great job showing you how to go hands free. </a:t>
            </a:r>
            <a:r>
              <a:rPr lang="en-US" sz="2480" b="0" i="0" u="sng" strike="noStrike" cap="none">
                <a:solidFill>
                  <a:schemeClr val="hlink"/>
                </a:solidFill>
                <a:latin typeface="Calibri"/>
                <a:ea typeface="Calibri"/>
                <a:cs typeface="Calibri"/>
                <a:sym typeface="Calibri"/>
                <a:hlinkClick r:id="rId3"/>
              </a:rPr>
              <a:t>https://youtu.be/4JtcxIQGKBs?t=50s</a:t>
            </a:r>
            <a:r>
              <a:rPr lang="en-US" sz="2480" b="0" i="0" u="none" strike="noStrike" cap="none">
                <a:solidFill>
                  <a:schemeClr val="dk1"/>
                </a:solidFill>
                <a:latin typeface="Calibri"/>
                <a:ea typeface="Calibri"/>
                <a:cs typeface="Calibri"/>
                <a:sym typeface="Calibri"/>
              </a:rPr>
              <a:t>     Stop at 2:18 </a:t>
            </a:r>
          </a:p>
          <a:p>
            <a:pPr marL="342900" marR="0" lvl="0" indent="-342900" algn="l" rtl="0">
              <a:lnSpc>
                <a:spcPct val="80000"/>
              </a:lnSpc>
              <a:spcBef>
                <a:spcPts val="496"/>
              </a:spcBef>
              <a:spcAft>
                <a:spcPts val="0"/>
              </a:spcAft>
              <a:buClr>
                <a:schemeClr val="dk1"/>
              </a:buClr>
              <a:buSzPct val="25000"/>
              <a:buFont typeface="Arial"/>
              <a:buNone/>
            </a:pPr>
            <a:endParaRPr sz="248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496"/>
              </a:spcBef>
              <a:buClr>
                <a:schemeClr val="dk1"/>
              </a:buClr>
              <a:buSzPct val="25000"/>
              <a:buFont typeface="Arial"/>
              <a:buNone/>
            </a:pPr>
            <a:r>
              <a:rPr lang="en-US" sz="2480" b="0" i="0" u="none" strike="noStrike" cap="none">
                <a:solidFill>
                  <a:schemeClr val="dk1"/>
                </a:solidFill>
                <a:latin typeface="Calibri"/>
                <a:ea typeface="Calibri"/>
                <a:cs typeface="Calibri"/>
                <a:sym typeface="Calibri"/>
              </a:rPr>
              <a:t>This second video has a few lapses and should not be studied in full.  I am showing it to you tonight so that you have a complete picture of how to tie off the load in its most simple and basic way—note this way is arguably not the *best* way. It all depends on the scenario. </a:t>
            </a:r>
            <a:r>
              <a:rPr lang="en-US" sz="2480" b="0" i="0" u="sng" strike="noStrike" cap="none">
                <a:solidFill>
                  <a:schemeClr val="hlink"/>
                </a:solidFill>
                <a:latin typeface="Calibri"/>
                <a:ea typeface="Calibri"/>
                <a:cs typeface="Calibri"/>
                <a:sym typeface="Calibri"/>
                <a:hlinkClick r:id="rId4"/>
              </a:rPr>
              <a:t>https://youtu.be/wetMWQEbPC0?t=1m47s</a:t>
            </a:r>
            <a:r>
              <a:rPr lang="en-US" sz="2480" b="0" i="0" u="none" strike="noStrike" cap="none">
                <a:solidFill>
                  <a:schemeClr val="dk1"/>
                </a:solidFill>
                <a:latin typeface="Calibri"/>
                <a:ea typeface="Calibri"/>
                <a:cs typeface="Calibri"/>
                <a:sym typeface="Calibri"/>
              </a:rPr>
              <a:t>  Stop at 3:56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457200" y="381000"/>
            <a:ext cx="8229600" cy="6857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Belay Escape—Step 1: Go Hands Free</a:t>
            </a:r>
            <a:br>
              <a:rPr lang="en-US" sz="3959" b="0" i="0" u="none" strike="noStrike" cap="none">
                <a:solidFill>
                  <a:schemeClr val="dk1"/>
                </a:solidFill>
                <a:latin typeface="Calibri"/>
                <a:ea typeface="Calibri"/>
                <a:cs typeface="Calibri"/>
                <a:sym typeface="Calibri"/>
              </a:rPr>
            </a:br>
            <a:r>
              <a:rPr lang="en-US" sz="3959" b="0" i="0" u="none" strike="noStrike" cap="none">
                <a:solidFill>
                  <a:schemeClr val="dk1"/>
                </a:solidFill>
                <a:latin typeface="Calibri"/>
                <a:ea typeface="Calibri"/>
                <a:cs typeface="Calibri"/>
                <a:sym typeface="Calibri"/>
              </a:rPr>
              <a:t>(when belaying with a device)</a:t>
            </a:r>
          </a:p>
        </p:txBody>
      </p:sp>
      <p:pic>
        <p:nvPicPr>
          <p:cNvPr id="454" name="Shape 454" descr="Mule knot with belay device.PNG"/>
          <p:cNvPicPr preferRelativeResize="0">
            <a:picLocks noGrp="1"/>
          </p:cNvPicPr>
          <p:nvPr>
            <p:ph type="body" idx="1"/>
          </p:nvPr>
        </p:nvPicPr>
        <p:blipFill rotWithShape="1">
          <a:blip r:embed="rId3">
            <a:alphaModFix/>
          </a:blip>
          <a:srcRect/>
          <a:stretch/>
        </p:blipFill>
        <p:spPr>
          <a:xfrm>
            <a:off x="117642" y="1447800"/>
            <a:ext cx="9026357" cy="493776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Belay Escape—Step 1 Go Hands Free (when belaying with a Munter)</a:t>
            </a:r>
          </a:p>
        </p:txBody>
      </p:sp>
      <p:pic>
        <p:nvPicPr>
          <p:cNvPr id="460" name="Shape 460" descr="Mule knot with munter.PNG"/>
          <p:cNvPicPr preferRelativeResize="0">
            <a:picLocks noGrp="1"/>
          </p:cNvPicPr>
          <p:nvPr>
            <p:ph type="body" idx="1"/>
          </p:nvPr>
        </p:nvPicPr>
        <p:blipFill rotWithShape="1">
          <a:blip r:embed="rId3">
            <a:alphaModFix/>
          </a:blip>
          <a:srcRect/>
          <a:stretch/>
        </p:blipFill>
        <p:spPr>
          <a:xfrm>
            <a:off x="838200" y="1463040"/>
            <a:ext cx="7618248" cy="539496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467" name="Shape 467" descr="Belay Escape simple.PNG"/>
          <p:cNvPicPr preferRelativeResize="0">
            <a:picLocks noGrp="1"/>
          </p:cNvPicPr>
          <p:nvPr>
            <p:ph type="body" idx="1"/>
          </p:nvPr>
        </p:nvPicPr>
        <p:blipFill rotWithShape="1">
          <a:blip r:embed="rId3">
            <a:alphaModFix/>
          </a:blip>
          <a:srcRect/>
          <a:stretch/>
        </p:blipFill>
        <p:spPr>
          <a:xfrm>
            <a:off x="2286000" y="139729"/>
            <a:ext cx="4114800" cy="671827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474" name="Shape 474" descr="Belay Escape Advanced.PNG"/>
          <p:cNvPicPr preferRelativeResize="0">
            <a:picLocks noGrp="1"/>
          </p:cNvPicPr>
          <p:nvPr>
            <p:ph type="body" idx="1"/>
          </p:nvPr>
        </p:nvPicPr>
        <p:blipFill rotWithShape="1">
          <a:blip r:embed="rId3">
            <a:alphaModFix/>
          </a:blip>
          <a:srcRect/>
          <a:stretch/>
        </p:blipFill>
        <p:spPr>
          <a:xfrm>
            <a:off x="0" y="228600"/>
            <a:ext cx="8961120" cy="644018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Questions? </a:t>
            </a:r>
          </a:p>
        </p:txBody>
      </p:sp>
      <p:pic>
        <p:nvPicPr>
          <p:cNvPr id="481" name="Shape 481" descr="Bivy Spot.PNG"/>
          <p:cNvPicPr preferRelativeResize="0">
            <a:picLocks noGrp="1"/>
          </p:cNvPicPr>
          <p:nvPr>
            <p:ph type="body" idx="1"/>
          </p:nvPr>
        </p:nvPicPr>
        <p:blipFill rotWithShape="1">
          <a:blip r:embed="rId3">
            <a:alphaModFix/>
          </a:blip>
          <a:srcRect/>
          <a:stretch/>
        </p:blipFill>
        <p:spPr>
          <a:xfrm>
            <a:off x="2009416" y="1972205"/>
            <a:ext cx="5125166" cy="378195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Batang"/>
              <a:buNone/>
            </a:pPr>
            <a:br>
              <a:rPr lang="en-US" sz="3959" b="0" i="0" u="none" strike="noStrike" cap="none">
                <a:solidFill>
                  <a:schemeClr val="dk1"/>
                </a:solidFill>
                <a:latin typeface="Batang"/>
                <a:ea typeface="Batang"/>
                <a:cs typeface="Batang"/>
                <a:sym typeface="Batang"/>
              </a:rPr>
            </a:br>
            <a:r>
              <a:rPr lang="en-US" sz="3959" b="0" i="0" u="none" strike="noStrike" cap="none">
                <a:solidFill>
                  <a:schemeClr val="dk1"/>
                </a:solidFill>
                <a:latin typeface="Batang"/>
                <a:ea typeface="Batang"/>
                <a:cs typeface="Batang"/>
                <a:sym typeface="Batang"/>
              </a:rPr>
              <a:t>Lecture 2 Learning Targets</a:t>
            </a:r>
            <a:br>
              <a:rPr lang="en-US" sz="3959" b="0" i="0" u="none" strike="noStrike" cap="none">
                <a:solidFill>
                  <a:schemeClr val="dk1"/>
                </a:solidFill>
                <a:latin typeface="Batang"/>
                <a:ea typeface="Batang"/>
                <a:cs typeface="Batang"/>
                <a:sym typeface="Batang"/>
              </a:rPr>
            </a:br>
            <a:r>
              <a:rPr lang="en-US" sz="2790" b="0" i="0" u="none" strike="noStrike" cap="none">
                <a:solidFill>
                  <a:schemeClr val="dk1"/>
                </a:solidFill>
                <a:latin typeface="Batang"/>
                <a:ea typeface="Batang"/>
                <a:cs typeface="Batang"/>
                <a:sym typeface="Batang"/>
              </a:rPr>
              <a:t>The prepared and engaged student will begin to understand (conceptually) how to...</a:t>
            </a:r>
          </a:p>
        </p:txBody>
      </p:sp>
      <p:sp>
        <p:nvSpPr>
          <p:cNvPr id="488" name="Shape 488"/>
          <p:cNvSpPr txBox="1">
            <a:spLocks noGrp="1"/>
          </p:cNvSpPr>
          <p:nvPr>
            <p:ph type="body" idx="1"/>
          </p:nvPr>
        </p:nvSpPr>
        <p:spPr>
          <a:xfrm>
            <a:off x="381000" y="1600200"/>
            <a:ext cx="87630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Prepare for Field Trip 2</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Evaluate belay and rappel anchors for rock </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Lead Belay</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Escape the belay  </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Rappel safely</a:t>
            </a:r>
          </a:p>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489" name="Shape 489" descr="C:\Users\Owner\AppData\Local\Microsoft\Windows\Temporary Internet Files\Content.IE5\G6OCOKA6\600px-Blue_check_PD.svg[1].png"/>
          <p:cNvPicPr preferRelativeResize="0"/>
          <p:nvPr/>
        </p:nvPicPr>
        <p:blipFill rotWithShape="1">
          <a:blip r:embed="rId3">
            <a:alphaModFix/>
          </a:blip>
          <a:srcRect/>
          <a:stretch/>
        </p:blipFill>
        <p:spPr>
          <a:xfrm>
            <a:off x="304800" y="2209800"/>
            <a:ext cx="643509" cy="533399"/>
          </a:xfrm>
          <a:prstGeom prst="rect">
            <a:avLst/>
          </a:prstGeom>
          <a:noFill/>
          <a:ln>
            <a:noFill/>
          </a:ln>
        </p:spPr>
      </p:pic>
      <p:pic>
        <p:nvPicPr>
          <p:cNvPr id="490" name="Shape 490" descr="C:\Users\Owner\AppData\Local\Microsoft\Windows\Temporary Internet Files\Content.IE5\G6OCOKA6\600px-Blue_check_PD.svg[1].png"/>
          <p:cNvPicPr preferRelativeResize="0"/>
          <p:nvPr/>
        </p:nvPicPr>
        <p:blipFill rotWithShape="1">
          <a:blip r:embed="rId3">
            <a:alphaModFix/>
          </a:blip>
          <a:srcRect/>
          <a:stretch/>
        </p:blipFill>
        <p:spPr>
          <a:xfrm>
            <a:off x="228600" y="2819400"/>
            <a:ext cx="643509" cy="533399"/>
          </a:xfrm>
          <a:prstGeom prst="rect">
            <a:avLst/>
          </a:prstGeom>
          <a:noFill/>
          <a:ln>
            <a:noFill/>
          </a:ln>
        </p:spPr>
      </p:pic>
      <p:pic>
        <p:nvPicPr>
          <p:cNvPr id="491" name="Shape 491" descr="C:\Users\Owner\AppData\Local\Microsoft\Windows\Temporary Internet Files\Content.IE5\G6OCOKA6\600px-Blue_check_PD.svg[1].png"/>
          <p:cNvPicPr preferRelativeResize="0"/>
          <p:nvPr/>
        </p:nvPicPr>
        <p:blipFill rotWithShape="1">
          <a:blip r:embed="rId3">
            <a:alphaModFix/>
          </a:blip>
          <a:srcRect/>
          <a:stretch/>
        </p:blipFill>
        <p:spPr>
          <a:xfrm>
            <a:off x="228600" y="3429000"/>
            <a:ext cx="643509" cy="533399"/>
          </a:xfrm>
          <a:prstGeom prst="rect">
            <a:avLst/>
          </a:prstGeom>
          <a:noFill/>
          <a:ln>
            <a:noFill/>
          </a:ln>
        </p:spPr>
      </p:pic>
      <p:pic>
        <p:nvPicPr>
          <p:cNvPr id="492" name="Shape 492" descr="C:\Users\Owner\AppData\Local\Microsoft\Windows\Temporary Internet Files\Content.IE5\G6OCOKA6\600px-Blue_check_PD.svg[1].png"/>
          <p:cNvPicPr preferRelativeResize="0"/>
          <p:nvPr/>
        </p:nvPicPr>
        <p:blipFill rotWithShape="1">
          <a:blip r:embed="rId3">
            <a:alphaModFix/>
          </a:blip>
          <a:srcRect/>
          <a:stretch/>
        </p:blipFill>
        <p:spPr>
          <a:xfrm>
            <a:off x="228600" y="4038600"/>
            <a:ext cx="643509" cy="533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57200" y="533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Bivy Spot?</a:t>
            </a:r>
          </a:p>
        </p:txBody>
      </p:sp>
      <p:pic>
        <p:nvPicPr>
          <p:cNvPr id="123" name="Shape 123" descr="Bivy Spot.PNG"/>
          <p:cNvPicPr preferRelativeResize="0">
            <a:picLocks noGrp="1"/>
          </p:cNvPicPr>
          <p:nvPr>
            <p:ph type="body" idx="1"/>
          </p:nvPr>
        </p:nvPicPr>
        <p:blipFill rotWithShape="1">
          <a:blip r:embed="rId3">
            <a:alphaModFix/>
          </a:blip>
          <a:srcRect/>
          <a:stretch/>
        </p:blipFill>
        <p:spPr>
          <a:xfrm>
            <a:off x="2009416" y="1972205"/>
            <a:ext cx="5125166" cy="37819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Rappelling </a:t>
            </a:r>
          </a:p>
        </p:txBody>
      </p:sp>
      <p:pic>
        <p:nvPicPr>
          <p:cNvPr id="499" name="Shape 499" descr="Rappelling photo.PNG"/>
          <p:cNvPicPr preferRelativeResize="0">
            <a:picLocks noGrp="1"/>
          </p:cNvPicPr>
          <p:nvPr>
            <p:ph type="body" idx="1"/>
          </p:nvPr>
        </p:nvPicPr>
        <p:blipFill rotWithShape="1">
          <a:blip r:embed="rId3">
            <a:alphaModFix/>
          </a:blip>
          <a:srcRect/>
          <a:stretch/>
        </p:blipFill>
        <p:spPr>
          <a:xfrm>
            <a:off x="533400" y="1371600"/>
            <a:ext cx="3017519" cy="5029199"/>
          </a:xfrm>
          <a:prstGeom prst="rect">
            <a:avLst/>
          </a:prstGeom>
          <a:noFill/>
          <a:ln>
            <a:noFill/>
          </a:ln>
        </p:spPr>
      </p:pic>
      <p:sp>
        <p:nvSpPr>
          <p:cNvPr id="500" name="Shape 500"/>
          <p:cNvSpPr txBox="1"/>
          <p:nvPr/>
        </p:nvSpPr>
        <p:spPr>
          <a:xfrm>
            <a:off x="3962400" y="1447800"/>
            <a:ext cx="4876799" cy="353943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u="sng" dirty="0">
                <a:solidFill>
                  <a:schemeClr val="dk1"/>
                </a:solidFill>
                <a:latin typeface="Calibri"/>
                <a:ea typeface="Calibri"/>
                <a:cs typeface="Calibri"/>
                <a:sym typeface="Calibri"/>
              </a:rPr>
              <a:t>Factors to Consider</a:t>
            </a:r>
          </a:p>
          <a:p>
            <a:pPr marL="0" marR="0" lvl="0" indent="0" algn="l" rtl="0">
              <a:spcBef>
                <a:spcPts val="0"/>
              </a:spcBef>
              <a:buNone/>
            </a:pPr>
            <a:endParaRPr sz="2800" dirty="0">
              <a:solidFill>
                <a:schemeClr val="dk1"/>
              </a:solidFill>
              <a:latin typeface="Calibri"/>
              <a:ea typeface="Calibri"/>
              <a:cs typeface="Calibri"/>
              <a:sym typeface="Calibri"/>
            </a:endParaRPr>
          </a:p>
          <a:p>
            <a:pPr marL="0" marR="0" lvl="0" indent="0" algn="l" rtl="0">
              <a:spcBef>
                <a:spcPts val="0"/>
              </a:spcBef>
              <a:buSzPct val="25000"/>
              <a:buNone/>
            </a:pPr>
            <a:r>
              <a:rPr lang="en-US" sz="2800" dirty="0">
                <a:solidFill>
                  <a:schemeClr val="dk1"/>
                </a:solidFill>
                <a:latin typeface="Calibri"/>
                <a:ea typeface="Calibri"/>
                <a:cs typeface="Calibri"/>
                <a:sym typeface="Calibri"/>
              </a:rPr>
              <a:t>-Anchor quality</a:t>
            </a:r>
          </a:p>
          <a:p>
            <a:pPr marL="0" marR="0" lvl="0" indent="0" algn="l" rtl="0">
              <a:spcBef>
                <a:spcPts val="0"/>
              </a:spcBef>
              <a:buSzPct val="25000"/>
              <a:buNone/>
            </a:pPr>
            <a:r>
              <a:rPr lang="en-US" sz="2800" dirty="0">
                <a:solidFill>
                  <a:schemeClr val="dk1"/>
                </a:solidFill>
                <a:latin typeface="Calibri"/>
                <a:ea typeface="Calibri"/>
                <a:cs typeface="Calibri"/>
                <a:sym typeface="Calibri"/>
              </a:rPr>
              <a:t>-Terrain hazards</a:t>
            </a:r>
          </a:p>
          <a:p>
            <a:pPr marL="0" marR="0" lvl="0" indent="0" algn="l" rtl="0">
              <a:spcBef>
                <a:spcPts val="0"/>
              </a:spcBef>
              <a:buSzPct val="25000"/>
              <a:buNone/>
            </a:pPr>
            <a:r>
              <a:rPr lang="en-US" sz="2800" dirty="0">
                <a:solidFill>
                  <a:schemeClr val="dk1"/>
                </a:solidFill>
                <a:latin typeface="Calibri"/>
                <a:ea typeface="Calibri"/>
                <a:cs typeface="Calibri"/>
                <a:sym typeface="Calibri"/>
              </a:rPr>
              <a:t>-Where does the rappel end?</a:t>
            </a:r>
          </a:p>
          <a:p>
            <a:pPr marL="0" marR="0" lvl="0" indent="0" algn="l" rtl="0">
              <a:spcBef>
                <a:spcPts val="0"/>
              </a:spcBef>
              <a:buSzPct val="25000"/>
              <a:buNone/>
            </a:pPr>
            <a:r>
              <a:rPr lang="en-US" sz="2800" dirty="0">
                <a:solidFill>
                  <a:schemeClr val="dk1"/>
                </a:solidFill>
                <a:latin typeface="Calibri"/>
                <a:ea typeface="Calibri"/>
                <a:cs typeface="Calibri"/>
                <a:sym typeface="Calibri"/>
              </a:rPr>
              <a:t>-Gear management</a:t>
            </a:r>
          </a:p>
          <a:p>
            <a:pPr marL="0" marR="0" lvl="0" indent="0" algn="l" rtl="0">
              <a:spcBef>
                <a:spcPts val="0"/>
              </a:spcBef>
              <a:buSzPct val="25000"/>
              <a:buNone/>
            </a:pPr>
            <a:r>
              <a:rPr lang="en-US" sz="2800" dirty="0">
                <a:solidFill>
                  <a:schemeClr val="dk1"/>
                </a:solidFill>
                <a:latin typeface="Calibri"/>
                <a:ea typeface="Calibri"/>
                <a:cs typeface="Calibri"/>
                <a:sym typeface="Calibri"/>
              </a:rPr>
              <a:t>-Agreed upon plan </a:t>
            </a:r>
          </a:p>
          <a:p>
            <a:pPr marL="0" marR="0" lvl="0" indent="0" algn="l" rtl="0">
              <a:spcBef>
                <a:spcPts val="0"/>
              </a:spcBef>
              <a:buSzPct val="25000"/>
              <a:buNone/>
            </a:pPr>
            <a:r>
              <a:rPr lang="en-US" sz="2800" dirty="0">
                <a:solidFill>
                  <a:schemeClr val="dk1"/>
                </a:solidFill>
                <a:latin typeface="Calibri"/>
                <a:ea typeface="Calibri"/>
                <a:cs typeface="Calibri"/>
                <a:sym typeface="Calibri"/>
              </a:rPr>
              <a:t>-Backup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457200" y="0"/>
            <a:ext cx="8229600" cy="6397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Rope Management</a:t>
            </a:r>
          </a:p>
        </p:txBody>
      </p:sp>
      <p:sp>
        <p:nvSpPr>
          <p:cNvPr id="507" name="Shape 507"/>
          <p:cNvSpPr txBox="1">
            <a:spLocks noGrp="1"/>
          </p:cNvSpPr>
          <p:nvPr>
            <p:ph type="body" idx="1"/>
          </p:nvPr>
        </p:nvSpPr>
        <p:spPr>
          <a:xfrm>
            <a:off x="228600" y="762000"/>
            <a:ext cx="8763000" cy="5562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3200" b="0" i="0" u="none" strike="noStrike" cap="none" dirty="0">
                <a:solidFill>
                  <a:schemeClr val="dk1"/>
                </a:solidFill>
                <a:latin typeface="Calibri"/>
                <a:ea typeface="Calibri"/>
                <a:cs typeface="Calibri"/>
                <a:sym typeface="Calibri"/>
              </a:rPr>
              <a:t>Length of Rappel?</a:t>
            </a:r>
          </a:p>
          <a:p>
            <a:pPr marL="342900" marR="0" lvl="0" indent="-342900" algn="l" rtl="0">
              <a:spcBef>
                <a:spcPts val="640"/>
              </a:spcBef>
              <a:spcAft>
                <a:spcPts val="0"/>
              </a:spcAft>
              <a:buClr>
                <a:schemeClr val="dk1"/>
              </a:buClr>
              <a:buSzPct val="25000"/>
              <a:buFont typeface="Arial"/>
              <a:buNone/>
            </a:pPr>
            <a:r>
              <a:rPr lang="en-US" sz="3200" b="0" i="0" u="none" strike="noStrike" cap="none" dirty="0">
                <a:solidFill>
                  <a:schemeClr val="dk1"/>
                </a:solidFill>
                <a:latin typeface="Calibri"/>
                <a:ea typeface="Calibri"/>
                <a:cs typeface="Calibri"/>
                <a:sym typeface="Calibri"/>
              </a:rPr>
              <a:t>	-one 60m rope=30m rappel</a:t>
            </a:r>
          </a:p>
          <a:p>
            <a:pPr marL="342900" marR="0" lvl="0" indent="-342900" algn="l" rtl="0">
              <a:spcBef>
                <a:spcPts val="640"/>
              </a:spcBef>
              <a:spcAft>
                <a:spcPts val="0"/>
              </a:spcAft>
              <a:buClr>
                <a:schemeClr val="dk1"/>
              </a:buClr>
              <a:buSzPct val="25000"/>
              <a:buFont typeface="Arial"/>
              <a:buNone/>
            </a:pPr>
            <a:r>
              <a:rPr lang="en-US" sz="3200" b="0" i="0" u="none" strike="noStrike" cap="none" dirty="0">
                <a:solidFill>
                  <a:schemeClr val="dk1"/>
                </a:solidFill>
                <a:latin typeface="Calibri"/>
                <a:ea typeface="Calibri"/>
                <a:cs typeface="Calibri"/>
                <a:sym typeface="Calibri"/>
              </a:rPr>
              <a:t>		-does the rope have a middle mark?</a:t>
            </a:r>
          </a:p>
          <a:p>
            <a:pPr marL="342900" marR="0" lvl="0" indent="-342900" algn="l" rtl="0">
              <a:spcBef>
                <a:spcPts val="640"/>
              </a:spcBef>
              <a:spcAft>
                <a:spcPts val="0"/>
              </a:spcAft>
              <a:buClr>
                <a:schemeClr val="dk1"/>
              </a:buClr>
              <a:buSzPct val="25000"/>
              <a:buFont typeface="Arial"/>
              <a:buNone/>
            </a:pPr>
            <a:r>
              <a:rPr lang="en-US" sz="3200" b="0" i="0" u="none" strike="noStrike" cap="none" dirty="0">
                <a:solidFill>
                  <a:schemeClr val="dk1"/>
                </a:solidFill>
                <a:latin typeface="Calibri"/>
                <a:ea typeface="Calibri"/>
                <a:cs typeface="Calibri"/>
                <a:sym typeface="Calibri"/>
              </a:rPr>
              <a:t>	-two 60m ropes=60m rappel</a:t>
            </a:r>
          </a:p>
          <a:p>
            <a:pPr marL="342900" marR="0" lvl="0" indent="-342900" algn="l" rtl="0">
              <a:spcBef>
                <a:spcPts val="640"/>
              </a:spcBef>
              <a:spcAft>
                <a:spcPts val="0"/>
              </a:spcAft>
              <a:buClr>
                <a:schemeClr val="dk1"/>
              </a:buClr>
              <a:buSzPct val="25000"/>
              <a:buFont typeface="Arial"/>
              <a:buNone/>
            </a:pPr>
            <a:r>
              <a:rPr lang="en-US" sz="3200" b="0" i="0" u="none" strike="noStrike" cap="none" dirty="0">
                <a:solidFill>
                  <a:schemeClr val="dk1"/>
                </a:solidFill>
                <a:latin typeface="Calibri"/>
                <a:ea typeface="Calibri"/>
                <a:cs typeface="Calibri"/>
                <a:sym typeface="Calibri"/>
              </a:rPr>
              <a:t>		tie ropes together with </a:t>
            </a:r>
          </a:p>
          <a:p>
            <a:pPr marL="342900" marR="0" lvl="0" indent="-342900" algn="l" rtl="0">
              <a:spcBef>
                <a:spcPts val="640"/>
              </a:spcBef>
              <a:spcAft>
                <a:spcPts val="0"/>
              </a:spcAft>
              <a:buClr>
                <a:schemeClr val="dk1"/>
              </a:buClr>
              <a:buSzPct val="25000"/>
              <a:buFont typeface="Arial"/>
              <a:buNone/>
            </a:pPr>
            <a:r>
              <a:rPr lang="en-US" sz="3200" b="0" i="0" u="none" strike="noStrike" cap="none" dirty="0">
                <a:solidFill>
                  <a:schemeClr val="dk1"/>
                </a:solidFill>
                <a:latin typeface="Calibri"/>
                <a:ea typeface="Calibri"/>
                <a:cs typeface="Calibri"/>
                <a:sym typeface="Calibri"/>
              </a:rPr>
              <a:t>          an overhand </a:t>
            </a:r>
            <a:r>
              <a:rPr lang="en-US" sz="2000" b="0" i="0" u="none" strike="noStrike" cap="none" dirty="0">
                <a:solidFill>
                  <a:schemeClr val="dk1"/>
                </a:solidFill>
                <a:latin typeface="Calibri"/>
                <a:ea typeface="Calibri"/>
                <a:cs typeface="Calibri"/>
                <a:sym typeface="Calibri"/>
              </a:rPr>
              <a:t>(aka EDK)</a:t>
            </a:r>
          </a:p>
          <a:p>
            <a:pPr marL="342900" marR="0" lvl="0" indent="-342900" algn="l" rtl="0">
              <a:spcBef>
                <a:spcPts val="400"/>
              </a:spcBef>
              <a:spcAft>
                <a:spcPts val="0"/>
              </a:spcAft>
              <a:buClr>
                <a:schemeClr val="dk1"/>
              </a:buClr>
              <a:buSzPct val="25000"/>
              <a:buFont typeface="Arial"/>
              <a:buNone/>
            </a:pPr>
            <a:endParaRPr sz="2000" b="0"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25000"/>
              <a:buFont typeface="Arial"/>
              <a:buNone/>
            </a:pPr>
            <a:r>
              <a:rPr lang="en-US" sz="3200" b="0" i="0" u="none" strike="noStrike" cap="none" dirty="0">
                <a:solidFill>
                  <a:schemeClr val="dk1"/>
                </a:solidFill>
                <a:latin typeface="Calibri"/>
                <a:ea typeface="Calibri"/>
                <a:cs typeface="Calibri"/>
                <a:sym typeface="Calibri"/>
              </a:rPr>
              <a:t>Close the system!</a:t>
            </a:r>
          </a:p>
          <a:p>
            <a:pPr marL="342900" marR="0" lvl="0" indent="-342900" algn="l" rtl="0">
              <a:spcBef>
                <a:spcPts val="640"/>
              </a:spcBef>
              <a:buClr>
                <a:schemeClr val="dk1"/>
              </a:buClr>
              <a:buSzPct val="25000"/>
              <a:buFont typeface="Arial"/>
              <a:buNone/>
            </a:pPr>
            <a:r>
              <a:rPr lang="en-US" sz="3200" b="0" i="0" u="none" strike="noStrike" cap="none" dirty="0">
                <a:solidFill>
                  <a:schemeClr val="dk1"/>
                </a:solidFill>
                <a:latin typeface="Calibri"/>
                <a:ea typeface="Calibri"/>
                <a:cs typeface="Calibri"/>
                <a:sym typeface="Calibri"/>
              </a:rPr>
              <a:t>  triple barrel or tie in</a:t>
            </a:r>
          </a:p>
        </p:txBody>
      </p:sp>
      <p:pic>
        <p:nvPicPr>
          <p:cNvPr id="508" name="Shape 508" descr="EDK.PNG"/>
          <p:cNvPicPr preferRelativeResize="0"/>
          <p:nvPr/>
        </p:nvPicPr>
        <p:blipFill rotWithShape="1">
          <a:blip r:embed="rId3">
            <a:alphaModFix/>
          </a:blip>
          <a:srcRect/>
          <a:stretch/>
        </p:blipFill>
        <p:spPr>
          <a:xfrm>
            <a:off x="6477000" y="3276600"/>
            <a:ext cx="2468880" cy="3258386"/>
          </a:xfrm>
          <a:prstGeom prst="rect">
            <a:avLst/>
          </a:prstGeom>
          <a:noFill/>
          <a:ln>
            <a:noFill/>
          </a:ln>
        </p:spPr>
      </p:pic>
      <p:pic>
        <p:nvPicPr>
          <p:cNvPr id="509" name="Shape 509" descr="triple barrel.PNG"/>
          <p:cNvPicPr preferRelativeResize="0"/>
          <p:nvPr/>
        </p:nvPicPr>
        <p:blipFill rotWithShape="1">
          <a:blip r:embed="rId4">
            <a:alphaModFix/>
          </a:blip>
          <a:srcRect/>
          <a:stretch/>
        </p:blipFill>
        <p:spPr>
          <a:xfrm>
            <a:off x="4114800" y="5105400"/>
            <a:ext cx="2286000" cy="11897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7">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457200" y="152400"/>
            <a:ext cx="8229600" cy="6095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Your Personal Tether </a:t>
            </a:r>
          </a:p>
        </p:txBody>
      </p:sp>
      <p:pic>
        <p:nvPicPr>
          <p:cNvPr id="516" name="Shape 516" descr="PAS.PNG"/>
          <p:cNvPicPr preferRelativeResize="0"/>
          <p:nvPr/>
        </p:nvPicPr>
        <p:blipFill rotWithShape="1">
          <a:blip r:embed="rId3">
            <a:alphaModFix/>
          </a:blip>
          <a:srcRect/>
          <a:stretch/>
        </p:blipFill>
        <p:spPr>
          <a:xfrm>
            <a:off x="5029200" y="1219200"/>
            <a:ext cx="3057754" cy="2011680"/>
          </a:xfrm>
          <a:prstGeom prst="rect">
            <a:avLst/>
          </a:prstGeom>
          <a:noFill/>
          <a:ln>
            <a:noFill/>
          </a:ln>
        </p:spPr>
      </p:pic>
      <p:pic>
        <p:nvPicPr>
          <p:cNvPr id="517" name="Shape 517" descr="Dyneema.PNG"/>
          <p:cNvPicPr preferRelativeResize="0"/>
          <p:nvPr/>
        </p:nvPicPr>
        <p:blipFill rotWithShape="1">
          <a:blip r:embed="rId4">
            <a:alphaModFix/>
          </a:blip>
          <a:srcRect/>
          <a:stretch/>
        </p:blipFill>
        <p:spPr>
          <a:xfrm>
            <a:off x="1066800" y="4267201"/>
            <a:ext cx="2743199" cy="1404074"/>
          </a:xfrm>
          <a:prstGeom prst="rect">
            <a:avLst/>
          </a:prstGeom>
          <a:noFill/>
          <a:ln>
            <a:noFill/>
          </a:ln>
        </p:spPr>
      </p:pic>
      <p:pic>
        <p:nvPicPr>
          <p:cNvPr id="518" name="Shape 518" descr="nylon.PNG"/>
          <p:cNvPicPr preferRelativeResize="0">
            <a:picLocks noGrp="1"/>
          </p:cNvPicPr>
          <p:nvPr>
            <p:ph type="body" idx="1"/>
          </p:nvPr>
        </p:nvPicPr>
        <p:blipFill rotWithShape="1">
          <a:blip r:embed="rId5">
            <a:alphaModFix/>
          </a:blip>
          <a:srcRect/>
          <a:stretch/>
        </p:blipFill>
        <p:spPr>
          <a:xfrm>
            <a:off x="1143000" y="1066800"/>
            <a:ext cx="2377439" cy="2264498"/>
          </a:xfrm>
          <a:prstGeom prst="rect">
            <a:avLst/>
          </a:prstGeom>
          <a:noFill/>
          <a:ln>
            <a:noFill/>
          </a:ln>
        </p:spPr>
      </p:pic>
      <p:pic>
        <p:nvPicPr>
          <p:cNvPr id="519" name="Shape 519" descr="Daisy.PNG"/>
          <p:cNvPicPr preferRelativeResize="0"/>
          <p:nvPr/>
        </p:nvPicPr>
        <p:blipFill rotWithShape="1">
          <a:blip r:embed="rId6">
            <a:alphaModFix/>
          </a:blip>
          <a:srcRect/>
          <a:stretch/>
        </p:blipFill>
        <p:spPr>
          <a:xfrm>
            <a:off x="5410200" y="4267201"/>
            <a:ext cx="2194559" cy="1543328"/>
          </a:xfrm>
          <a:prstGeom prst="rect">
            <a:avLst/>
          </a:prstGeom>
          <a:noFill/>
          <a:ln>
            <a:noFill/>
          </a:ln>
        </p:spPr>
      </p:pic>
      <p:sp>
        <p:nvSpPr>
          <p:cNvPr id="520" name="Shape 520"/>
          <p:cNvSpPr txBox="1"/>
          <p:nvPr/>
        </p:nvSpPr>
        <p:spPr>
          <a:xfrm>
            <a:off x="1600200" y="3429000"/>
            <a:ext cx="365760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00B050"/>
                </a:solidFill>
                <a:latin typeface="Calibri"/>
                <a:ea typeface="Calibri"/>
                <a:cs typeface="Calibri"/>
                <a:sym typeface="Calibri"/>
              </a:rPr>
              <a:t>NYLON=GOOD</a:t>
            </a:r>
          </a:p>
        </p:txBody>
      </p:sp>
      <p:sp>
        <p:nvSpPr>
          <p:cNvPr id="521" name="Shape 521"/>
          <p:cNvSpPr txBox="1"/>
          <p:nvPr/>
        </p:nvSpPr>
        <p:spPr>
          <a:xfrm>
            <a:off x="1676400" y="5867400"/>
            <a:ext cx="266699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Calibri"/>
                <a:ea typeface="Calibri"/>
                <a:cs typeface="Calibri"/>
                <a:sym typeface="Calibri"/>
              </a:rPr>
              <a:t>DYNEEMA=BAD</a:t>
            </a:r>
          </a:p>
        </p:txBody>
      </p:sp>
      <p:sp>
        <p:nvSpPr>
          <p:cNvPr id="522" name="Shape 522"/>
          <p:cNvSpPr txBox="1"/>
          <p:nvPr/>
        </p:nvSpPr>
        <p:spPr>
          <a:xfrm>
            <a:off x="6019800" y="3429000"/>
            <a:ext cx="2438399" cy="381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accent6"/>
                </a:solidFill>
                <a:latin typeface="Calibri"/>
                <a:ea typeface="Calibri"/>
                <a:cs typeface="Calibri"/>
                <a:sym typeface="Calibri"/>
              </a:rPr>
              <a:t>PAS=OKAY</a:t>
            </a:r>
          </a:p>
        </p:txBody>
      </p:sp>
      <p:sp>
        <p:nvSpPr>
          <p:cNvPr id="523" name="Shape 523"/>
          <p:cNvSpPr txBox="1"/>
          <p:nvPr/>
        </p:nvSpPr>
        <p:spPr>
          <a:xfrm>
            <a:off x="5943600" y="5867400"/>
            <a:ext cx="2590800" cy="381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Calibri"/>
                <a:ea typeface="Calibri"/>
                <a:cs typeface="Calibri"/>
                <a:sym typeface="Calibri"/>
              </a:rPr>
              <a:t>DAISY=BAD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Efficiency and Safety Points</a:t>
            </a:r>
          </a:p>
        </p:txBody>
      </p:sp>
      <p:sp>
        <p:nvSpPr>
          <p:cNvPr id="530" name="Shape 530"/>
          <p:cNvSpPr txBox="1">
            <a:spLocks noGrp="1"/>
          </p:cNvSpPr>
          <p:nvPr>
            <p:ph type="body" idx="1"/>
          </p:nvPr>
        </p:nvSpPr>
        <p:spPr>
          <a:xfrm>
            <a:off x="843280" y="1371600"/>
            <a:ext cx="7843520" cy="47545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-Tidy your harness</a:t>
            </a:r>
          </a:p>
          <a:p>
            <a:pPr marL="342900" marR="0" lvl="0" indent="-342900" algn="l" rtl="0">
              <a:spcBef>
                <a:spcPts val="64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-Agree upon a plan</a:t>
            </a:r>
          </a:p>
          <a:p>
            <a:pPr marL="342900" marR="0" lvl="0" indent="-342900" algn="l" rtl="0">
              <a:spcBef>
                <a:spcPts val="64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-Double Check everything</a:t>
            </a:r>
          </a:p>
          <a:p>
            <a:pPr marL="342900" marR="0" lvl="0" indent="-342900" algn="l" rtl="0">
              <a:spcBef>
                <a:spcPts val="64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-Stay anchored in unless on rap</a:t>
            </a:r>
          </a:p>
          <a:p>
            <a:pPr indent="-342900">
              <a:buSzPct val="25000"/>
              <a:buNone/>
            </a:pPr>
            <a:r>
              <a:rPr lang="en-US" sz="2800" dirty="0"/>
              <a:t>-BACK IT UP!</a:t>
            </a:r>
            <a:endParaRPr lang="en-US" sz="2800" b="0"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-Resist the childlike urge </a:t>
            </a:r>
          </a:p>
          <a:p>
            <a:pPr marL="342900" marR="0" lvl="0" indent="-342900" algn="l" rtl="0">
              <a:spcBef>
                <a:spcPts val="64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to bounce ☺  </a:t>
            </a:r>
          </a:p>
          <a:p>
            <a:pPr marL="342900" marR="0" lvl="0" indent="-342900" algn="l" rtl="0">
              <a:spcBef>
                <a:spcPts val="64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pic>
        <p:nvPicPr>
          <p:cNvPr id="531" name="Shape 531" descr="fireman's.PNG"/>
          <p:cNvPicPr preferRelativeResize="0"/>
          <p:nvPr/>
        </p:nvPicPr>
        <p:blipFill rotWithShape="1">
          <a:blip r:embed="rId3">
            <a:alphaModFix/>
          </a:blip>
          <a:srcRect/>
          <a:stretch/>
        </p:blipFill>
        <p:spPr>
          <a:xfrm>
            <a:off x="5664978" y="1676400"/>
            <a:ext cx="3479021" cy="448056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Overview of the extended rappel</a:t>
            </a:r>
          </a:p>
        </p:txBody>
      </p:sp>
      <p:sp>
        <p:nvSpPr>
          <p:cNvPr id="537" name="Shape 537"/>
          <p:cNvSpPr txBox="1">
            <a:spLocks noGrp="1"/>
          </p:cNvSpPr>
          <p:nvPr>
            <p:ph type="body" idx="1"/>
          </p:nvPr>
        </p:nvSpPr>
        <p:spPr>
          <a:xfrm>
            <a:off x="457200" y="1600200"/>
            <a:ext cx="8229600" cy="525779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25000"/>
              <a:buFont typeface="Arial"/>
              <a:buNone/>
            </a:pPr>
            <a:endParaRPr sz="1400" dirty="0"/>
          </a:p>
          <a:p>
            <a:pPr marL="342900" marR="0" lvl="0" indent="-342900" algn="l" rtl="0">
              <a:lnSpc>
                <a:spcPct val="80000"/>
              </a:lnSpc>
              <a:spcBef>
                <a:spcPts val="592"/>
              </a:spcBef>
              <a:spcAft>
                <a:spcPts val="0"/>
              </a:spcAft>
              <a:buClr>
                <a:schemeClr val="dk1"/>
              </a:buClr>
              <a:buSzPct val="25000"/>
              <a:buFont typeface="Arial"/>
              <a:buNone/>
            </a:pPr>
            <a:endParaRPr sz="1400" dirty="0"/>
          </a:p>
          <a:p>
            <a:pPr marL="342900" marR="0" lvl="0" indent="-342900" algn="l" rtl="0">
              <a:lnSpc>
                <a:spcPct val="80000"/>
              </a:lnSpc>
              <a:spcBef>
                <a:spcPts val="592"/>
              </a:spcBef>
              <a:spcAft>
                <a:spcPts val="0"/>
              </a:spcAft>
              <a:buClr>
                <a:schemeClr val="dk1"/>
              </a:buClr>
              <a:buSzPct val="25000"/>
              <a:buFont typeface="Arial"/>
              <a:buNone/>
            </a:pPr>
            <a:endParaRPr lang="en-US" sz="1400" dirty="0"/>
          </a:p>
          <a:p>
            <a:pPr lvl="0" indent="-342900">
              <a:lnSpc>
                <a:spcPct val="80000"/>
              </a:lnSpc>
              <a:spcBef>
                <a:spcPts val="592"/>
              </a:spcBef>
              <a:buSzPct val="25000"/>
              <a:buNone/>
            </a:pPr>
            <a:r>
              <a:rPr lang="en-US" sz="1400" dirty="0">
                <a:hlinkClick r:id="rId3"/>
              </a:rPr>
              <a:t>https://vimeo.com/113362076#t=47s</a:t>
            </a:r>
            <a:r>
              <a:rPr lang="en-US" sz="1400" dirty="0"/>
              <a:t>   </a:t>
            </a:r>
          </a:p>
          <a:p>
            <a:pPr marL="342900" marR="0" lvl="0" indent="-342900" algn="l" rtl="0">
              <a:lnSpc>
                <a:spcPct val="80000"/>
              </a:lnSpc>
              <a:spcBef>
                <a:spcPts val="592"/>
              </a:spcBef>
              <a:spcAft>
                <a:spcPts val="0"/>
              </a:spcAft>
              <a:buClr>
                <a:schemeClr val="dk1"/>
              </a:buClr>
              <a:buSzPct val="25000"/>
              <a:buFont typeface="Arial"/>
              <a:buNone/>
            </a:pPr>
            <a:r>
              <a:rPr lang="en-US" sz="1400" dirty="0"/>
              <a:t>https://www.mountaineers.org/learn/how-to/extended-rappel-and-updated-belay-techniques</a:t>
            </a:r>
          </a:p>
          <a:p>
            <a:pPr marL="342900" marR="0" lvl="0" indent="-342900" algn="l" rtl="0">
              <a:lnSpc>
                <a:spcPct val="8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240"/>
              </a:spcBef>
              <a:buClr>
                <a:schemeClr val="dk1"/>
              </a:buClr>
              <a:buSzPct val="25000"/>
              <a:buFont typeface="Arial"/>
              <a:buNone/>
            </a:pPr>
            <a:endParaRPr sz="1202" b="0" i="0" u="none" strike="noStrike" cap="none" dirty="0">
              <a:solidFill>
                <a:schemeClr val="dk1"/>
              </a:solidFill>
              <a:latin typeface="Calibri"/>
              <a:ea typeface="Calibri"/>
              <a:cs typeface="Calibri"/>
              <a:sym typeface="Calibri"/>
            </a:endParaRPr>
          </a:p>
        </p:txBody>
      </p:sp>
      <p:pic>
        <p:nvPicPr>
          <p:cNvPr id="538" name="Shape 538" descr="Trust your anchor use this one.PNG"/>
          <p:cNvPicPr preferRelativeResize="0"/>
          <p:nvPr/>
        </p:nvPicPr>
        <p:blipFill rotWithShape="1">
          <a:blip r:embed="rId4">
            <a:alphaModFix/>
          </a:blip>
          <a:srcRect/>
          <a:stretch/>
        </p:blipFill>
        <p:spPr>
          <a:xfrm>
            <a:off x="193040" y="1600200"/>
            <a:ext cx="5669280" cy="4027310"/>
          </a:xfrm>
          <a:prstGeom prst="rect">
            <a:avLst/>
          </a:prstGeom>
          <a:noFill/>
          <a:ln>
            <a:noFill/>
          </a:ln>
        </p:spPr>
      </p:pic>
      <p:sp>
        <p:nvSpPr>
          <p:cNvPr id="539" name="Shape 539"/>
          <p:cNvSpPr txBox="1"/>
          <p:nvPr/>
        </p:nvSpPr>
        <p:spPr>
          <a:xfrm>
            <a:off x="5943600" y="1752600"/>
            <a:ext cx="3200399" cy="255454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u="sng">
                <a:solidFill>
                  <a:schemeClr val="dk1"/>
                </a:solidFill>
                <a:latin typeface="Calibri"/>
                <a:ea typeface="Calibri"/>
                <a:cs typeface="Calibri"/>
                <a:sym typeface="Calibri"/>
              </a:rPr>
              <a:t>Key Points</a:t>
            </a:r>
          </a:p>
          <a:p>
            <a:pPr marL="0" marR="0" lvl="0" indent="0" algn="l" rtl="0">
              <a:spcBef>
                <a:spcPts val="0"/>
              </a:spcBef>
              <a:buNone/>
            </a:pPr>
            <a:endParaRPr sz="2000">
              <a:solidFill>
                <a:schemeClr val="dk1"/>
              </a:solidFill>
              <a:latin typeface="Calibri"/>
              <a:ea typeface="Calibri"/>
              <a:cs typeface="Calibri"/>
              <a:sym typeface="Calibri"/>
            </a:endParaRPr>
          </a:p>
          <a:p>
            <a:pPr marL="0" marR="0" lvl="0" indent="0" algn="l" rtl="0">
              <a:spcBef>
                <a:spcPts val="0"/>
              </a:spcBef>
              <a:buSzPct val="25000"/>
              <a:buNone/>
            </a:pPr>
            <a:r>
              <a:rPr lang="en-US" sz="2000">
                <a:solidFill>
                  <a:schemeClr val="dk1"/>
                </a:solidFill>
                <a:latin typeface="Calibri"/>
                <a:ea typeface="Calibri"/>
                <a:cs typeface="Calibri"/>
                <a:sym typeface="Calibri"/>
              </a:rPr>
              <a:t>-Must have good anchor</a:t>
            </a:r>
          </a:p>
          <a:p>
            <a:pPr marL="0" marR="0" lvl="0" indent="0" algn="l" rtl="0">
              <a:spcBef>
                <a:spcPts val="0"/>
              </a:spcBef>
              <a:buSzPct val="25000"/>
              <a:buNone/>
            </a:pPr>
            <a:r>
              <a:rPr lang="en-US" sz="2000">
                <a:solidFill>
                  <a:schemeClr val="dk1"/>
                </a:solidFill>
                <a:latin typeface="Calibri"/>
                <a:ea typeface="Calibri"/>
                <a:cs typeface="Calibri"/>
                <a:sym typeface="Calibri"/>
              </a:rPr>
              <a:t>-Connect yourself to anchor</a:t>
            </a:r>
          </a:p>
          <a:p>
            <a:pPr marL="0" marR="0" lvl="0" indent="0" algn="l" rtl="0">
              <a:spcBef>
                <a:spcPts val="0"/>
              </a:spcBef>
              <a:buSzPct val="25000"/>
              <a:buNone/>
            </a:pPr>
            <a:r>
              <a:rPr lang="en-US" sz="2000">
                <a:solidFill>
                  <a:schemeClr val="dk1"/>
                </a:solidFill>
                <a:latin typeface="Calibri"/>
                <a:ea typeface="Calibri"/>
                <a:cs typeface="Calibri"/>
                <a:sym typeface="Calibri"/>
              </a:rPr>
              <a:t>-Set up rappel</a:t>
            </a:r>
          </a:p>
          <a:p>
            <a:pPr marL="0" marR="0" lvl="0" indent="0" algn="l" rtl="0">
              <a:spcBef>
                <a:spcPts val="0"/>
              </a:spcBef>
              <a:buSzPct val="25000"/>
              <a:buNone/>
            </a:pPr>
            <a:r>
              <a:rPr lang="en-US" sz="2000">
                <a:solidFill>
                  <a:schemeClr val="dk1"/>
                </a:solidFill>
                <a:latin typeface="Calibri"/>
                <a:ea typeface="Calibri"/>
                <a:cs typeface="Calibri"/>
                <a:sym typeface="Calibri"/>
              </a:rPr>
              <a:t>-Back up? </a:t>
            </a:r>
          </a:p>
          <a:p>
            <a:pPr marL="0" marR="0" lvl="0" indent="0" algn="l" rtl="0">
              <a:spcBef>
                <a:spcPts val="0"/>
              </a:spcBef>
              <a:buSzPct val="25000"/>
              <a:buNone/>
            </a:pPr>
            <a:r>
              <a:rPr lang="en-US" sz="2000">
                <a:solidFill>
                  <a:schemeClr val="dk1"/>
                </a:solidFill>
                <a:latin typeface="Calibri"/>
                <a:ea typeface="Calibri"/>
                <a:cs typeface="Calibri"/>
                <a:sym typeface="Calibri"/>
              </a:rPr>
              <a:t>-Test your system</a:t>
            </a:r>
          </a:p>
          <a:p>
            <a:pPr marL="0" marR="0" lvl="0" indent="0" algn="l" rtl="0">
              <a:spcBef>
                <a:spcPts val="0"/>
              </a:spcBef>
              <a:buSzPct val="25000"/>
              <a:buNone/>
            </a:pPr>
            <a:r>
              <a:rPr lang="en-US" sz="2000">
                <a:solidFill>
                  <a:schemeClr val="dk1"/>
                </a:solidFill>
                <a:latin typeface="Calibri"/>
                <a:ea typeface="Calibri"/>
                <a:cs typeface="Calibri"/>
                <a:sym typeface="Calibri"/>
              </a:rPr>
              <a:t>-Communicate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457200" y="152400"/>
            <a:ext cx="8229600" cy="7921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Rappelling off the belay loop</a:t>
            </a:r>
          </a:p>
        </p:txBody>
      </p:sp>
      <p:pic>
        <p:nvPicPr>
          <p:cNvPr id="546" name="Shape 546" descr="rap of harness.PNG"/>
          <p:cNvPicPr preferRelativeResize="0">
            <a:picLocks noGrp="1"/>
          </p:cNvPicPr>
          <p:nvPr>
            <p:ph type="body" idx="1"/>
          </p:nvPr>
        </p:nvPicPr>
        <p:blipFill rotWithShape="1">
          <a:blip r:embed="rId3">
            <a:alphaModFix/>
          </a:blip>
          <a:srcRect/>
          <a:stretch/>
        </p:blipFill>
        <p:spPr>
          <a:xfrm>
            <a:off x="2613037" y="1340950"/>
            <a:ext cx="3689400" cy="4206300"/>
          </a:xfrm>
          <a:prstGeom prst="rect">
            <a:avLst/>
          </a:prstGeom>
          <a:noFill/>
          <a:ln>
            <a:noFill/>
          </a:ln>
        </p:spPr>
      </p:pic>
      <p:sp>
        <p:nvSpPr>
          <p:cNvPr id="547" name="Shape 547"/>
          <p:cNvSpPr txBox="1"/>
          <p:nvPr/>
        </p:nvSpPr>
        <p:spPr>
          <a:xfrm>
            <a:off x="228600" y="5943600"/>
            <a:ext cx="8458200"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Calibri"/>
                <a:ea typeface="Calibri"/>
                <a:cs typeface="Calibri"/>
                <a:sym typeface="Calibri"/>
              </a:rPr>
              <a:t>If your rappel is off of your belay loop, then where is your backup?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457200" y="152400"/>
            <a:ext cx="8229600" cy="5635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80" b="0" i="0" u="none" strike="noStrike" cap="none">
                <a:solidFill>
                  <a:schemeClr val="dk1"/>
                </a:solidFill>
                <a:latin typeface="Calibri"/>
                <a:ea typeface="Calibri"/>
                <a:cs typeface="Calibri"/>
                <a:sym typeface="Calibri"/>
              </a:rPr>
              <a:t>Backup options for rappel off of belay loop</a:t>
            </a:r>
          </a:p>
        </p:txBody>
      </p:sp>
      <p:sp>
        <p:nvSpPr>
          <p:cNvPr id="554" name="Shape 554"/>
          <p:cNvSpPr txBox="1">
            <a:spLocks noGrp="1"/>
          </p:cNvSpPr>
          <p:nvPr>
            <p:ph type="body" idx="1"/>
          </p:nvPr>
        </p:nvSpPr>
        <p:spPr>
          <a:xfrm>
            <a:off x="228600" y="838200"/>
            <a:ext cx="8763000" cy="57149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Three options: Fireman’s belay, autoblock, or…</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a:t>
            </a: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555" name="Shape 555" descr="biner on leg loop.PNG"/>
          <p:cNvPicPr preferRelativeResize="0"/>
          <p:nvPr/>
        </p:nvPicPr>
        <p:blipFill rotWithShape="1">
          <a:blip r:embed="rId3">
            <a:alphaModFix/>
          </a:blip>
          <a:srcRect/>
          <a:stretch/>
        </p:blipFill>
        <p:spPr>
          <a:xfrm>
            <a:off x="0" y="1524000"/>
            <a:ext cx="4297679" cy="3400058"/>
          </a:xfrm>
          <a:prstGeom prst="rect">
            <a:avLst/>
          </a:prstGeom>
          <a:noFill/>
          <a:ln>
            <a:noFill/>
          </a:ln>
        </p:spPr>
      </p:pic>
      <p:pic>
        <p:nvPicPr>
          <p:cNvPr id="556" name="Shape 556" descr="biner on leg loop good.PNG"/>
          <p:cNvPicPr preferRelativeResize="0"/>
          <p:nvPr/>
        </p:nvPicPr>
        <p:blipFill rotWithShape="1">
          <a:blip r:embed="rId4">
            <a:alphaModFix/>
          </a:blip>
          <a:srcRect/>
          <a:stretch/>
        </p:blipFill>
        <p:spPr>
          <a:xfrm>
            <a:off x="4648200" y="1524000"/>
            <a:ext cx="4297679" cy="3942010"/>
          </a:xfrm>
          <a:prstGeom prst="rect">
            <a:avLst/>
          </a:prstGeom>
          <a:noFill/>
          <a:ln>
            <a:noFill/>
          </a:ln>
        </p:spPr>
      </p:pic>
      <p:sp>
        <p:nvSpPr>
          <p:cNvPr id="557" name="Shape 557"/>
          <p:cNvSpPr txBox="1"/>
          <p:nvPr/>
        </p:nvSpPr>
        <p:spPr>
          <a:xfrm>
            <a:off x="1295400" y="5105400"/>
            <a:ext cx="2743199"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dk1"/>
                </a:solidFill>
                <a:latin typeface="Calibri"/>
                <a:ea typeface="Calibri"/>
                <a:cs typeface="Calibri"/>
                <a:sym typeface="Calibri"/>
              </a:rPr>
              <a:t>Good?  </a:t>
            </a:r>
          </a:p>
          <a:p>
            <a:pPr marL="0" marR="0" lvl="0" indent="0" algn="l" rtl="0">
              <a:spcBef>
                <a:spcPts val="0"/>
              </a:spcBef>
              <a:buSzPct val="25000"/>
              <a:buNone/>
            </a:pPr>
            <a:r>
              <a:rPr lang="en-US" sz="2800">
                <a:solidFill>
                  <a:schemeClr val="dk1"/>
                </a:solidFill>
                <a:latin typeface="Calibri"/>
                <a:ea typeface="Calibri"/>
                <a:cs typeface="Calibri"/>
                <a:sym typeface="Calibri"/>
              </a:rPr>
              <a:t>Any concerns?  </a:t>
            </a:r>
          </a:p>
        </p:txBody>
      </p:sp>
      <p:sp>
        <p:nvSpPr>
          <p:cNvPr id="558" name="Shape 558"/>
          <p:cNvSpPr txBox="1"/>
          <p:nvPr/>
        </p:nvSpPr>
        <p:spPr>
          <a:xfrm>
            <a:off x="5486400" y="5638800"/>
            <a:ext cx="28194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dk1"/>
                </a:solidFill>
                <a:latin typeface="Calibri"/>
                <a:ea typeface="Calibri"/>
                <a:cs typeface="Calibri"/>
                <a:sym typeface="Calibri"/>
              </a:rPr>
              <a:t>Much safer! </a:t>
            </a:r>
          </a:p>
          <a:p>
            <a:pPr marL="0" marR="0" lvl="0" indent="0" algn="l" rtl="0">
              <a:spcBef>
                <a:spcPts val="0"/>
              </a:spcBef>
              <a:buSzPct val="25000"/>
              <a:buNone/>
            </a:pPr>
            <a:r>
              <a:rPr lang="en-US" sz="1800">
                <a:solidFill>
                  <a:schemeClr val="dk1"/>
                </a:solidFill>
                <a:latin typeface="Calibri"/>
                <a:ea typeface="Calibri"/>
                <a:cs typeface="Calibri"/>
                <a:sym typeface="Calibri"/>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0" y="274637"/>
            <a:ext cx="86868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Rappelling off of the belay loop with an autoblock</a:t>
            </a:r>
          </a:p>
        </p:txBody>
      </p:sp>
      <p:pic>
        <p:nvPicPr>
          <p:cNvPr id="564" name="Shape 564" descr="autoblock when not extended.PNG"/>
          <p:cNvPicPr preferRelativeResize="0">
            <a:picLocks noGrp="1"/>
          </p:cNvPicPr>
          <p:nvPr>
            <p:ph type="body" idx="1"/>
          </p:nvPr>
        </p:nvPicPr>
        <p:blipFill rotWithShape="1">
          <a:blip r:embed="rId3">
            <a:alphaModFix/>
          </a:blip>
          <a:srcRect/>
          <a:stretch/>
        </p:blipFill>
        <p:spPr>
          <a:xfrm>
            <a:off x="457200" y="1447800"/>
            <a:ext cx="4389653" cy="5029199"/>
          </a:xfrm>
          <a:prstGeom prst="rect">
            <a:avLst/>
          </a:prstGeom>
          <a:noFill/>
          <a:ln>
            <a:noFill/>
          </a:ln>
        </p:spPr>
      </p:pic>
      <p:sp>
        <p:nvSpPr>
          <p:cNvPr id="565" name="Shape 565"/>
          <p:cNvSpPr txBox="1"/>
          <p:nvPr/>
        </p:nvSpPr>
        <p:spPr>
          <a:xfrm>
            <a:off x="5029200" y="2362200"/>
            <a:ext cx="3962399" cy="304698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Calibri"/>
                <a:ea typeface="Calibri"/>
                <a:cs typeface="Calibri"/>
                <a:sym typeface="Calibri"/>
              </a:rPr>
              <a:t>Look closely: </a:t>
            </a:r>
          </a:p>
          <a:p>
            <a:pPr marL="0" marR="0" lvl="0" indent="0" algn="l" rtl="0">
              <a:spcBef>
                <a:spcPts val="0"/>
              </a:spcBef>
              <a:buSzPct val="25000"/>
              <a:buNone/>
            </a:pPr>
            <a:r>
              <a:rPr lang="en-US" sz="2400">
                <a:solidFill>
                  <a:schemeClr val="dk1"/>
                </a:solidFill>
                <a:latin typeface="Calibri"/>
                <a:ea typeface="Calibri"/>
                <a:cs typeface="Calibri"/>
                <a:sym typeface="Calibri"/>
              </a:rPr>
              <a:t>What advice would you give?</a:t>
            </a:r>
          </a:p>
          <a:p>
            <a:pPr marL="0" marR="0" lvl="0" indent="0" algn="l" rtl="0">
              <a:spcBef>
                <a:spcPts val="0"/>
              </a:spcBef>
              <a:buNone/>
            </a:pPr>
            <a:endParaRPr sz="2400">
              <a:solidFill>
                <a:schemeClr val="dk1"/>
              </a:solidFill>
              <a:latin typeface="Calibri"/>
              <a:ea typeface="Calibri"/>
              <a:cs typeface="Calibri"/>
              <a:sym typeface="Calibri"/>
            </a:endParaRPr>
          </a:p>
          <a:p>
            <a:pPr marL="0" marR="0" lvl="0" indent="0" algn="l" rtl="0">
              <a:spcBef>
                <a:spcPts val="0"/>
              </a:spcBef>
              <a:buSzPct val="25000"/>
              <a:buNone/>
            </a:pPr>
            <a:r>
              <a:rPr lang="en-US" sz="2400">
                <a:solidFill>
                  <a:schemeClr val="dk1"/>
                </a:solidFill>
                <a:latin typeface="Calibri"/>
                <a:ea typeface="Calibri"/>
                <a:cs typeface="Calibri"/>
                <a:sym typeface="Calibri"/>
              </a:rPr>
              <a:t>We learn from our mistakes--question dated practices</a:t>
            </a:r>
          </a:p>
          <a:p>
            <a:pPr marL="0" marR="0" lvl="0" indent="0" algn="l" rtl="0">
              <a:spcBef>
                <a:spcPts val="0"/>
              </a:spcBef>
              <a:buNone/>
            </a:pPr>
            <a:endParaRPr sz="2400">
              <a:solidFill>
                <a:schemeClr val="dk1"/>
              </a:solidFill>
              <a:latin typeface="Calibri"/>
              <a:ea typeface="Calibri"/>
              <a:cs typeface="Calibri"/>
              <a:sym typeface="Calibri"/>
            </a:endParaRPr>
          </a:p>
          <a:p>
            <a:pPr marL="0" marR="0" lvl="0" indent="0" algn="l" rtl="0">
              <a:spcBef>
                <a:spcPts val="0"/>
              </a:spcBef>
              <a:buSzPct val="25000"/>
              <a:buNone/>
            </a:pPr>
            <a:r>
              <a:rPr lang="en-US" sz="2400">
                <a:solidFill>
                  <a:schemeClr val="dk1"/>
                </a:solidFill>
                <a:latin typeface="Calibri"/>
                <a:ea typeface="Calibri"/>
                <a:cs typeface="Calibri"/>
                <a:sym typeface="Calibri"/>
              </a:rPr>
              <a:t>Gear and how we use it is constantly evolving!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What if I drop my rappel device?</a:t>
            </a:r>
          </a:p>
        </p:txBody>
      </p:sp>
      <p:sp>
        <p:nvSpPr>
          <p:cNvPr id="572" name="Shape 572"/>
          <p:cNvSpPr txBox="1">
            <a:spLocks noGrp="1"/>
          </p:cNvSpPr>
          <p:nvPr>
            <p:ph type="body" idx="1"/>
          </p:nvPr>
        </p:nvSpPr>
        <p:spPr>
          <a:xfrm>
            <a:off x="266700" y="1600200"/>
            <a:ext cx="8420100" cy="5073600"/>
          </a:xfrm>
          <a:prstGeom prst="rect">
            <a:avLst/>
          </a:prstGeom>
        </p:spPr>
        <p:txBody>
          <a:bodyPr lIns="91425" tIns="91425" rIns="91425" bIns="91425" anchor="t" anchorCtr="0">
            <a:noAutofit/>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rtl="0">
              <a:spcBef>
                <a:spcPts val="0"/>
              </a:spcBef>
              <a:buNone/>
            </a:pPr>
            <a:endParaRPr dirty="0"/>
          </a:p>
          <a:p>
            <a:pPr lvl="0" rtl="0">
              <a:spcBef>
                <a:spcPts val="0"/>
              </a:spcBef>
              <a:buNone/>
            </a:pPr>
            <a:endParaRPr lang="en-US" dirty="0"/>
          </a:p>
          <a:p>
            <a:pPr lvl="0" rtl="0">
              <a:spcBef>
                <a:spcPts val="0"/>
              </a:spcBef>
              <a:buNone/>
            </a:pPr>
            <a:endParaRPr lang="en-US" dirty="0"/>
          </a:p>
          <a:p>
            <a:pPr lvl="0" rtl="0">
              <a:spcBef>
                <a:spcPts val="0"/>
              </a:spcBef>
              <a:buNone/>
            </a:pPr>
            <a:endParaRPr dirty="0"/>
          </a:p>
          <a:p>
            <a:pPr lvl="0">
              <a:spcBef>
                <a:spcPts val="0"/>
              </a:spcBef>
              <a:buNone/>
            </a:pPr>
            <a:r>
              <a:rPr lang="en-US" sz="1400" u="sng" dirty="0">
                <a:solidFill>
                  <a:schemeClr val="hlink"/>
                </a:solidFill>
                <a:hlinkClick r:id="rId3"/>
              </a:rPr>
              <a:t>https://www.youtube.com/watch?v=lslG-Clp2qA</a:t>
            </a:r>
          </a:p>
          <a:p>
            <a:pPr marL="0" lvl="0" indent="457200">
              <a:spcBef>
                <a:spcPts val="0"/>
              </a:spcBef>
              <a:buNone/>
            </a:pPr>
            <a:r>
              <a:rPr lang="en-US" sz="3600" dirty="0" err="1"/>
              <a:t>Carabiner</a:t>
            </a:r>
            <a:r>
              <a:rPr lang="en-US" sz="3600" dirty="0"/>
              <a:t> brake setup with 3 lockers</a:t>
            </a:r>
          </a:p>
        </p:txBody>
      </p:sp>
      <p:pic>
        <p:nvPicPr>
          <p:cNvPr id="573" name="Shape 573"/>
          <p:cNvPicPr preferRelativeResize="0"/>
          <p:nvPr/>
        </p:nvPicPr>
        <p:blipFill>
          <a:blip r:embed="rId4">
            <a:alphaModFix/>
          </a:blip>
          <a:stretch>
            <a:fillRect/>
          </a:stretch>
        </p:blipFill>
        <p:spPr>
          <a:xfrm>
            <a:off x="789750" y="1295400"/>
            <a:ext cx="7564500" cy="37782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txBox="1">
            <a:spLocks noGrp="1"/>
          </p:cNvSpPr>
          <p:nvPr>
            <p:ph type="title"/>
          </p:nvPr>
        </p:nvSpPr>
        <p:spPr>
          <a:xfrm>
            <a:off x="457200" y="533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Questions?</a:t>
            </a:r>
          </a:p>
        </p:txBody>
      </p:sp>
      <p:pic>
        <p:nvPicPr>
          <p:cNvPr id="580" name="Shape 580" descr="Bivy Spot.PNG"/>
          <p:cNvPicPr preferRelativeResize="0">
            <a:picLocks noGrp="1"/>
          </p:cNvPicPr>
          <p:nvPr>
            <p:ph type="body" idx="1"/>
          </p:nvPr>
        </p:nvPicPr>
        <p:blipFill rotWithShape="1">
          <a:blip r:embed="rId3">
            <a:alphaModFix/>
          </a:blip>
          <a:srcRect/>
          <a:stretch/>
        </p:blipFill>
        <p:spPr>
          <a:xfrm>
            <a:off x="2009416" y="1972205"/>
            <a:ext cx="5125166" cy="37819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Are you prepared? </a:t>
            </a:r>
          </a:p>
        </p:txBody>
      </p:sp>
      <p:sp>
        <p:nvSpPr>
          <p:cNvPr id="129" name="Shape 12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130" name="Shape 130" descr="Adults Reading.PNG"/>
          <p:cNvPicPr preferRelativeResize="0"/>
          <p:nvPr/>
        </p:nvPicPr>
        <p:blipFill rotWithShape="1">
          <a:blip r:embed="rId3">
            <a:alphaModFix/>
          </a:blip>
          <a:srcRect/>
          <a:stretch/>
        </p:blipFill>
        <p:spPr>
          <a:xfrm>
            <a:off x="980575" y="1894450"/>
            <a:ext cx="7182900" cy="3658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Batang"/>
              <a:buNone/>
            </a:pPr>
            <a:br>
              <a:rPr lang="en-US" sz="3959" b="0" i="0" u="none" strike="noStrike" cap="none">
                <a:solidFill>
                  <a:schemeClr val="dk1"/>
                </a:solidFill>
                <a:latin typeface="Batang"/>
                <a:ea typeface="Batang"/>
                <a:cs typeface="Batang"/>
                <a:sym typeface="Batang"/>
              </a:rPr>
            </a:br>
            <a:r>
              <a:rPr lang="en-US" sz="3959" b="0" i="0" u="none" strike="noStrike" cap="none">
                <a:solidFill>
                  <a:schemeClr val="dk1"/>
                </a:solidFill>
                <a:latin typeface="Batang"/>
                <a:ea typeface="Batang"/>
                <a:cs typeface="Batang"/>
                <a:sym typeface="Batang"/>
              </a:rPr>
              <a:t>Lecture 2 Learning Targets</a:t>
            </a:r>
            <a:br>
              <a:rPr lang="en-US" sz="3959" b="0" i="0" u="none" strike="noStrike" cap="none">
                <a:solidFill>
                  <a:schemeClr val="dk1"/>
                </a:solidFill>
                <a:latin typeface="Batang"/>
                <a:ea typeface="Batang"/>
                <a:cs typeface="Batang"/>
                <a:sym typeface="Batang"/>
              </a:rPr>
            </a:br>
            <a:r>
              <a:rPr lang="en-US" sz="2790" b="0" i="0" u="none" strike="noStrike" cap="none">
                <a:solidFill>
                  <a:schemeClr val="dk1"/>
                </a:solidFill>
                <a:latin typeface="Batang"/>
                <a:ea typeface="Batang"/>
                <a:cs typeface="Batang"/>
                <a:sym typeface="Batang"/>
              </a:rPr>
              <a:t>The prepared and engaged student will begin to understand (conceptually) how to...</a:t>
            </a:r>
          </a:p>
        </p:txBody>
      </p:sp>
      <p:sp>
        <p:nvSpPr>
          <p:cNvPr id="587" name="Shape 587"/>
          <p:cNvSpPr txBox="1">
            <a:spLocks noGrp="1"/>
          </p:cNvSpPr>
          <p:nvPr>
            <p:ph type="body" idx="1"/>
          </p:nvPr>
        </p:nvSpPr>
        <p:spPr>
          <a:xfrm>
            <a:off x="381000" y="1600200"/>
            <a:ext cx="87630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Prepare for Field Trip 2</a:t>
            </a:r>
          </a:p>
          <a:p>
            <a:pPr marL="342900" marR="0" lvl="0" indent="-342900" algn="l" rtl="0">
              <a:lnSpc>
                <a:spcPct val="90000"/>
              </a:lnSpc>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Evaluate belay and rappel anchors for rock </a:t>
            </a:r>
          </a:p>
          <a:p>
            <a:pPr marL="342900" marR="0" lvl="0" indent="-342900" algn="l" rtl="0">
              <a:lnSpc>
                <a:spcPct val="90000"/>
              </a:lnSpc>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Lead Belay</a:t>
            </a:r>
          </a:p>
          <a:p>
            <a:pPr marL="342900" marR="0" lvl="0" indent="-342900" algn="l" rtl="0">
              <a:lnSpc>
                <a:spcPct val="90000"/>
              </a:lnSpc>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Escape the belay  </a:t>
            </a:r>
          </a:p>
          <a:p>
            <a:pPr marL="342900" marR="0" lvl="0" indent="-342900" algn="l" rtl="0">
              <a:lnSpc>
                <a:spcPct val="90000"/>
              </a:lnSpc>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Rappel safely</a:t>
            </a:r>
          </a:p>
          <a:p>
            <a:pPr marL="342900" marR="0" lvl="0" indent="-342900" algn="l" rtl="0">
              <a:lnSpc>
                <a:spcPct val="90000"/>
              </a:lnSpc>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a:t>
            </a:r>
            <a:r>
              <a:rPr lang="en-US"/>
              <a:t>Thank you and see you in the mountains! </a:t>
            </a:r>
          </a:p>
          <a:p>
            <a:pPr marL="342900" marR="0" lvl="0" indent="-342900" algn="l" rtl="0">
              <a:lnSpc>
                <a:spcPct val="90000"/>
              </a:lnSpc>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588" name="Shape 588" descr="C:\Users\Owner\AppData\Local\Microsoft\Windows\Temporary Internet Files\Content.IE5\G6OCOKA6\600px-Blue_check_PD.svg[1].png"/>
          <p:cNvPicPr preferRelativeResize="0"/>
          <p:nvPr/>
        </p:nvPicPr>
        <p:blipFill rotWithShape="1">
          <a:blip r:embed="rId3">
            <a:alphaModFix/>
          </a:blip>
          <a:srcRect/>
          <a:stretch/>
        </p:blipFill>
        <p:spPr>
          <a:xfrm>
            <a:off x="304800" y="2209800"/>
            <a:ext cx="643509" cy="533399"/>
          </a:xfrm>
          <a:prstGeom prst="rect">
            <a:avLst/>
          </a:prstGeom>
          <a:noFill/>
          <a:ln>
            <a:noFill/>
          </a:ln>
        </p:spPr>
      </p:pic>
      <p:pic>
        <p:nvPicPr>
          <p:cNvPr id="589" name="Shape 589" descr="C:\Users\Owner\AppData\Local\Microsoft\Windows\Temporary Internet Files\Content.IE5\G6OCOKA6\600px-Blue_check_PD.svg[1].png"/>
          <p:cNvPicPr preferRelativeResize="0"/>
          <p:nvPr/>
        </p:nvPicPr>
        <p:blipFill rotWithShape="1">
          <a:blip r:embed="rId3">
            <a:alphaModFix/>
          </a:blip>
          <a:srcRect/>
          <a:stretch/>
        </p:blipFill>
        <p:spPr>
          <a:xfrm>
            <a:off x="228600" y="2819400"/>
            <a:ext cx="643509" cy="533399"/>
          </a:xfrm>
          <a:prstGeom prst="rect">
            <a:avLst/>
          </a:prstGeom>
          <a:noFill/>
          <a:ln>
            <a:noFill/>
          </a:ln>
        </p:spPr>
      </p:pic>
      <p:pic>
        <p:nvPicPr>
          <p:cNvPr id="590" name="Shape 590" descr="C:\Users\Owner\AppData\Local\Microsoft\Windows\Temporary Internet Files\Content.IE5\G6OCOKA6\600px-Blue_check_PD.svg[1].png"/>
          <p:cNvPicPr preferRelativeResize="0"/>
          <p:nvPr/>
        </p:nvPicPr>
        <p:blipFill rotWithShape="1">
          <a:blip r:embed="rId3">
            <a:alphaModFix/>
          </a:blip>
          <a:srcRect/>
          <a:stretch/>
        </p:blipFill>
        <p:spPr>
          <a:xfrm>
            <a:off x="304800" y="3200400"/>
            <a:ext cx="643509" cy="533399"/>
          </a:xfrm>
          <a:prstGeom prst="rect">
            <a:avLst/>
          </a:prstGeom>
          <a:noFill/>
          <a:ln>
            <a:noFill/>
          </a:ln>
        </p:spPr>
      </p:pic>
      <p:pic>
        <p:nvPicPr>
          <p:cNvPr id="591" name="Shape 591" descr="C:\Users\Owner\AppData\Local\Microsoft\Windows\Temporary Internet Files\Content.IE5\G6OCOKA6\600px-Blue_check_PD.svg[1].png"/>
          <p:cNvPicPr preferRelativeResize="0"/>
          <p:nvPr/>
        </p:nvPicPr>
        <p:blipFill rotWithShape="1">
          <a:blip r:embed="rId3">
            <a:alphaModFix/>
          </a:blip>
          <a:srcRect/>
          <a:stretch/>
        </p:blipFill>
        <p:spPr>
          <a:xfrm>
            <a:off x="304800" y="3657600"/>
            <a:ext cx="643509" cy="533399"/>
          </a:xfrm>
          <a:prstGeom prst="rect">
            <a:avLst/>
          </a:prstGeom>
          <a:noFill/>
          <a:ln>
            <a:noFill/>
          </a:ln>
        </p:spPr>
      </p:pic>
      <p:pic>
        <p:nvPicPr>
          <p:cNvPr id="592" name="Shape 592" descr="C:\Users\Owner\AppData\Local\Microsoft\Windows\Temporary Internet Files\Content.IE5\G6OCOKA6\600px-Blue_check_PD.svg[1].png"/>
          <p:cNvPicPr preferRelativeResize="0"/>
          <p:nvPr/>
        </p:nvPicPr>
        <p:blipFill rotWithShape="1">
          <a:blip r:embed="rId3">
            <a:alphaModFix/>
          </a:blip>
          <a:srcRect/>
          <a:stretch/>
        </p:blipFill>
        <p:spPr>
          <a:xfrm>
            <a:off x="228600" y="4267200"/>
            <a:ext cx="643509" cy="5333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203200" algn="l" rtl="0">
              <a:spcBef>
                <a:spcPts val="0"/>
              </a:spcBef>
              <a:buClr>
                <a:schemeClr val="dk1"/>
              </a:buClr>
              <a:buSzPct val="72727"/>
              <a:buFont typeface="Arial"/>
              <a:buNone/>
            </a:pPr>
            <a:endParaRPr sz="4400"/>
          </a:p>
          <a:p>
            <a:pPr marL="0" marR="0" lvl="0" indent="-203200" algn="l" rtl="0">
              <a:spcBef>
                <a:spcPts val="0"/>
              </a:spcBef>
              <a:buClr>
                <a:schemeClr val="dk1"/>
              </a:buClr>
              <a:buSzPct val="72727"/>
              <a:buFont typeface="Arial"/>
              <a:buNone/>
            </a:pPr>
            <a:endParaRPr sz="4400"/>
          </a:p>
          <a:p>
            <a:pPr marL="0" lvl="0" indent="0" rtl="0">
              <a:spcBef>
                <a:spcPts val="0"/>
              </a:spcBef>
              <a:buClr>
                <a:schemeClr val="dk1"/>
              </a:buClr>
              <a:buSzPct val="25000"/>
              <a:buFont typeface="Calibri"/>
              <a:buNone/>
            </a:pPr>
            <a:r>
              <a:rPr lang="en-US" sz="4400"/>
              <a:t>Climb On! </a:t>
            </a:r>
          </a:p>
        </p:txBody>
      </p:sp>
      <p:pic>
        <p:nvPicPr>
          <p:cNvPr id="598" name="Shape 598"/>
          <p:cNvPicPr preferRelativeResize="0"/>
          <p:nvPr/>
        </p:nvPicPr>
        <p:blipFill>
          <a:blip r:embed="rId3">
            <a:alphaModFix/>
          </a:blip>
          <a:stretch>
            <a:fillRect/>
          </a:stretch>
        </p:blipFill>
        <p:spPr>
          <a:xfrm>
            <a:off x="3439125" y="583700"/>
            <a:ext cx="4572000" cy="6096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Pop Quiz! </a:t>
            </a:r>
          </a:p>
        </p:txBody>
      </p:sp>
      <p:sp>
        <p:nvSpPr>
          <p:cNvPr id="136" name="Shape 13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If you have a smart phone or a computer, please get it out now and go to www.kahoot.it </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457200" y="274637"/>
            <a:ext cx="8229600" cy="94456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Field Trip 2</a:t>
            </a:r>
          </a:p>
        </p:txBody>
      </p:sp>
      <p:sp>
        <p:nvSpPr>
          <p:cNvPr id="142" name="Shape 142"/>
          <p:cNvSpPr txBox="1">
            <a:spLocks noGrp="1"/>
          </p:cNvSpPr>
          <p:nvPr>
            <p:ph type="body" idx="1"/>
          </p:nvPr>
        </p:nvSpPr>
        <p:spPr>
          <a:xfrm>
            <a:off x="457200" y="1066800"/>
            <a:ext cx="8229600" cy="51816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Just like a climb…</a:t>
            </a:r>
          </a:p>
          <a:p>
            <a:pPr marL="342900" marR="0" lvl="0" indent="-342900" algn="l" rtl="0">
              <a:lnSpc>
                <a:spcPct val="80000"/>
              </a:lnSpc>
              <a:spcBef>
                <a:spcPts val="56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Be on time and be present </a:t>
            </a:r>
          </a:p>
          <a:p>
            <a:pPr marL="342900" marR="0" lvl="0" indent="-342900" algn="l" rtl="0">
              <a:lnSpc>
                <a:spcPct val="80000"/>
              </a:lnSpc>
              <a:spcBef>
                <a:spcPts val="56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Bring food, water, and clothing appropriate for the  </a:t>
            </a:r>
          </a:p>
          <a:p>
            <a:pPr marL="342900" marR="0" lvl="0" indent="-342900" algn="l" rtl="0">
              <a:lnSpc>
                <a:spcPct val="80000"/>
              </a:lnSpc>
              <a:spcBef>
                <a:spcPts val="56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weather conditions</a:t>
            </a:r>
          </a:p>
          <a:p>
            <a:pPr marL="342900" marR="0" lvl="0" indent="-342900" algn="l" rtl="0">
              <a:lnSpc>
                <a:spcPct val="80000"/>
              </a:lnSpc>
              <a:spcBef>
                <a:spcPts val="24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6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Gear: 	Helmet</a:t>
            </a:r>
            <a:br>
              <a:rPr lang="en-US" sz="2800" b="0" i="0" u="none" strike="noStrike" cap="none" dirty="0">
                <a:solidFill>
                  <a:schemeClr val="dk1"/>
                </a:solidFill>
                <a:latin typeface="Calibri"/>
                <a:ea typeface="Calibri"/>
                <a:cs typeface="Calibri"/>
                <a:sym typeface="Calibri"/>
              </a:rPr>
            </a:br>
            <a:r>
              <a:rPr lang="en-US" sz="2800" b="0" i="0" u="none" strike="noStrike" cap="none" dirty="0">
                <a:solidFill>
                  <a:schemeClr val="dk1"/>
                </a:solidFill>
                <a:latin typeface="Calibri"/>
                <a:ea typeface="Calibri"/>
                <a:cs typeface="Calibri"/>
                <a:sym typeface="Calibri"/>
              </a:rPr>
              <a:t>		Harness</a:t>
            </a:r>
          </a:p>
          <a:p>
            <a:pPr marL="342900" marR="0" lvl="0" indent="-342900" algn="l" rtl="0">
              <a:lnSpc>
                <a:spcPct val="80000"/>
              </a:lnSpc>
              <a:spcBef>
                <a:spcPts val="56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Carabiners</a:t>
            </a:r>
          </a:p>
          <a:p>
            <a:pPr marL="342900" marR="0" lvl="0" indent="-342900" algn="l" rtl="0">
              <a:lnSpc>
                <a:spcPct val="80000"/>
              </a:lnSpc>
              <a:spcBef>
                <a:spcPts val="56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120cm sewn nylon sling </a:t>
            </a:r>
          </a:p>
          <a:p>
            <a:pPr marL="342900" marR="0" lvl="0" indent="-342900" algn="l" rtl="0">
              <a:lnSpc>
                <a:spcPct val="80000"/>
              </a:lnSpc>
              <a:spcBef>
                <a:spcPts val="56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Belay/rappel device</a:t>
            </a:r>
          </a:p>
          <a:p>
            <a:pPr marL="342900" marR="0" lvl="0" indent="-342900" algn="l" rtl="0">
              <a:lnSpc>
                <a:spcPct val="80000"/>
              </a:lnSpc>
              <a:spcBef>
                <a:spcPts val="56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Pack</a:t>
            </a:r>
          </a:p>
          <a:p>
            <a:pPr marL="342900" marR="0" lvl="0" indent="-342900" algn="l" rtl="0">
              <a:lnSpc>
                <a:spcPct val="80000"/>
              </a:lnSpc>
              <a:spcBef>
                <a:spcPts val="56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10 essentials</a:t>
            </a:r>
          </a:p>
          <a:p>
            <a:pPr marL="342900" marR="0" lvl="0" indent="-342900" algn="l" rtl="0">
              <a:lnSpc>
                <a:spcPct val="80000"/>
              </a:lnSpc>
              <a:spcBef>
                <a:spcPts val="160"/>
              </a:spcBef>
              <a:spcAft>
                <a:spcPts val="0"/>
              </a:spcAft>
              <a:buClr>
                <a:schemeClr val="dk1"/>
              </a:buClr>
              <a:buSzPct val="25000"/>
              <a:buFont typeface="Arial"/>
              <a:buNone/>
            </a:pPr>
            <a:endParaRPr sz="8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60"/>
              </a:spcBef>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Do your HW and pay attention at tonight’s lecture! </a:t>
            </a:r>
            <a:br>
              <a:rPr lang="en-US" sz="800" b="0" i="0" u="none" strike="noStrike" cap="none" dirty="0">
                <a:solidFill>
                  <a:schemeClr val="dk1"/>
                </a:solidFill>
                <a:latin typeface="Calibri"/>
                <a:ea typeface="Calibri"/>
                <a:cs typeface="Calibri"/>
                <a:sym typeface="Calibri"/>
              </a:rPr>
            </a:br>
            <a:endParaRPr lang="en-US" sz="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Batang"/>
              <a:buNone/>
            </a:pPr>
            <a:br>
              <a:rPr lang="en-US" sz="3959" b="0" i="0" u="none" strike="noStrike" cap="none">
                <a:solidFill>
                  <a:schemeClr val="dk1"/>
                </a:solidFill>
                <a:latin typeface="Batang"/>
                <a:ea typeface="Batang"/>
                <a:cs typeface="Batang"/>
                <a:sym typeface="Batang"/>
              </a:rPr>
            </a:br>
            <a:r>
              <a:rPr lang="en-US" sz="3959" b="0" i="0" u="none" strike="noStrike" cap="none">
                <a:solidFill>
                  <a:schemeClr val="dk1"/>
                </a:solidFill>
                <a:latin typeface="Batang"/>
                <a:ea typeface="Batang"/>
                <a:cs typeface="Batang"/>
                <a:sym typeface="Batang"/>
              </a:rPr>
              <a:t>Lecture 2 Learning Targets</a:t>
            </a:r>
            <a:br>
              <a:rPr lang="en-US" sz="3959" b="0" i="0" u="none" strike="noStrike" cap="none">
                <a:solidFill>
                  <a:schemeClr val="dk1"/>
                </a:solidFill>
                <a:latin typeface="Batang"/>
                <a:ea typeface="Batang"/>
                <a:cs typeface="Batang"/>
                <a:sym typeface="Batang"/>
              </a:rPr>
            </a:br>
            <a:r>
              <a:rPr lang="en-US" sz="2790" b="0" i="0" u="none" strike="noStrike" cap="none">
                <a:solidFill>
                  <a:schemeClr val="dk1"/>
                </a:solidFill>
                <a:latin typeface="Batang"/>
                <a:ea typeface="Batang"/>
                <a:cs typeface="Batang"/>
                <a:sym typeface="Batang"/>
              </a:rPr>
              <a:t>The prepared and engaged student will begin to understand (conceptually) how to...</a:t>
            </a:r>
          </a:p>
        </p:txBody>
      </p:sp>
      <p:sp>
        <p:nvSpPr>
          <p:cNvPr id="149" name="Shape 149"/>
          <p:cNvSpPr txBox="1">
            <a:spLocks noGrp="1"/>
          </p:cNvSpPr>
          <p:nvPr>
            <p:ph type="body" idx="1"/>
          </p:nvPr>
        </p:nvSpPr>
        <p:spPr>
          <a:xfrm>
            <a:off x="381000" y="1600200"/>
            <a:ext cx="87630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Prepare for Field Trip 2</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Evaluate belay and rappel anchors for rock </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Lead Belay</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Escape the belay  </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Rappel safely</a:t>
            </a:r>
          </a:p>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pic>
        <p:nvPicPr>
          <p:cNvPr id="150" name="Shape 150" descr="C:\Users\Owner\AppData\Local\Microsoft\Windows\Temporary Internet Files\Content.IE5\G6OCOKA6\600px-Blue_check_PD.svg[1].png"/>
          <p:cNvPicPr preferRelativeResize="0"/>
          <p:nvPr/>
        </p:nvPicPr>
        <p:blipFill rotWithShape="1">
          <a:blip r:embed="rId3">
            <a:alphaModFix/>
          </a:blip>
          <a:srcRect/>
          <a:stretch/>
        </p:blipFill>
        <p:spPr>
          <a:xfrm>
            <a:off x="304800" y="2209800"/>
            <a:ext cx="643509" cy="5333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3005</Words>
  <Application>Microsoft Office PowerPoint</Application>
  <PresentationFormat>On-screen Show (4:3)</PresentationFormat>
  <Paragraphs>476</Paragraphs>
  <Slides>61</Slides>
  <Notes>61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Batang</vt:lpstr>
      <vt:lpstr>Arial</vt:lpstr>
      <vt:lpstr>Calibri</vt:lpstr>
      <vt:lpstr>Office Theme</vt:lpstr>
      <vt:lpstr>PowerPoint Presentation</vt:lpstr>
      <vt:lpstr>Abby Hunt   Mountaineers Climb Leader   Co-leader of Alpine Rock Course   AMGA SPI Certified Instructor</vt:lpstr>
      <vt:lpstr>Perspective</vt:lpstr>
      <vt:lpstr>Lecture 2 Learning Targets The prepared and engaged student will begin to understand (conceptually) how to...</vt:lpstr>
      <vt:lpstr>Bivy Spot?</vt:lpstr>
      <vt:lpstr>Are you prepared? </vt:lpstr>
      <vt:lpstr>Pop Quiz! </vt:lpstr>
      <vt:lpstr>Field Trip 2</vt:lpstr>
      <vt:lpstr> Lecture 2 Learning Targets The prepared and engaged student will begin to understand (conceptually) how to...</vt:lpstr>
      <vt:lpstr>Belay and Rappel Anchors for Rock</vt:lpstr>
      <vt:lpstr>Belay and Rappel Anchors 101</vt:lpstr>
      <vt:lpstr>Solid and strong</vt:lpstr>
      <vt:lpstr>Equalized</vt:lpstr>
      <vt:lpstr>Redundant </vt:lpstr>
      <vt:lpstr>Efficient  </vt:lpstr>
      <vt:lpstr>No Extension </vt:lpstr>
      <vt:lpstr>         Recap</vt:lpstr>
      <vt:lpstr>Anchor Activity</vt:lpstr>
      <vt:lpstr>Anchor Activity Review Quickdraws</vt:lpstr>
      <vt:lpstr>Anchor Activity Review Quickdraws</vt:lpstr>
      <vt:lpstr>Anchor Activity Review The Sliding X</vt:lpstr>
      <vt:lpstr>Anchor Activity Review The Sliding X w/ limiting knots</vt:lpstr>
      <vt:lpstr>Anchor Activity Review American Death Triangle</vt:lpstr>
      <vt:lpstr>Anchor Activity Review</vt:lpstr>
      <vt:lpstr>Anchor Activity Review</vt:lpstr>
      <vt:lpstr>Anchor Activity Review What you will see at your FT</vt:lpstr>
      <vt:lpstr>Questions? </vt:lpstr>
      <vt:lpstr> Lecture 2 Learning Targets The prepared and engaged student will begin to understand (conceptually) how to...</vt:lpstr>
      <vt:lpstr>How to Lead Belay</vt:lpstr>
      <vt:lpstr>PowerPoint Presentation</vt:lpstr>
      <vt:lpstr>Lead Belaying feeling hand and braking hand</vt:lpstr>
      <vt:lpstr> Lead Belaying--terrain and style of climbing will dictate nature of the belay </vt:lpstr>
      <vt:lpstr>Which climber would you trust with your life?</vt:lpstr>
      <vt:lpstr>What would you do differently?</vt:lpstr>
      <vt:lpstr>PowerPoint Presentation</vt:lpstr>
      <vt:lpstr>Numerous ways to belay…</vt:lpstr>
      <vt:lpstr>Belaying a follower with a body belay</vt:lpstr>
      <vt:lpstr>Belaying a follower with a Munter off of the anchor</vt:lpstr>
      <vt:lpstr>PowerPoint Presentation</vt:lpstr>
      <vt:lpstr>Belaying a follower off the body with a tubular device </vt:lpstr>
      <vt:lpstr>           Questions?</vt:lpstr>
      <vt:lpstr> Lecture 2 Learning Targets The prepared and engaged student will begin to understand (conceptually) how to...</vt:lpstr>
      <vt:lpstr>Belay Escape—DISCLAIMER!!!</vt:lpstr>
      <vt:lpstr>Belay Escape—Step 1: Go Hands Free (when belaying with a device)</vt:lpstr>
      <vt:lpstr>Belay Escape—Step 1 Go Hands Free (when belaying with a Munter)</vt:lpstr>
      <vt:lpstr>PowerPoint Presentation</vt:lpstr>
      <vt:lpstr>PowerPoint Presentation</vt:lpstr>
      <vt:lpstr>Questions? </vt:lpstr>
      <vt:lpstr> Lecture 2 Learning Targets The prepared and engaged student will begin to understand (conceptually) how to...</vt:lpstr>
      <vt:lpstr>Rappelling </vt:lpstr>
      <vt:lpstr>Rope Management</vt:lpstr>
      <vt:lpstr>Your Personal Tether </vt:lpstr>
      <vt:lpstr>Efficiency and Safety Points</vt:lpstr>
      <vt:lpstr>Overview of the extended rappel</vt:lpstr>
      <vt:lpstr>Rappelling off the belay loop</vt:lpstr>
      <vt:lpstr>Backup options for rappel off of belay loop</vt:lpstr>
      <vt:lpstr>Rappelling off of the belay loop with an autoblock</vt:lpstr>
      <vt:lpstr>What if I drop my rappel device?</vt:lpstr>
      <vt:lpstr>Questions?</vt:lpstr>
      <vt:lpstr> Lecture 2 Learning Targets The prepared and engaged student will begin to understand (conceptually) how 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 Abigail</dc:creator>
  <cp:lastModifiedBy>Hunt, Abigail</cp:lastModifiedBy>
  <cp:revision>2</cp:revision>
  <dcterms:modified xsi:type="dcterms:W3CDTF">2018-02-01T00:48:10Z</dcterms:modified>
</cp:coreProperties>
</file>