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g" ContentType="image/jpeg"/>
  <Override PartName="/ppt/media/image11.jpg" ContentType="image/jpeg"/>
  <Override PartName="/ppt/notesSlides/notesSlide7.xml" ContentType="application/vnd.openxmlformats-officedocument.presentationml.notesSlide+xml"/>
  <Override PartName="/ppt/media/image12.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1.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6.jpg" ContentType="image/jpeg"/>
  <Override PartName="/ppt/notesSlides/notesSlide15.xml" ContentType="application/vnd.openxmlformats-officedocument.presentationml.notesSlide+xml"/>
  <Override PartName="/ppt/media/image28.jpg" ContentType="image/png"/>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32.jpg" ContentType="image/jpeg"/>
  <Override PartName="/ppt/notesSlides/notesSlide18.xml" ContentType="application/vnd.openxmlformats-officedocument.presentationml.notesSlide+xml"/>
  <Override PartName="/ppt/media/image33.jpg" ContentType="image/jpeg"/>
  <Override PartName="/ppt/notesSlides/notesSlide19.xml" ContentType="application/vnd.openxmlformats-officedocument.presentationml.notesSlide+xml"/>
  <Override PartName="/ppt/media/image34.jpg" ContentType="image/jpeg"/>
  <Override PartName="/ppt/notesSlides/notesSlide20.xml" ContentType="application/vnd.openxmlformats-officedocument.presentationml.notesSlide+xml"/>
  <Override PartName="/ppt/media/image36.jpg" ContentType="image/jpeg"/>
  <Override PartName="/ppt/media/image37.jpg" ContentType="image/jpeg"/>
  <Override PartName="/ppt/media/image38.jpg" ContentType="image/jpeg"/>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43.jpg" ContentType="image/jpeg"/>
  <Override PartName="/ppt/notesSlides/notesSlide23.xml" ContentType="application/vnd.openxmlformats-officedocument.presentationml.notesSlide+xml"/>
  <Override PartName="/ppt/media/image44.jpg" ContentType="image/jpeg"/>
  <Override PartName="/ppt/notesSlides/notesSlide24.xml" ContentType="application/vnd.openxmlformats-officedocument.presentationml.notesSlide+xml"/>
  <Override PartName="/ppt/media/image45.jpg" ContentType="image/jpeg"/>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9" r:id="rId2"/>
    <p:sldId id="311" r:id="rId3"/>
    <p:sldId id="307" r:id="rId4"/>
    <p:sldId id="313" r:id="rId5"/>
    <p:sldId id="310" r:id="rId6"/>
    <p:sldId id="300" r:id="rId7"/>
    <p:sldId id="265" r:id="rId8"/>
    <p:sldId id="304" r:id="rId9"/>
    <p:sldId id="298" r:id="rId10"/>
    <p:sldId id="258" r:id="rId11"/>
    <p:sldId id="261" r:id="rId12"/>
    <p:sldId id="262" r:id="rId13"/>
    <p:sldId id="268" r:id="rId14"/>
    <p:sldId id="266" r:id="rId15"/>
    <p:sldId id="275" r:id="rId16"/>
    <p:sldId id="277" r:id="rId17"/>
    <p:sldId id="278" r:id="rId18"/>
    <p:sldId id="279" r:id="rId19"/>
    <p:sldId id="280" r:id="rId20"/>
    <p:sldId id="285" r:id="rId21"/>
    <p:sldId id="302" r:id="rId22"/>
    <p:sldId id="286" r:id="rId23"/>
    <p:sldId id="287" r:id="rId24"/>
    <p:sldId id="290" r:id="rId25"/>
    <p:sldId id="293" r:id="rId26"/>
    <p:sldId id="301" r:id="rId27"/>
    <p:sldId id="295" r:id="rId28"/>
    <p:sldId id="30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2593" autoAdjust="0"/>
  </p:normalViewPr>
  <p:slideViewPr>
    <p:cSldViewPr>
      <p:cViewPr varScale="1">
        <p:scale>
          <a:sx n="69" d="100"/>
          <a:sy n="69" d="100"/>
        </p:scale>
        <p:origin x="1301"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C6BCD-424D-4D2A-A6D7-E97FE8FFF6A5}" type="datetimeFigureOut">
              <a:rPr lang="en-US" smtClean="0"/>
              <a:t>6/27/2016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897B2-D17B-4D1F-B854-E1ECBC814065}" type="slidenum">
              <a:rPr lang="en-US" smtClean="0"/>
              <a:t>‹#›</a:t>
            </a:fld>
            <a:endParaRPr lang="en-US"/>
          </a:p>
        </p:txBody>
      </p:sp>
    </p:spTree>
    <p:extLst>
      <p:ext uri="{BB962C8B-B14F-4D97-AF65-F5344CB8AC3E}">
        <p14:creationId xmlns:p14="http://schemas.microsoft.com/office/powerpoint/2010/main" val="181378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Best practices for different environments. </a:t>
            </a:r>
          </a:p>
        </p:txBody>
      </p:sp>
      <p:sp>
        <p:nvSpPr>
          <p:cNvPr id="4" name="Slide Number Placeholder 3"/>
          <p:cNvSpPr>
            <a:spLocks noGrp="1"/>
          </p:cNvSpPr>
          <p:nvPr>
            <p:ph type="sldNum" sz="quarter" idx="10"/>
          </p:nvPr>
        </p:nvSpPr>
        <p:spPr/>
        <p:txBody>
          <a:bodyPr/>
          <a:lstStyle/>
          <a:p>
            <a:fld id="{D4811411-DB59-3047-A9BE-23D1D1004D17}" type="slidenum">
              <a:rPr lang="en-US" smtClean="0"/>
              <a:t>1</a:t>
            </a:fld>
            <a:endParaRPr lang="en-US"/>
          </a:p>
        </p:txBody>
      </p:sp>
    </p:spTree>
    <p:extLst>
      <p:ext uri="{BB962C8B-B14F-4D97-AF65-F5344CB8AC3E}">
        <p14:creationId xmlns:p14="http://schemas.microsoft.com/office/powerpoint/2010/main" val="3506737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Paradise, on the southern slopes of Mt. Rainier is one of the most popular snowshoe destinations with 16 superb snowshoe trails and spectacular views.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In 2011, it was designated as a Leave No Trace </a:t>
            </a:r>
            <a:r>
              <a:rPr lang="en-US" altLang="en-US" dirty="0">
                <a:ea typeface="ＭＳ Ｐゴシック" pitchFamily="34" charset="-128"/>
              </a:rPr>
              <a:t>“</a:t>
            </a:r>
            <a:r>
              <a:rPr lang="en-US" dirty="0">
                <a:ea typeface="ＭＳ Ｐゴシック" pitchFamily="34" charset="-128"/>
              </a:rPr>
              <a:t>Hot Spot</a:t>
            </a:r>
            <a:r>
              <a:rPr lang="en-US" altLang="en-US" dirty="0">
                <a:ea typeface="ＭＳ Ｐゴシック" pitchFamily="34" charset="-128"/>
              </a:rPr>
              <a:t>”</a:t>
            </a:r>
            <a:r>
              <a:rPr lang="en-US" dirty="0">
                <a:ea typeface="ＭＳ Ｐゴシック" pitchFamily="34" charset="-128"/>
              </a:rPr>
              <a:t> due to impacts of recreation</a:t>
            </a:r>
            <a:r>
              <a:rPr lang="en-US" baseline="0" dirty="0">
                <a:ea typeface="ＭＳ Ｐゴシック" pitchFamily="34" charset="-128"/>
              </a:rPr>
              <a:t> such as off trail travel, wildlife conflicts which we will discuss. </a:t>
            </a:r>
          </a:p>
          <a:p>
            <a:pPr eaLnBrk="1" hangingPunct="1">
              <a:spcBef>
                <a:spcPct val="0"/>
              </a:spcBef>
            </a:pPr>
            <a:endParaRPr lang="en-US" baseline="0" dirty="0">
              <a:ea typeface="ＭＳ Ｐゴシック" pitchFamily="34" charset="-128"/>
            </a:endParaRPr>
          </a:p>
          <a:p>
            <a:pPr eaLnBrk="1" hangingPunct="1">
              <a:spcBef>
                <a:spcPct val="0"/>
              </a:spcBef>
            </a:pPr>
            <a:r>
              <a:rPr lang="en-US" baseline="0" dirty="0">
                <a:ea typeface="ＭＳ Ｐゴシック" pitchFamily="34" charset="-128"/>
              </a:rPr>
              <a:t>The picture on the right shows the consequence of </a:t>
            </a:r>
            <a:r>
              <a:rPr lang="en-US" baseline="0" dirty="0" err="1">
                <a:ea typeface="ＭＳ Ｐゴシック" pitchFamily="34" charset="-128"/>
              </a:rPr>
              <a:t>snowshoers</a:t>
            </a:r>
            <a:r>
              <a:rPr lang="en-US" baseline="0" dirty="0">
                <a:ea typeface="ＭＳ Ｐゴシック" pitchFamily="34" charset="-128"/>
              </a:rPr>
              <a:t> and hikers avoiding mud and patchy snow. </a:t>
            </a:r>
            <a:endParaRPr lang="en-US" dirty="0">
              <a:ea typeface="ＭＳ Ｐゴシック" pitchFamily="34" charset="-128"/>
            </a:endParaRP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People (</a:t>
            </a:r>
            <a:r>
              <a:rPr lang="en-US" dirty="0" err="1">
                <a:ea typeface="ＭＳ Ｐゴシック" pitchFamily="34" charset="-128"/>
              </a:rPr>
              <a:t>snowshoers</a:t>
            </a:r>
            <a:r>
              <a:rPr lang="en-US" dirty="0">
                <a:ea typeface="ＭＳ Ｐゴシック" pitchFamily="34" charset="-128"/>
              </a:rPr>
              <a:t> and hikers) as the snow is melting are creating erosion. People going off mark trailed, not knowing where the trails are when there is snow cover, not enough snow cover to protect veg. </a:t>
            </a:r>
          </a:p>
          <a:p>
            <a:pPr eaLnBrk="1" hangingPunct="1">
              <a:spcBef>
                <a:spcPct val="0"/>
              </a:spcBef>
            </a:pPr>
            <a:endParaRPr lang="en-US" dirty="0">
              <a:ea typeface="ＭＳ Ｐゴシック" pitchFamily="34" charset="-128"/>
            </a:endParaRPr>
          </a:p>
          <a:p>
            <a:pPr eaLnBrk="1" hangingPunct="1">
              <a:spcBef>
                <a:spcPct val="0"/>
              </a:spcBef>
            </a:pPr>
            <a:endParaRPr lang="en-US" dirty="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76974BD-7708-48C1-8C25-9117032AC180}" type="slidenum">
              <a:rPr lang="en-US">
                <a:solidFill>
                  <a:prstClr val="black"/>
                </a:solidFill>
                <a:latin typeface="Calibri" pitchFamily="34" charset="0"/>
              </a:rPr>
              <a:pPr eaLnBrk="1" hangingPunct="1"/>
              <a:t>12</a:t>
            </a:fld>
            <a:endParaRPr lang="en-US">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These pictures show some of the consequences of not following the recommended best practices. Mailbox Peak trail.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These pictures show some trail braiding, which is a result of people walking on the edges of the trail. Over time a new parallel trail develops, and this happens over and over, widening the trail and causing more erosion.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You also see social trails, these develop as people make repeated visits to destinations that are not serviced by existing trail systems. They are often the simplest or quickest route to the site, but do not always take into consideration the fragile vegetation that may be along the path.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some places, as little as 25 footsteps per year can make a discernable trail.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Pictures: from the </a:t>
            </a:r>
            <a:r>
              <a:rPr lang="en-US" dirty="0" err="1"/>
              <a:t>Sahale</a:t>
            </a:r>
            <a:r>
              <a:rPr lang="en-US" dirty="0"/>
              <a:t> Arm Trail (the Cascade</a:t>
            </a:r>
            <a:r>
              <a:rPr lang="en-US" baseline="0" dirty="0"/>
              <a:t> </a:t>
            </a:r>
            <a:r>
              <a:rPr lang="en-US" dirty="0"/>
              <a:t>Pass Trail leads to this trail).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36AB6684-1AA6-4648-8B3E-E428C9ED5915}" type="slidenum">
              <a:rPr lang="en-US" smtClean="0"/>
              <a:t>13</a:t>
            </a:fld>
            <a:endParaRPr lang="en-US"/>
          </a:p>
        </p:txBody>
      </p:sp>
    </p:spTree>
    <p:extLst>
      <p:ext uri="{BB962C8B-B14F-4D97-AF65-F5344CB8AC3E}">
        <p14:creationId xmlns:p14="http://schemas.microsoft.com/office/powerpoint/2010/main" val="194933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Review some points about best practices for on trail and off trail travel. </a:t>
            </a:r>
          </a:p>
          <a:p>
            <a:endParaRPr lang="en-US" baseline="0" dirty="0"/>
          </a:p>
          <a:p>
            <a:r>
              <a:rPr lang="en-US" baseline="0" dirty="0"/>
              <a:t>If a trail is available, you should always stick to it. They have been designed to absorb high impact. </a:t>
            </a:r>
          </a:p>
          <a:p>
            <a:r>
              <a:rPr lang="en-US" baseline="0" dirty="0"/>
              <a:t>-It is recommended to walk single file.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-Walk in the center of the path, even if that means walking through mud and rocks. </a:t>
            </a:r>
          </a:p>
          <a:p>
            <a:endParaRPr lang="en-US" baseline="0" dirty="0"/>
          </a:p>
          <a:p>
            <a:r>
              <a:rPr lang="en-US" dirty="0"/>
              <a:t>If there is no</a:t>
            </a:r>
            <a:r>
              <a:rPr lang="en-US" baseline="0" dirty="0"/>
              <a:t> designated trail and you cannot avoid crossing vegetation, spreading out will have less of an impact than walking in a single file line. </a:t>
            </a:r>
          </a:p>
          <a:p>
            <a:r>
              <a:rPr lang="en-US" baseline="0" dirty="0"/>
              <a:t>-a distinct trail is less likely to form</a:t>
            </a:r>
          </a:p>
          <a:p>
            <a:r>
              <a:rPr lang="en-US" baseline="0" dirty="0"/>
              <a:t>-no single plant will receive multiple footfalls</a:t>
            </a:r>
          </a:p>
          <a:p>
            <a:r>
              <a:rPr lang="en-US" baseline="0" dirty="0"/>
              <a:t>If you are walking across boulder fields, this is a durable surface and there is no vegetation to worry about, so you can walk single file or spread out. </a:t>
            </a:r>
          </a:p>
          <a:p>
            <a:endParaRPr lang="en-US" baseline="0" dirty="0"/>
          </a:p>
          <a:p>
            <a:r>
              <a:rPr lang="en-US" baseline="0" dirty="0"/>
              <a:t>Balance with safety, and group and conditions, group decision making. Risk management, integrate these skills during your regularly scheduled travel. First step is planning and preparing remember!</a:t>
            </a:r>
          </a:p>
        </p:txBody>
      </p:sp>
      <p:sp>
        <p:nvSpPr>
          <p:cNvPr id="4" name="Slide Number Placeholder 3"/>
          <p:cNvSpPr>
            <a:spLocks noGrp="1"/>
          </p:cNvSpPr>
          <p:nvPr>
            <p:ph type="sldNum" sz="quarter" idx="10"/>
          </p:nvPr>
        </p:nvSpPr>
        <p:spPr/>
        <p:txBody>
          <a:bodyPr/>
          <a:lstStyle/>
          <a:p>
            <a:fld id="{D4811411-DB59-3047-A9BE-23D1D1004D17}" type="slidenum">
              <a:rPr lang="en-US" smtClean="0"/>
              <a:t>14</a:t>
            </a:fld>
            <a:endParaRPr lang="en-US"/>
          </a:p>
        </p:txBody>
      </p:sp>
    </p:spTree>
    <p:extLst>
      <p:ext uri="{BB962C8B-B14F-4D97-AF65-F5344CB8AC3E}">
        <p14:creationId xmlns:p14="http://schemas.microsoft.com/office/powerpoint/2010/main" val="4790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remember the hiker that was killed in </a:t>
            </a:r>
            <a:r>
              <a:rPr lang="en-US" dirty="0" err="1"/>
              <a:t>olympic</a:t>
            </a:r>
            <a:r>
              <a:rPr lang="en-US" baseline="0" dirty="0"/>
              <a:t> national park by a goat in 2010?</a:t>
            </a:r>
          </a:p>
          <a:p>
            <a:endParaRPr lang="en-US" dirty="0"/>
          </a:p>
          <a:p>
            <a:r>
              <a:rPr lang="en-US" dirty="0"/>
              <a:t>Animals with salt</a:t>
            </a:r>
            <a:r>
              <a:rPr lang="en-US" baseline="0" dirty="0"/>
              <a:t> deficient diets are attracted to urine. When we go on the vegetation the animals defoliate the plants. By going on rocks in more open areas it more easily evaporates and is washed away.</a:t>
            </a:r>
          </a:p>
          <a:p>
            <a:r>
              <a:rPr lang="en-US" dirty="0"/>
              <a:t>Urine is not generally a health issue. </a:t>
            </a:r>
          </a:p>
          <a:p>
            <a:r>
              <a:rPr lang="en-US" baseline="0" dirty="0"/>
              <a:t>- Well off trail; rock better then plant</a:t>
            </a:r>
          </a:p>
          <a:p>
            <a:endParaRPr lang="en-US" baseline="0" dirty="0"/>
          </a:p>
          <a:p>
            <a:r>
              <a:rPr lang="en-US" dirty="0"/>
              <a:t>But there</a:t>
            </a:r>
            <a:r>
              <a:rPr lang="en-US" baseline="0" dirty="0"/>
              <a:t> is a major social issue you may want to consider: Smell</a:t>
            </a:r>
          </a:p>
          <a:p>
            <a:r>
              <a:rPr lang="en-US" baseline="0" dirty="0"/>
              <a:t>-The smell can impact other users experience. Especially in arid environments where the smell can be more obnoxious. </a:t>
            </a:r>
          </a:p>
          <a:p>
            <a:r>
              <a:rPr lang="en-US" baseline="0" dirty="0"/>
              <a:t>-If you urinate out in the sun instead of in a dark nook, the sun will quickly dry out the urine and keep odor to a minimum. </a:t>
            </a:r>
            <a:endParaRPr lang="en-US" dirty="0"/>
          </a:p>
          <a:p>
            <a:endParaRPr lang="en-US" dirty="0"/>
          </a:p>
        </p:txBody>
      </p:sp>
      <p:sp>
        <p:nvSpPr>
          <p:cNvPr id="4" name="Slide Number Placeholder 3"/>
          <p:cNvSpPr>
            <a:spLocks noGrp="1"/>
          </p:cNvSpPr>
          <p:nvPr>
            <p:ph type="sldNum" sz="quarter" idx="10"/>
          </p:nvPr>
        </p:nvSpPr>
        <p:spPr/>
        <p:txBody>
          <a:bodyPr/>
          <a:lstStyle/>
          <a:p>
            <a:fld id="{BF7897B2-D17B-4D1F-B854-E1ECBC814065}" type="slidenum">
              <a:rPr lang="en-US" smtClean="0"/>
              <a:t>15</a:t>
            </a:fld>
            <a:endParaRPr lang="en-US"/>
          </a:p>
        </p:txBody>
      </p:sp>
    </p:spTree>
    <p:extLst>
      <p:ext uri="{BB962C8B-B14F-4D97-AF65-F5344CB8AC3E}">
        <p14:creationId xmlns:p14="http://schemas.microsoft.com/office/powerpoint/2010/main" val="1347722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Picture: cat hole; group gear, shovel isn’t on any list; have this convo with your group/group leader about bring a shovel</a:t>
            </a:r>
          </a:p>
          <a:p>
            <a:endParaRPr lang="en-US" baseline="0" dirty="0"/>
          </a:p>
          <a:p>
            <a:r>
              <a:rPr lang="en-US" baseline="0" dirty="0"/>
              <a:t>Rate your ‘bathroom’ by stars (1= whatever, 3= view)…</a:t>
            </a:r>
          </a:p>
          <a:p>
            <a:endParaRPr lang="en-US" baseline="0" dirty="0"/>
          </a:p>
          <a:p>
            <a:r>
              <a:rPr lang="en-US" baseline="0" dirty="0"/>
              <a:t>Traditional method. Dig 6-8 inches into the soil 200 feet (about 75 adult steps) from water. The microbes in the soil break down the feces and the pathogens they contain. If you use toilet paper, it is best practice to pack it out with you. </a:t>
            </a:r>
          </a:p>
          <a:p>
            <a:pPr marL="171450" indent="-171450">
              <a:buFontTx/>
              <a:buChar char="-"/>
            </a:pPr>
            <a:r>
              <a:rPr lang="en-US" baseline="0" dirty="0"/>
              <a:t>If done correctly in an appropriate location it does meet the four objectives</a:t>
            </a:r>
          </a:p>
          <a:p>
            <a:pPr marL="171450" indent="-171450">
              <a:buFontTx/>
              <a:buChar char="-"/>
            </a:pPr>
            <a:r>
              <a:rPr lang="en-US" baseline="0" dirty="0"/>
              <a:t>BUT in alpine regions and arid lands there is a low amount of organic soil, and therefore not enough activity to support decomposition.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Also in alpine regions and arid lands the soils are thin and precipitation is scarce so decomposition is slow. When it does rain, because the soil is thin, shallowly buried waste is often flushed directly into water sources. </a:t>
            </a:r>
          </a:p>
          <a:p>
            <a:pPr marL="0" indent="0">
              <a:buFontTx/>
              <a:buNone/>
            </a:pPr>
            <a:r>
              <a:rPr lang="en-US" baseline="0" dirty="0"/>
              <a:t>In these areas, and in the snow, be prepared to pack out your waste!</a:t>
            </a:r>
          </a:p>
          <a:p>
            <a:endParaRPr lang="en-US" baseline="0" dirty="0"/>
          </a:p>
        </p:txBody>
      </p:sp>
      <p:sp>
        <p:nvSpPr>
          <p:cNvPr id="4" name="Slide Number Placeholder 3"/>
          <p:cNvSpPr>
            <a:spLocks noGrp="1"/>
          </p:cNvSpPr>
          <p:nvPr>
            <p:ph type="sldNum" sz="quarter" idx="10"/>
          </p:nvPr>
        </p:nvSpPr>
        <p:spPr/>
        <p:txBody>
          <a:bodyPr/>
          <a:lstStyle/>
          <a:p>
            <a:fld id="{D4811411-DB59-3047-A9BE-23D1D1004D17}" type="slidenum">
              <a:rPr lang="en-US" smtClean="0"/>
              <a:t>16</a:t>
            </a:fld>
            <a:endParaRPr lang="en-US"/>
          </a:p>
        </p:txBody>
      </p:sp>
    </p:spTree>
    <p:extLst>
      <p:ext uri="{BB962C8B-B14F-4D97-AF65-F5344CB8AC3E}">
        <p14:creationId xmlns:p14="http://schemas.microsoft.com/office/powerpoint/2010/main" val="184676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digging</a:t>
            </a:r>
            <a:r>
              <a:rPr lang="en-US" baseline="0" dirty="0"/>
              <a:t> a hole not an option?</a:t>
            </a:r>
          </a:p>
          <a:p>
            <a:r>
              <a:rPr lang="en-US" baseline="0" dirty="0"/>
              <a:t>-snow (why)</a:t>
            </a:r>
          </a:p>
          <a:p>
            <a:r>
              <a:rPr lang="en-US" baseline="0" dirty="0"/>
              <a:t>-alpine/rock (why)</a:t>
            </a:r>
          </a:p>
          <a:p>
            <a:endParaRPr lang="en-US" dirty="0"/>
          </a:p>
          <a:p>
            <a:r>
              <a:rPr lang="en-US" dirty="0"/>
              <a:t>WAG (waste alleviation gelling)</a:t>
            </a:r>
            <a:r>
              <a:rPr lang="en-US" baseline="0" dirty="0"/>
              <a:t> bag and Biffy Bag</a:t>
            </a:r>
          </a:p>
          <a:p>
            <a:endParaRPr lang="en-US" baseline="0" dirty="0"/>
          </a:p>
          <a:p>
            <a:r>
              <a:rPr lang="en-US" baseline="0" dirty="0"/>
              <a:t>What is really neat about these products is you can throw them in the trash. </a:t>
            </a:r>
          </a:p>
          <a:p>
            <a:r>
              <a:rPr lang="en-US" baseline="0" dirty="0"/>
              <a:t>Poo-powder (kitty litter type powder) deodorizes and neutralizes your waste. </a:t>
            </a:r>
          </a:p>
          <a:p>
            <a:endParaRPr lang="en-US" baseline="0" dirty="0"/>
          </a:p>
          <a:p>
            <a:r>
              <a:rPr lang="en-US" baseline="0" dirty="0"/>
              <a:t>DIY WAG bag</a:t>
            </a:r>
          </a:p>
          <a:p>
            <a:pPr marL="171450" indent="-171450">
              <a:buFontTx/>
              <a:buChar char="-"/>
            </a:pPr>
            <a:r>
              <a:rPr lang="en-US" baseline="0" dirty="0"/>
              <a:t>Can buy bulk poo-powder</a:t>
            </a:r>
          </a:p>
          <a:p>
            <a:pPr marL="171450" indent="-171450">
              <a:buFontTx/>
              <a:buChar char="-"/>
            </a:pPr>
            <a:r>
              <a:rPr lang="en-US" baseline="0" dirty="0"/>
              <a:t>Can use flushable kitty litter (but then have to deal with flushing it) because it is not neutralized to be thrown in the garbage.</a:t>
            </a:r>
            <a:endParaRPr lang="en-US" dirty="0"/>
          </a:p>
        </p:txBody>
      </p:sp>
      <p:sp>
        <p:nvSpPr>
          <p:cNvPr id="4" name="Slide Number Placeholder 3"/>
          <p:cNvSpPr>
            <a:spLocks noGrp="1"/>
          </p:cNvSpPr>
          <p:nvPr>
            <p:ph type="sldNum" sz="quarter" idx="10"/>
          </p:nvPr>
        </p:nvSpPr>
        <p:spPr/>
        <p:txBody>
          <a:bodyPr/>
          <a:lstStyle/>
          <a:p>
            <a:fld id="{D4811411-DB59-3047-A9BE-23D1D1004D17}" type="slidenum">
              <a:rPr lang="en-US" smtClean="0"/>
              <a:t>17</a:t>
            </a:fld>
            <a:endParaRPr lang="en-US"/>
          </a:p>
        </p:txBody>
      </p:sp>
    </p:spTree>
    <p:extLst>
      <p:ext uri="{BB962C8B-B14F-4D97-AF65-F5344CB8AC3E}">
        <p14:creationId xmlns:p14="http://schemas.microsoft.com/office/powerpoint/2010/main" val="248558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Pic: Mt. Rainier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They contain one clear bag, one blue bag, and twist ties.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To use the "Blue Bag," defecate on the snow away from the climbing route and rest areas. Collect the waste using the light blue bag like a glove. Turn the blue bag inside-out and secure with a twist tie. Place the blue bag in the clear bag and secure with a twist tie.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Comparable</a:t>
            </a:r>
            <a:r>
              <a:rPr lang="en-US" baseline="0" dirty="0"/>
              <a:t> to picking up after your dog</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 Deposit them in labeled collection barrels. DO NOT DROP USED BLUE BAGS IN TRASH CANS! </a:t>
            </a:r>
            <a:endParaRPr lang="en-US" baseline="0" dirty="0"/>
          </a:p>
          <a:p>
            <a:endParaRPr lang="en-US" dirty="0"/>
          </a:p>
        </p:txBody>
      </p:sp>
      <p:sp>
        <p:nvSpPr>
          <p:cNvPr id="4" name="Slide Number Placeholder 3"/>
          <p:cNvSpPr>
            <a:spLocks noGrp="1"/>
          </p:cNvSpPr>
          <p:nvPr>
            <p:ph type="sldNum" sz="quarter" idx="10"/>
          </p:nvPr>
        </p:nvSpPr>
        <p:spPr/>
        <p:txBody>
          <a:bodyPr/>
          <a:lstStyle/>
          <a:p>
            <a:fld id="{D4811411-DB59-3047-A9BE-23D1D1004D17}" type="slidenum">
              <a:rPr lang="en-US" smtClean="0"/>
              <a:t>18</a:t>
            </a:fld>
            <a:endParaRPr lang="en-US"/>
          </a:p>
        </p:txBody>
      </p:sp>
    </p:spTree>
    <p:extLst>
      <p:ext uri="{BB962C8B-B14F-4D97-AF65-F5344CB8AC3E}">
        <p14:creationId xmlns:p14="http://schemas.microsoft.com/office/powerpoint/2010/main" val="1820842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doesn’t belong in this picture?</a:t>
            </a:r>
            <a:r>
              <a:rPr lang="en-US" baseline="0" dirty="0"/>
              <a:t> </a:t>
            </a:r>
          </a:p>
          <a:p>
            <a:endParaRPr lang="en-US" dirty="0"/>
          </a:p>
        </p:txBody>
      </p:sp>
      <p:sp>
        <p:nvSpPr>
          <p:cNvPr id="4" name="Slide Number Placeholder 3"/>
          <p:cNvSpPr>
            <a:spLocks noGrp="1"/>
          </p:cNvSpPr>
          <p:nvPr>
            <p:ph type="sldNum" sz="quarter" idx="10"/>
          </p:nvPr>
        </p:nvSpPr>
        <p:spPr/>
        <p:txBody>
          <a:bodyPr/>
          <a:lstStyle/>
          <a:p>
            <a:fld id="{BF7897B2-D17B-4D1F-B854-E1ECBC814065}" type="slidenum">
              <a:rPr lang="en-US" smtClean="0"/>
              <a:t>19</a:t>
            </a:fld>
            <a:endParaRPr lang="en-US"/>
          </a:p>
        </p:txBody>
      </p:sp>
    </p:spTree>
    <p:extLst>
      <p:ext uri="{BB962C8B-B14F-4D97-AF65-F5344CB8AC3E}">
        <p14:creationId xmlns:p14="http://schemas.microsoft.com/office/powerpoint/2010/main" val="3147076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a:t>
            </a:r>
            <a:r>
              <a:rPr lang="en-US" dirty="0" err="1"/>
              <a:t>arent</a:t>
            </a:r>
            <a:r>
              <a:rPr lang="en-US" dirty="0"/>
              <a:t> going to be intentionally feeding wildlife,</a:t>
            </a:r>
            <a:r>
              <a:rPr lang="en-US" baseline="0" dirty="0"/>
              <a:t> the majority of wildlife feeding is unintentional. </a:t>
            </a:r>
          </a:p>
          <a:p>
            <a:r>
              <a:rPr lang="en-US" baseline="0" dirty="0"/>
              <a:t>-Food scraps: apple cores, fruit peels, dropped </a:t>
            </a:r>
            <a:r>
              <a:rPr lang="en-US" baseline="0" dirty="0" err="1"/>
              <a:t>m&amp;ms</a:t>
            </a:r>
            <a:r>
              <a:rPr lang="en-US" baseline="0" dirty="0"/>
              <a:t>, human food left behind. </a:t>
            </a:r>
          </a:p>
          <a:p>
            <a:r>
              <a:rPr lang="en-US" baseline="0" dirty="0"/>
              <a:t>-Marmots and ground squirrels have been known to chew through packs.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Animals habituated to food offerings from humans often end up starving when faced with finding food on their own.</a:t>
            </a:r>
            <a:r>
              <a:rPr lang="en-US" baseline="0" dirty="0"/>
              <a:t> </a:t>
            </a:r>
            <a:r>
              <a:rPr lang="en-US" dirty="0"/>
              <a:t>Feeding wildlife damages their health, alters their natural behaviors and exposes them to predators and other dangers.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4811411-DB59-3047-A9BE-23D1D1004D17}" type="slidenum">
              <a:rPr lang="en-US" smtClean="0"/>
              <a:t>20</a:t>
            </a:fld>
            <a:endParaRPr lang="en-US"/>
          </a:p>
        </p:txBody>
      </p:sp>
    </p:spTree>
    <p:extLst>
      <p:ext uri="{BB962C8B-B14F-4D97-AF65-F5344CB8AC3E}">
        <p14:creationId xmlns:p14="http://schemas.microsoft.com/office/powerpoint/2010/main" val="394818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Wildlife conflicts at paradise—silver phase red fox (endemic to the area) reports that the fox actually goes into snow caves and getting food that was not stashed properly. </a:t>
            </a:r>
          </a:p>
          <a:p>
            <a:endParaRPr lang="en-US" dirty="0"/>
          </a:p>
          <a:p>
            <a:r>
              <a:rPr lang="en-US" dirty="0"/>
              <a:t>Habituated, relying on food in the winter.</a:t>
            </a:r>
            <a:r>
              <a:rPr lang="en-US" baseline="0" dirty="0"/>
              <a:t> Begs for food in the parking lot and </a:t>
            </a:r>
            <a:endParaRPr lang="en-US" dirty="0"/>
          </a:p>
          <a:p>
            <a:endParaRPr lang="en-US" dirty="0"/>
          </a:p>
        </p:txBody>
      </p:sp>
      <p:sp>
        <p:nvSpPr>
          <p:cNvPr id="4" name="Slide Number Placeholder 3"/>
          <p:cNvSpPr>
            <a:spLocks noGrp="1"/>
          </p:cNvSpPr>
          <p:nvPr>
            <p:ph type="sldNum" sz="quarter" idx="10"/>
          </p:nvPr>
        </p:nvSpPr>
        <p:spPr/>
        <p:txBody>
          <a:bodyPr/>
          <a:lstStyle/>
          <a:p>
            <a:fld id="{ED751AB8-210C-467C-A1E4-7B0CD61E1989}" type="slidenum">
              <a:rPr lang="en-US" smtClean="0"/>
              <a:t>21</a:t>
            </a:fld>
            <a:endParaRPr lang="en-US"/>
          </a:p>
        </p:txBody>
      </p:sp>
    </p:spTree>
    <p:extLst>
      <p:ext uri="{BB962C8B-B14F-4D97-AF65-F5344CB8AC3E}">
        <p14:creationId xmlns:p14="http://schemas.microsoft.com/office/powerpoint/2010/main" val="93174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this question, then follow</a:t>
            </a:r>
            <a:r>
              <a:rPr lang="en-US" baseline="0" dirty="0"/>
              <a:t> up with ‘does what you think change if I say conservation and recreation’</a:t>
            </a:r>
            <a:endParaRPr lang="en-US" dirty="0"/>
          </a:p>
        </p:txBody>
      </p:sp>
      <p:sp>
        <p:nvSpPr>
          <p:cNvPr id="4" name="Slide Number Placeholder 3"/>
          <p:cNvSpPr>
            <a:spLocks noGrp="1"/>
          </p:cNvSpPr>
          <p:nvPr>
            <p:ph type="sldNum" sz="quarter" idx="10"/>
          </p:nvPr>
        </p:nvSpPr>
        <p:spPr/>
        <p:txBody>
          <a:bodyPr/>
          <a:lstStyle/>
          <a:p>
            <a:fld id="{BF7897B2-D17B-4D1F-B854-E1ECBC814065}" type="slidenum">
              <a:rPr lang="en-US" smtClean="0"/>
              <a:t>2</a:t>
            </a:fld>
            <a:endParaRPr lang="en-US"/>
          </a:p>
        </p:txBody>
      </p:sp>
    </p:spTree>
    <p:extLst>
      <p:ext uri="{BB962C8B-B14F-4D97-AF65-F5344CB8AC3E}">
        <p14:creationId xmlns:p14="http://schemas.microsoft.com/office/powerpoint/2010/main" val="2203857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Planning your meals can significantly reduce waste. Think about exactly how much you will need to eat to avoid having leftovers.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Granola bar wrapper in pocket then ‘working its way 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Repackage commercial food in reusable containers and plastic bags. Get rid of wrappers and twist ties in advance so you wont risk leaving them in the wilderness.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Examples of </a:t>
            </a:r>
            <a:r>
              <a:rPr lang="en-US" baseline="0" dirty="0" err="1"/>
              <a:t>microtrash</a:t>
            </a:r>
            <a:r>
              <a:rPr lang="en-US" baseline="0" dirty="0"/>
              <a:t>: stickers on apples, labels on water bottles…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Aside from the potential negative impact micro trash can have on wildlife, it can have a negative impact on other users experience and the environment.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 usually tell a personal story: I never hike without my </a:t>
            </a:r>
            <a:r>
              <a:rPr lang="en-US" baseline="0" dirty="0" err="1"/>
              <a:t>twix</a:t>
            </a:r>
            <a:r>
              <a:rPr lang="en-US" baseline="0" dirty="0"/>
              <a:t> bar. When I need a sugar boost I open in it up. I usually put the corner of the wrapper and wrapper in my pocket but often by the time I get back to my car the corner wrapper has fallen out of my pocket so now I put my candy in a plastic bag)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4811411-DB59-3047-A9BE-23D1D1004D17}" type="slidenum">
              <a:rPr lang="en-US" smtClean="0"/>
              <a:t>22</a:t>
            </a:fld>
            <a:endParaRPr lang="en-US"/>
          </a:p>
        </p:txBody>
      </p:sp>
    </p:spTree>
    <p:extLst>
      <p:ext uri="{BB962C8B-B14F-4D97-AF65-F5344CB8AC3E}">
        <p14:creationId xmlns:p14="http://schemas.microsoft.com/office/powerpoint/2010/main" val="4082006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bear canister is the ultimate in food protection, especially when you are above </a:t>
            </a:r>
            <a:r>
              <a:rPr lang="en-US" dirty="0" err="1"/>
              <a:t>treeline</a:t>
            </a:r>
            <a:r>
              <a:rPr lang="en-US" dirty="0"/>
              <a:t> and</a:t>
            </a:r>
            <a:r>
              <a:rPr lang="en-US" baseline="0" dirty="0"/>
              <a:t> cannot hang food.  Also its particularly difficult to hang food in the northwest!</a:t>
            </a:r>
          </a:p>
          <a:p>
            <a:endParaRPr lang="en-US" baseline="0" dirty="0"/>
          </a:p>
          <a:p>
            <a:r>
              <a:rPr lang="en-US" dirty="0"/>
              <a:t>If you</a:t>
            </a:r>
            <a:r>
              <a:rPr lang="en-US" baseline="0" dirty="0"/>
              <a:t> are going on a day hike or a short backpacking trip and just want to keep the snacks in your backpack safe from critters:</a:t>
            </a:r>
            <a:endParaRPr lang="en-US" dirty="0"/>
          </a:p>
          <a:p>
            <a:endParaRPr lang="en-US" dirty="0"/>
          </a:p>
          <a:p>
            <a:r>
              <a:rPr lang="en-US" dirty="0" err="1"/>
              <a:t>Grubpack</a:t>
            </a:r>
            <a:r>
              <a:rPr lang="en-US" dirty="0"/>
              <a:t>: stainless steal mesh</a:t>
            </a:r>
            <a:r>
              <a:rPr lang="en-US" baseline="0" dirty="0"/>
              <a:t> food bag. Flexible and durable. Perfect for day hikers who don’t want to carry a bear canister. Protects food from animals and rodents. (about $30)</a:t>
            </a:r>
          </a:p>
          <a:p>
            <a:r>
              <a:rPr lang="en-US" baseline="0" dirty="0" err="1"/>
              <a:t>Ursack</a:t>
            </a:r>
            <a:r>
              <a:rPr lang="en-US" baseline="0" dirty="0"/>
              <a:t>: teeth resistant “bullet proof” fabric</a:t>
            </a:r>
          </a:p>
          <a:p>
            <a:endParaRPr lang="en-US" baseline="0" dirty="0"/>
          </a:p>
          <a:p>
            <a:r>
              <a:rPr lang="en-US" baseline="0" dirty="0"/>
              <a:t>If you are in bear country you will want to take more precautions. </a:t>
            </a:r>
          </a:p>
        </p:txBody>
      </p:sp>
      <p:sp>
        <p:nvSpPr>
          <p:cNvPr id="4" name="Slide Number Placeholder 3"/>
          <p:cNvSpPr>
            <a:spLocks noGrp="1"/>
          </p:cNvSpPr>
          <p:nvPr>
            <p:ph type="sldNum" sz="quarter" idx="10"/>
          </p:nvPr>
        </p:nvSpPr>
        <p:spPr/>
        <p:txBody>
          <a:bodyPr/>
          <a:lstStyle/>
          <a:p>
            <a:fld id="{36AB6684-1AA6-4648-8B3E-E428C9ED5915}" type="slidenum">
              <a:rPr lang="en-US" smtClean="0"/>
              <a:t>23</a:t>
            </a:fld>
            <a:endParaRPr lang="en-US"/>
          </a:p>
        </p:txBody>
      </p:sp>
    </p:spTree>
    <p:extLst>
      <p:ext uri="{BB962C8B-B14F-4D97-AF65-F5344CB8AC3E}">
        <p14:creationId xmlns:p14="http://schemas.microsoft.com/office/powerpoint/2010/main" val="2167178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site with destroyed or altered organic matter may not seem like a bit deal, but as fires</a:t>
            </a:r>
            <a:r>
              <a:rPr lang="en-US" baseline="0" dirty="0"/>
              <a:t> multiply it is important</a:t>
            </a:r>
            <a:endParaRPr lang="en-US" dirty="0"/>
          </a:p>
          <a:p>
            <a:r>
              <a:rPr lang="en-US" dirty="0"/>
              <a:t>-Downed wood is habitat</a:t>
            </a:r>
            <a:r>
              <a:rPr lang="en-US" baseline="0" dirty="0"/>
              <a:t> for wildlife and it is an important source of nutrients for the soil.</a:t>
            </a:r>
            <a:endParaRPr lang="en-US" dirty="0"/>
          </a:p>
        </p:txBody>
      </p:sp>
      <p:sp>
        <p:nvSpPr>
          <p:cNvPr id="4" name="Slide Number Placeholder 3"/>
          <p:cNvSpPr>
            <a:spLocks noGrp="1"/>
          </p:cNvSpPr>
          <p:nvPr>
            <p:ph type="sldNum" sz="quarter" idx="10"/>
          </p:nvPr>
        </p:nvSpPr>
        <p:spPr/>
        <p:txBody>
          <a:bodyPr/>
          <a:lstStyle/>
          <a:p>
            <a:fld id="{36AB6684-1AA6-4648-8B3E-E428C9ED5915}" type="slidenum">
              <a:rPr lang="en-US" smtClean="0"/>
              <a:t>24</a:t>
            </a:fld>
            <a:endParaRPr lang="en-US"/>
          </a:p>
        </p:txBody>
      </p:sp>
    </p:spTree>
    <p:extLst>
      <p:ext uri="{BB962C8B-B14F-4D97-AF65-F5344CB8AC3E}">
        <p14:creationId xmlns:p14="http://schemas.microsoft.com/office/powerpoint/2010/main" val="1908637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the stove, but miss the light? Use a candle lantern or this neat alternative!</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Can bring tea lights</a:t>
            </a:r>
            <a:endParaRPr lang="en-US" dirty="0"/>
          </a:p>
          <a:p>
            <a:endParaRPr lang="en-US" dirty="0"/>
          </a:p>
        </p:txBody>
      </p:sp>
      <p:sp>
        <p:nvSpPr>
          <p:cNvPr id="4" name="Slide Number Placeholder 3"/>
          <p:cNvSpPr>
            <a:spLocks noGrp="1"/>
          </p:cNvSpPr>
          <p:nvPr>
            <p:ph type="sldNum" sz="quarter" idx="10"/>
          </p:nvPr>
        </p:nvSpPr>
        <p:spPr/>
        <p:txBody>
          <a:bodyPr/>
          <a:lstStyle/>
          <a:p>
            <a:fld id="{36AB6684-1AA6-4648-8B3E-E428C9ED5915}" type="slidenum">
              <a:rPr lang="en-US" smtClean="0"/>
              <a:t>25</a:t>
            </a:fld>
            <a:endParaRPr lang="en-US"/>
          </a:p>
        </p:txBody>
      </p:sp>
    </p:spTree>
    <p:extLst>
      <p:ext uri="{BB962C8B-B14F-4D97-AF65-F5344CB8AC3E}">
        <p14:creationId xmlns:p14="http://schemas.microsoft.com/office/powerpoint/2010/main" val="1247718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see any</a:t>
            </a:r>
            <a:r>
              <a:rPr lang="en-US" baseline="0" dirty="0"/>
              <a:t> old webbing, do future visitors a favor and pack it out with you. </a:t>
            </a:r>
          </a:p>
          <a:p>
            <a:endParaRPr lang="en-US" dirty="0"/>
          </a:p>
          <a:p>
            <a:r>
              <a:rPr lang="en-US" dirty="0"/>
              <a:t>Rappel</a:t>
            </a:r>
            <a:r>
              <a:rPr lang="en-US" baseline="0" dirty="0"/>
              <a:t> slings: i</a:t>
            </a:r>
            <a:r>
              <a:rPr lang="en-US" dirty="0"/>
              <a:t>f</a:t>
            </a:r>
            <a:r>
              <a:rPr lang="en-US" baseline="0" dirty="0"/>
              <a:t> you place one, it is best practice to remove one or more.</a:t>
            </a:r>
          </a:p>
        </p:txBody>
      </p:sp>
      <p:sp>
        <p:nvSpPr>
          <p:cNvPr id="4" name="Slide Number Placeholder 3"/>
          <p:cNvSpPr>
            <a:spLocks noGrp="1"/>
          </p:cNvSpPr>
          <p:nvPr>
            <p:ph type="sldNum" sz="quarter" idx="10"/>
          </p:nvPr>
        </p:nvSpPr>
        <p:spPr/>
        <p:txBody>
          <a:bodyPr/>
          <a:lstStyle/>
          <a:p>
            <a:fld id="{D4811411-DB59-3047-A9BE-23D1D1004D17}" type="slidenum">
              <a:rPr lang="en-US" smtClean="0"/>
              <a:t>26</a:t>
            </a:fld>
            <a:endParaRPr lang="en-US"/>
          </a:p>
        </p:txBody>
      </p:sp>
    </p:spTree>
    <p:extLst>
      <p:ext uri="{BB962C8B-B14F-4D97-AF65-F5344CB8AC3E}">
        <p14:creationId xmlns:p14="http://schemas.microsoft.com/office/powerpoint/2010/main" val="4245556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just a short introduction to Leave No Trace and wilderness ethics.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 There is value in discussing personal ethics and thinking of different ways to share low-impact information with those less knowledgeable. </a:t>
            </a:r>
          </a:p>
          <a:p>
            <a:endParaRPr lang="en-US" baseline="0" dirty="0"/>
          </a:p>
          <a:p>
            <a:r>
              <a:rPr lang="en-US" baseline="0" dirty="0"/>
              <a:t>Leave No Trace Trainer Course: 2 day workshop</a:t>
            </a:r>
          </a:p>
          <a:p>
            <a:pPr marL="171450" indent="-171450">
              <a:buFontTx/>
              <a:buChar char="-"/>
            </a:pPr>
            <a:r>
              <a:rPr lang="en-US" baseline="0" dirty="0"/>
              <a:t>Delves into principles with more detail</a:t>
            </a:r>
          </a:p>
          <a:p>
            <a:pPr marL="171450" indent="-171450">
              <a:buFontTx/>
              <a:buChar char="-"/>
            </a:pPr>
            <a:r>
              <a:rPr lang="en-US" dirty="0"/>
              <a:t>Learn</a:t>
            </a:r>
            <a:r>
              <a:rPr lang="en-US" baseline="0" dirty="0"/>
              <a:t> how to share information with others</a:t>
            </a:r>
            <a:endParaRPr lang="en-US" dirty="0"/>
          </a:p>
        </p:txBody>
      </p:sp>
      <p:sp>
        <p:nvSpPr>
          <p:cNvPr id="4" name="Slide Number Placeholder 3"/>
          <p:cNvSpPr>
            <a:spLocks noGrp="1"/>
          </p:cNvSpPr>
          <p:nvPr>
            <p:ph type="sldNum" sz="quarter" idx="10"/>
          </p:nvPr>
        </p:nvSpPr>
        <p:spPr/>
        <p:txBody>
          <a:bodyPr/>
          <a:lstStyle/>
          <a:p>
            <a:fld id="{36AB6684-1AA6-4648-8B3E-E428C9ED5915}" type="slidenum">
              <a:rPr lang="en-US" smtClean="0"/>
              <a:t>27</a:t>
            </a:fld>
            <a:endParaRPr lang="en-US"/>
          </a:p>
        </p:txBody>
      </p:sp>
    </p:spTree>
    <p:extLst>
      <p:ext uri="{BB962C8B-B14F-4D97-AF65-F5344CB8AC3E}">
        <p14:creationId xmlns:p14="http://schemas.microsoft.com/office/powerpoint/2010/main" val="233035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tonight skills that you can – and should – implement in tandem with the technical skills you are learning in this course. To be a well-rounded, responsible climber, you need to be able to implement these low-impact skills just like you need to be able to belay well.</a:t>
            </a:r>
          </a:p>
          <a:p>
            <a:r>
              <a:rPr lang="en-US" baseline="0" dirty="0" err="1"/>
              <a:t>BISkills</a:t>
            </a:r>
            <a:r>
              <a:rPr lang="en-US" baseline="0" dirty="0"/>
              <a:t> are based on LNT</a:t>
            </a:r>
            <a:endParaRPr lang="en-US" dirty="0"/>
          </a:p>
        </p:txBody>
      </p:sp>
      <p:sp>
        <p:nvSpPr>
          <p:cNvPr id="4" name="Slide Number Placeholder 3"/>
          <p:cNvSpPr>
            <a:spLocks noGrp="1"/>
          </p:cNvSpPr>
          <p:nvPr>
            <p:ph type="sldNum" sz="quarter" idx="10"/>
          </p:nvPr>
        </p:nvSpPr>
        <p:spPr/>
        <p:txBody>
          <a:bodyPr/>
          <a:lstStyle/>
          <a:p>
            <a:fld id="{BF7897B2-D17B-4D1F-B854-E1ECBC814065}" type="slidenum">
              <a:rPr lang="en-US" smtClean="0"/>
              <a:t>3</a:t>
            </a:fld>
            <a:endParaRPr lang="en-US"/>
          </a:p>
        </p:txBody>
      </p:sp>
    </p:spTree>
    <p:extLst>
      <p:ext uri="{BB962C8B-B14F-4D97-AF65-F5344CB8AC3E}">
        <p14:creationId xmlns:p14="http://schemas.microsoft.com/office/powerpoint/2010/main" val="261079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Cascades</a:t>
            </a:r>
          </a:p>
          <a:p>
            <a:r>
              <a:rPr lang="en-US" dirty="0"/>
              <a:t>Alpine environments have shallow soils and unique plant communities and are characterized by cold weather and short growing seasons. Because of the short growing season, if the area is damaged, it takes even longer to recover. </a:t>
            </a:r>
          </a:p>
          <a:p>
            <a:endParaRPr lang="en-US" dirty="0"/>
          </a:p>
          <a:p>
            <a:r>
              <a:rPr lang="en-US" dirty="0"/>
              <a:t>Even more, this short reproductive season (when they are particularly vulnerable), usually July to August, coincides with some of the most popular  hiking months. A show of yellow glacier lilies and other brightly flowered plants quickly follow melting snow. Plants just getting their growing tips up get smashed. </a:t>
            </a:r>
          </a:p>
          <a:p>
            <a:endParaRPr lang="en-US" dirty="0"/>
          </a:p>
          <a:p>
            <a:r>
              <a:rPr lang="en-US" dirty="0"/>
              <a:t>Picture Right: Indian Paintbrush and other wildflowers on Cascade Pass</a:t>
            </a:r>
          </a:p>
          <a:p>
            <a:endParaRPr lang="en-US" dirty="0"/>
          </a:p>
        </p:txBody>
      </p:sp>
      <p:sp>
        <p:nvSpPr>
          <p:cNvPr id="4" name="Slide Number Placeholder 3"/>
          <p:cNvSpPr>
            <a:spLocks noGrp="1"/>
          </p:cNvSpPr>
          <p:nvPr>
            <p:ph type="sldNum" sz="quarter" idx="10"/>
          </p:nvPr>
        </p:nvSpPr>
        <p:spPr/>
        <p:txBody>
          <a:bodyPr/>
          <a:lstStyle/>
          <a:p>
            <a:fld id="{D4811411-DB59-3047-A9BE-23D1D1004D17}" type="slidenum">
              <a:rPr lang="en-US" smtClean="0"/>
              <a:t>6</a:t>
            </a:fld>
            <a:endParaRPr lang="en-US"/>
          </a:p>
        </p:txBody>
      </p:sp>
    </p:spTree>
    <p:extLst>
      <p:ext uri="{BB962C8B-B14F-4D97-AF65-F5344CB8AC3E}">
        <p14:creationId xmlns:p14="http://schemas.microsoft.com/office/powerpoint/2010/main" val="64920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Mountain</a:t>
            </a:r>
            <a:r>
              <a:rPr lang="en-US" baseline="0" dirty="0"/>
              <a:t> h</a:t>
            </a:r>
            <a:r>
              <a:rPr lang="en-US" dirty="0"/>
              <a:t>eather thrives in a subalpine environment.</a:t>
            </a:r>
            <a:r>
              <a:rPr lang="en-US" baseline="0" dirty="0"/>
              <a:t> It is a short, woody evergreen shrub with pink blooms. </a:t>
            </a:r>
            <a:endParaRPr lang="en-US" dirty="0"/>
          </a:p>
          <a:p>
            <a:endParaRPr lang="en-US" dirty="0"/>
          </a:p>
          <a:p>
            <a:r>
              <a:rPr lang="en-US" baseline="0" dirty="0"/>
              <a:t>Even still, heather </a:t>
            </a:r>
            <a:r>
              <a:rPr lang="en-US" dirty="0"/>
              <a:t>and other</a:t>
            </a:r>
            <a:r>
              <a:rPr lang="en-US" baseline="0" dirty="0"/>
              <a:t> woody species such as </a:t>
            </a:r>
            <a:r>
              <a:rPr lang="en-US" dirty="0"/>
              <a:t>huckleberry are considered</a:t>
            </a:r>
            <a:r>
              <a:rPr lang="en-US" baseline="0" dirty="0"/>
              <a:t> vulnerable</a:t>
            </a:r>
            <a:r>
              <a:rPr lang="en-US" dirty="0"/>
              <a:t>. Their </a:t>
            </a:r>
            <a:r>
              <a:rPr lang="en-US" baseline="0" dirty="0"/>
              <a:t>stems seem hard, but</a:t>
            </a:r>
            <a:r>
              <a:rPr lang="en-US" dirty="0"/>
              <a:t> the stems and growing tips easily break under boots and discarded backpacks.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D4811411-DB59-3047-A9BE-23D1D1004D17}" type="slidenum">
              <a:rPr lang="en-US" smtClean="0"/>
              <a:t>7</a:t>
            </a:fld>
            <a:endParaRPr lang="en-US"/>
          </a:p>
        </p:txBody>
      </p:sp>
    </p:spTree>
    <p:extLst>
      <p:ext uri="{BB962C8B-B14F-4D97-AF65-F5344CB8AC3E}">
        <p14:creationId xmlns:p14="http://schemas.microsoft.com/office/powerpoint/2010/main" val="211595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a:solidFill>
                  <a:schemeClr val="tx1"/>
                </a:solidFill>
                <a:effectLst/>
                <a:latin typeface="+mn-lt"/>
                <a:ea typeface="+mn-ea"/>
                <a:cs typeface="+mn-cs"/>
              </a:rPr>
              <a:t>flat, rocky areas with small discrete clumps of plants growing among the rocks</a:t>
            </a:r>
            <a:r>
              <a:rPr lang="en-US" dirty="0">
                <a:effectLst/>
              </a:rPr>
              <a:t> </a:t>
            </a:r>
            <a:endParaRPr lang="en-US" baseline="0" dirty="0"/>
          </a:p>
          <a:p>
            <a:pPr marL="0" indent="0">
              <a:buFontTx/>
              <a:buNone/>
            </a:pPr>
            <a:r>
              <a:rPr lang="en-US" baseline="0" dirty="0"/>
              <a:t> </a:t>
            </a:r>
            <a:endParaRPr lang="en-US" dirty="0"/>
          </a:p>
          <a:p>
            <a:pPr marL="171450" indent="-171450">
              <a:buFontTx/>
              <a:buChar char="-"/>
            </a:pPr>
            <a:r>
              <a:rPr lang="en-US" dirty="0"/>
              <a:t>Shallow soils, exposed rocks, no organic matter</a:t>
            </a:r>
          </a:p>
          <a:p>
            <a:pPr marL="171450" indent="-171450">
              <a:buFontTx/>
              <a:buChar char="-"/>
            </a:pPr>
            <a:r>
              <a:rPr lang="en-US" dirty="0"/>
              <a:t>Often in places where it is too cold and windy for trees,</a:t>
            </a:r>
            <a:r>
              <a:rPr lang="en-US" baseline="0" dirty="0"/>
              <a:t> plants live under a blanket of snow for months</a:t>
            </a:r>
          </a:p>
          <a:p>
            <a:pPr marL="171450" indent="-171450">
              <a:buFontTx/>
              <a:buChar char="-"/>
            </a:pPr>
            <a:r>
              <a:rPr lang="en-US" baseline="0" dirty="0"/>
              <a:t>Low, herbaceous perennials growing amongst rocks</a:t>
            </a:r>
          </a:p>
          <a:p>
            <a:pPr marL="171450" indent="-171450">
              <a:buFontTx/>
              <a:buChar char="-"/>
            </a:pPr>
            <a:r>
              <a:rPr lang="en-US" baseline="0" dirty="0"/>
              <a:t>Protect the aesthetic but also helps with erosion on steep slopes. </a:t>
            </a:r>
            <a:endParaRPr lang="en-US" dirty="0"/>
          </a:p>
        </p:txBody>
      </p:sp>
      <p:sp>
        <p:nvSpPr>
          <p:cNvPr id="4" name="Slide Number Placeholder 3"/>
          <p:cNvSpPr>
            <a:spLocks noGrp="1"/>
          </p:cNvSpPr>
          <p:nvPr>
            <p:ph type="sldNum" sz="quarter" idx="10"/>
          </p:nvPr>
        </p:nvSpPr>
        <p:spPr/>
        <p:txBody>
          <a:bodyPr/>
          <a:lstStyle/>
          <a:p>
            <a:fld id="{9E8B980B-B298-EB40-99B5-DA918B8D9928}" type="slidenum">
              <a:rPr lang="en-US" smtClean="0"/>
              <a:t>8</a:t>
            </a:fld>
            <a:endParaRPr lang="en-US"/>
          </a:p>
        </p:txBody>
      </p:sp>
    </p:spTree>
    <p:extLst>
      <p:ext uri="{BB962C8B-B14F-4D97-AF65-F5344CB8AC3E}">
        <p14:creationId xmlns:p14="http://schemas.microsoft.com/office/powerpoint/2010/main" val="347314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Who’s climbed</a:t>
            </a:r>
            <a:r>
              <a:rPr lang="en-US" baseline="0" dirty="0"/>
              <a:t> at Vantage?</a:t>
            </a:r>
          </a:p>
          <a:p>
            <a:r>
              <a:rPr lang="en-US" dirty="0"/>
              <a:t>Also found in </a:t>
            </a:r>
            <a:r>
              <a:rPr lang="en-US" dirty="0" err="1"/>
              <a:t>moab</a:t>
            </a:r>
            <a:r>
              <a:rPr lang="en-US" dirty="0"/>
              <a:t>, UT</a:t>
            </a:r>
          </a:p>
          <a:p>
            <a:r>
              <a:rPr lang="en-US" baseline="0" dirty="0"/>
              <a:t>-one footstep (or dog paw) can wipe out years of growth</a:t>
            </a:r>
            <a:endParaRPr lang="en-US" dirty="0"/>
          </a:p>
          <a:p>
            <a:r>
              <a:rPr lang="en-US" dirty="0"/>
              <a:t>-take the trail</a:t>
            </a:r>
          </a:p>
          <a:p>
            <a:endParaRPr lang="en-US" dirty="0"/>
          </a:p>
          <a:p>
            <a:r>
              <a:rPr lang="en-US" dirty="0" err="1"/>
              <a:t>Cryptobiotic</a:t>
            </a:r>
            <a:r>
              <a:rPr lang="en-US" baseline="0" dirty="0"/>
              <a:t> crusts can be found in the desert (think the sage steppe of Vantage) as well as in alpine areas (often among huckleberry &amp; heather).  </a:t>
            </a:r>
          </a:p>
          <a:p>
            <a:endParaRPr lang="en-US" baseline="0" dirty="0"/>
          </a:p>
          <a:p>
            <a:r>
              <a:rPr lang="en-US" baseline="0" dirty="0"/>
              <a:t>Vantage has semi-desert (shrub-steppe) vegetation which has just as short of a growing season as alpine environments (so recovery takes a long time)</a:t>
            </a:r>
          </a:p>
          <a:p>
            <a:r>
              <a:rPr lang="en-US" baseline="0" dirty="0"/>
              <a:t>-A mixture of </a:t>
            </a:r>
            <a:r>
              <a:rPr lang="en-US" baseline="0" dirty="0" err="1"/>
              <a:t>cynobacteria</a:t>
            </a:r>
            <a:r>
              <a:rPr lang="en-US" baseline="0" dirty="0"/>
              <a:t>, mosses, lichen, fungi and algae “living soil”</a:t>
            </a:r>
          </a:p>
          <a:p>
            <a:r>
              <a:rPr lang="en-US" baseline="0" dirty="0"/>
              <a:t>-Holds the desert sands together, absorbs moisture, produces nutrients, provides seedbeds for other plants to grow</a:t>
            </a:r>
          </a:p>
          <a:p>
            <a:r>
              <a:rPr lang="en-US" baseline="0" dirty="0"/>
              <a:t>-Fragile: one footstep (or dog paw) can wipe out years of growth. In ideal conditions it can takes as long as five years for a thin veneer to appear. In places of higher rainfall, recovery may take 20 years. In places of low rainfall, up to 250 years.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-Also, interestingly, layers of </a:t>
            </a:r>
            <a:r>
              <a:rPr lang="en-US" baseline="0" dirty="0" err="1"/>
              <a:t>cryptobiotic</a:t>
            </a:r>
            <a:r>
              <a:rPr lang="en-US" baseline="0" dirty="0"/>
              <a:t> organisms on soil surfaces are found not only in desert environments but also in semi-arid grasslands, arctic and alpine communities. They may be harder to spot than the mature crust pictured above, even more reason to stay on the trail! </a:t>
            </a:r>
          </a:p>
          <a:p>
            <a:endParaRPr lang="en-US" baseline="0" dirty="0"/>
          </a:p>
          <a:p>
            <a:r>
              <a:rPr lang="en-US" baseline="0" dirty="0"/>
              <a:t> </a:t>
            </a:r>
          </a:p>
          <a:p>
            <a:r>
              <a:rPr lang="en-US" baseline="0" dirty="0"/>
              <a:t>This picture shows a mature environment, easier to spot than the immature crust which are usually flat and the color of the soil.  </a:t>
            </a:r>
          </a:p>
          <a:p>
            <a:endParaRPr lang="en-US" baseline="0" dirty="0"/>
          </a:p>
          <a:p>
            <a:r>
              <a:rPr lang="en-US" baseline="0" dirty="0"/>
              <a:t>How well does your dog stay on designated trails?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4811411-DB59-3047-A9BE-23D1D1004D17}" type="slidenum">
              <a:rPr lang="en-US" smtClean="0"/>
              <a:t>9</a:t>
            </a:fld>
            <a:endParaRPr lang="en-US"/>
          </a:p>
        </p:txBody>
      </p:sp>
    </p:spTree>
    <p:extLst>
      <p:ext uri="{BB962C8B-B14F-4D97-AF65-F5344CB8AC3E}">
        <p14:creationId xmlns:p14="http://schemas.microsoft.com/office/powerpoint/2010/main" val="14942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off-trail,</a:t>
            </a:r>
            <a:r>
              <a:rPr lang="en-US" baseline="0" dirty="0"/>
              <a:t> tread on durable surfaces</a:t>
            </a:r>
            <a:endParaRPr lang="en-US" dirty="0"/>
          </a:p>
        </p:txBody>
      </p:sp>
      <p:sp>
        <p:nvSpPr>
          <p:cNvPr id="4" name="Slide Number Placeholder 3"/>
          <p:cNvSpPr>
            <a:spLocks noGrp="1"/>
          </p:cNvSpPr>
          <p:nvPr>
            <p:ph type="sldNum" sz="quarter" idx="10"/>
          </p:nvPr>
        </p:nvSpPr>
        <p:spPr/>
        <p:txBody>
          <a:bodyPr/>
          <a:lstStyle/>
          <a:p>
            <a:fld id="{BF7897B2-D17B-4D1F-B854-E1ECBC814065}" type="slidenum">
              <a:rPr lang="en-US" smtClean="0"/>
              <a:t>10</a:t>
            </a:fld>
            <a:endParaRPr lang="en-US"/>
          </a:p>
        </p:txBody>
      </p:sp>
    </p:spTree>
    <p:extLst>
      <p:ext uri="{BB962C8B-B14F-4D97-AF65-F5344CB8AC3E}">
        <p14:creationId xmlns:p14="http://schemas.microsoft.com/office/powerpoint/2010/main" val="27632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Travelling on snow covered ground is already lower impact than stepping on and compacting bare ground. A thick blanket of snow will protect vegetation and soil.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But in the snowmelt season when the snow cover is thin and patchy, vegetation and soil are vulnerable. Mud means it is very easy for you and ten other buddies to make a completely new trail. Collect at trailhead to start… circling up at parking lot versus at a thinner spot in the trail.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The shorter the growing season for plants, the longer it takes for areas to recover from damage. Cold temperatures shorten the growing season, so while the area is more resistant to damage because of the snow, if damage does occur, it has longer recovery periods.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Be particularly careful if the trailhead has snow-free soils that are saturated with melt water, footsteps can be fatal to plants. Plants pressed in the mud have little chance of survival and the plants can be easily uprooted by a boot.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EA6D997-2AD0-4D6A-91DC-9527E8D99810}" type="slidenum">
              <a:rPr lang="en-US">
                <a:solidFill>
                  <a:prstClr val="black"/>
                </a:solidFill>
                <a:latin typeface="Calibri" pitchFamily="34" charset="0"/>
              </a:rPr>
              <a:pPr eaLnBrk="1" hangingPunct="1"/>
              <a:t>11</a:t>
            </a:fld>
            <a:endParaRPr lang="en-US">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728701E-CAF4-4159-9B3E-41C86DFFA30D}" type="datetimeFigureOut">
              <a:rPr lang="en-US" smtClean="0">
                <a:solidFill>
                  <a:prstClr val="black">
                    <a:lumMod val="65000"/>
                    <a:lumOff val="35000"/>
                  </a:prstClr>
                </a:solidFill>
              </a:rPr>
              <a:pPr/>
              <a:t>6/27/2016</a:t>
            </a:fld>
            <a:endParaRPr lang="en-US">
              <a:solidFill>
                <a:prstClr val="black">
                  <a:lumMod val="65000"/>
                  <a:lumOff val="35000"/>
                </a:prstClr>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prstClr val="black">
                  <a:lumMod val="65000"/>
                  <a:lumOff val="35000"/>
                </a:prstClr>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110237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6/27/2016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9630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6/27/2016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62F1D00-BD13-4404-86B0-79703945A0A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5615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srgbClr val="534949"/>
                </a:solidFill>
              </a:rPr>
              <a:pPr/>
              <a:t>6/27/2016</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534949"/>
                </a:solidFill>
              </a:rPr>
              <a:pPr/>
              <a:t>‹#›</a:t>
            </a:fld>
            <a:endParaRPr lang="en-US">
              <a:solidFill>
                <a:srgbClr val="534949"/>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C66951">
                    <a:lumMod val="60000"/>
                    <a:lumOff val="40000"/>
                  </a:srgb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93608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solidFill>
                  <a:prstClr val="white"/>
                </a:solidFill>
              </a:rPr>
              <a:pPr/>
              <a:t>6/27/2016</a:t>
            </a:fld>
            <a:endParaRPr lang="en-US">
              <a:solidFill>
                <a:prstClr val="white"/>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534949"/>
                </a:solidFill>
              </a:rPr>
              <a:pPr/>
              <a:t>‹#›</a:t>
            </a:fld>
            <a:endParaRPr lang="en-US">
              <a:solidFill>
                <a:srgbClr val="534949"/>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C66951">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805042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12DC592-C9C4-5D46-B984-84689DCB0C39}"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1279C-8412-9241-A66A-96FDEF078C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932657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6/27/2016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150621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6/27/2016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152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728701E-CAF4-4159-9B3E-41C86DFFA30D}" type="datetimeFigureOut">
              <a:rPr lang="en-US" smtClean="0">
                <a:solidFill>
                  <a:prstClr val="white"/>
                </a:solidFill>
              </a:rPr>
              <a:pPr/>
              <a:t>6/27/2016</a:t>
            </a:fld>
            <a:endParaRPr lang="en-US">
              <a:solidFill>
                <a:prstClr val="white"/>
              </a:solidFill>
            </a:endParaRP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62F1D00-BD13-4404-86B0-79703945A0A7}" type="slidenum">
              <a:rPr lang="en-US" smtClean="0">
                <a:solidFill>
                  <a:prstClr val="white"/>
                </a:solidFill>
              </a:rPr>
              <a:pPr/>
              <a:t>‹#›</a:t>
            </a:fld>
            <a:endParaRPr lang="en-US">
              <a:solidFill>
                <a:prstClr val="white"/>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solidFill>
                <a:prstClr val="white"/>
              </a:solidFill>
            </a:endParaRP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370800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6/27/2016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970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6/27/2016</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469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6/27/2016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233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6/27/2016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188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6/27/2016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32320377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6/27/2016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25614900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728701E-CAF4-4159-9B3E-41C86DFFA30D}" type="datetimeFigureOut">
              <a:rPr lang="en-US" smtClean="0">
                <a:solidFill>
                  <a:prstClr val="black">
                    <a:lumMod val="65000"/>
                    <a:lumOff val="35000"/>
                  </a:prstClr>
                </a:solidFill>
              </a:rPr>
              <a:pPr/>
              <a:t>6/27/2016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62F1D00-BD13-4404-86B0-79703945A0A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63342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8.jp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ountaineers.org/explore/activities#b_start=0&amp;c4=Stewardship"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5629" y="4629148"/>
            <a:ext cx="4038600" cy="933450"/>
          </a:xfrm>
        </p:spPr>
        <p:txBody>
          <a:bodyPr>
            <a:normAutofit/>
          </a:bodyPr>
          <a:lstStyle/>
          <a:p>
            <a:r>
              <a:rPr lang="en-US" dirty="0"/>
              <a:t>The Mountaineers</a:t>
            </a:r>
          </a:p>
        </p:txBody>
      </p:sp>
      <p:pic>
        <p:nvPicPr>
          <p:cNvPr id="8" name="Picture Placeholder 7" descr="rockclimber3.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9270" b="9270"/>
          <a:stretch>
            <a:fillRect/>
          </a:stretch>
        </p:blipFill>
        <p:spPr/>
      </p:pic>
      <p:sp>
        <p:nvSpPr>
          <p:cNvPr id="4" name="Text Placeholder 3"/>
          <p:cNvSpPr>
            <a:spLocks noGrp="1"/>
          </p:cNvSpPr>
          <p:nvPr>
            <p:ph type="body" sz="half" idx="2"/>
          </p:nvPr>
        </p:nvSpPr>
        <p:spPr>
          <a:xfrm>
            <a:off x="152400" y="838200"/>
            <a:ext cx="4495800" cy="5105400"/>
          </a:xfrm>
        </p:spPr>
        <p:txBody>
          <a:bodyPr/>
          <a:lstStyle/>
          <a:p>
            <a:r>
              <a:rPr lang="en-US" dirty="0"/>
              <a:t>Backcountry Impact Series:</a:t>
            </a:r>
          </a:p>
          <a:p>
            <a:r>
              <a:rPr lang="en-US" dirty="0"/>
              <a:t>Climbing</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4272" y="4763158"/>
            <a:ext cx="974927" cy="1598881"/>
          </a:xfrm>
          <a:prstGeom prst="rect">
            <a:avLst/>
          </a:prstGeom>
        </p:spPr>
      </p:pic>
      <p:pic>
        <p:nvPicPr>
          <p:cNvPr id="10" name="Picture Placeholder 7" descr="enchantments2.jpg"/>
          <p:cNvPicPr>
            <a:picLocks noChangeAspect="1"/>
          </p:cNvPicPr>
          <p:nvPr/>
        </p:nvPicPr>
        <p:blipFill>
          <a:blip r:embed="rId5">
            <a:extLst>
              <a:ext uri="{28A0092B-C50C-407E-A947-70E740481C1C}">
                <a14:useLocalDpi xmlns:a14="http://schemas.microsoft.com/office/drawing/2010/main" val="0"/>
              </a:ext>
            </a:extLst>
          </a:blip>
          <a:srcRect l="12150" r="12150"/>
          <a:stretch>
            <a:fillRect/>
          </a:stretch>
        </p:blipFill>
        <p:spPr>
          <a:xfrm>
            <a:off x="4648200" y="228600"/>
            <a:ext cx="2057400" cy="2039112"/>
          </a:xfrm>
          <a:prstGeom prst="rect">
            <a:avLst/>
          </a:prstGeom>
        </p:spPr>
      </p:pic>
    </p:spTree>
    <p:extLst>
      <p:ext uri="{BB962C8B-B14F-4D97-AF65-F5344CB8AC3E}">
        <p14:creationId xmlns:p14="http://schemas.microsoft.com/office/powerpoint/2010/main" val="96062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“Durable Surfaces” are areas that are hardly affected by the passage of humans. </a:t>
            </a:r>
          </a:p>
          <a:p>
            <a:r>
              <a:rPr lang="en-US" dirty="0"/>
              <a:t>Includes established trails, sand, gravel, snow, dry grasses and more. </a:t>
            </a:r>
          </a:p>
          <a:p>
            <a:endParaRPr lang="en-US" dirty="0"/>
          </a:p>
          <a:p>
            <a:endParaRPr lang="en-US" dirty="0"/>
          </a:p>
        </p:txBody>
      </p:sp>
      <p:sp>
        <p:nvSpPr>
          <p:cNvPr id="4" name="Title 3"/>
          <p:cNvSpPr>
            <a:spLocks noGrp="1"/>
          </p:cNvSpPr>
          <p:nvPr>
            <p:ph type="title"/>
          </p:nvPr>
        </p:nvSpPr>
        <p:spPr/>
        <p:txBody>
          <a:bodyPr/>
          <a:lstStyle/>
          <a:p>
            <a:r>
              <a:rPr lang="en-US" dirty="0"/>
              <a:t>travel</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38600" y="1981200"/>
            <a:ext cx="4759610" cy="460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Placeholder 3"/>
          <p:cNvSpPr>
            <a:spLocks noGrp="1"/>
          </p:cNvSpPr>
          <p:nvPr>
            <p:ph type="body" idx="1"/>
          </p:nvPr>
        </p:nvSpPr>
        <p:spPr>
          <a:xfrm>
            <a:off x="609600" y="1752600"/>
            <a:ext cx="3886200" cy="639763"/>
          </a:xfrm>
        </p:spPr>
        <p:txBody>
          <a:bodyPr/>
          <a:lstStyle/>
          <a:p>
            <a:pPr algn="ctr" eaLnBrk="1" hangingPunct="1"/>
            <a:r>
              <a:rPr lang="en-US">
                <a:ea typeface="ＭＳ Ｐゴシック" pitchFamily="34" charset="-128"/>
              </a:rPr>
              <a:t>Thick snow</a:t>
            </a:r>
          </a:p>
        </p:txBody>
      </p:sp>
      <p:pic>
        <p:nvPicPr>
          <p:cNvPr id="19459" name="Content Placeholder 7" descr="snowshoesteps.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767211"/>
            <a:ext cx="4040188" cy="3030141"/>
          </a:xfrm>
        </p:spPr>
      </p:pic>
      <p:sp>
        <p:nvSpPr>
          <p:cNvPr id="6" name="Text Placeholder 5"/>
          <p:cNvSpPr>
            <a:spLocks noGrp="1"/>
          </p:cNvSpPr>
          <p:nvPr>
            <p:ph type="body" sz="quarter" idx="3"/>
          </p:nvPr>
        </p:nvSpPr>
        <p:spPr>
          <a:xfrm>
            <a:off x="4800600" y="1752600"/>
            <a:ext cx="3886200" cy="639763"/>
          </a:xfrm>
        </p:spPr>
        <p:txBody>
          <a:bodyPr>
            <a:normAutofit/>
          </a:bodyPr>
          <a:lstStyle/>
          <a:p>
            <a:pPr algn="ctr" eaLnBrk="1" fontAlgn="auto" hangingPunct="1">
              <a:spcAft>
                <a:spcPts val="0"/>
              </a:spcAft>
              <a:defRPr/>
            </a:pPr>
            <a:r>
              <a:rPr lang="en-US" dirty="0">
                <a:ea typeface="+mn-ea"/>
              </a:rPr>
              <a:t>Patchy snow</a:t>
            </a:r>
          </a:p>
        </p:txBody>
      </p:sp>
      <p:pic>
        <p:nvPicPr>
          <p:cNvPr id="19460" name="Content Placeholder 8" descr="patchysnow.jpg"/>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5025" y="2934503"/>
            <a:ext cx="4041775" cy="2695557"/>
          </a:xfrm>
        </p:spPr>
      </p:pic>
      <p:sp>
        <p:nvSpPr>
          <p:cNvPr id="19458" name="Title 1"/>
          <p:cNvSpPr>
            <a:spLocks noGrp="1"/>
          </p:cNvSpPr>
          <p:nvPr>
            <p:ph type="title"/>
          </p:nvPr>
        </p:nvSpPr>
        <p:spPr/>
        <p:txBody>
          <a:bodyPr/>
          <a:lstStyle/>
          <a:p>
            <a:pPr eaLnBrk="1" hangingPunct="1"/>
            <a:r>
              <a:rPr lang="en-US" sz="3600" dirty="0">
                <a:ea typeface="ＭＳ Ｐゴシック" pitchFamily="34" charset="-128"/>
              </a:rPr>
              <a:t>Tread lightly</a:t>
            </a:r>
          </a:p>
        </p:txBody>
      </p:sp>
    </p:spTree>
    <p:extLst>
      <p:ext uri="{BB962C8B-B14F-4D97-AF65-F5344CB8AC3E}">
        <p14:creationId xmlns:p14="http://schemas.microsoft.com/office/powerpoint/2010/main" val="238351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6" descr="RainierImpacts1.JPG"/>
          <p:cNvPicPr>
            <a:picLocks noGrp="1" noChangeAspect="1"/>
          </p:cNvPicPr>
          <p:nvPr>
            <p:ph sz="half" idx="1"/>
          </p:nvPr>
        </p:nvPicPr>
        <p:blipFill>
          <a:blip r:embed="rId3">
            <a:extLst>
              <a:ext uri="{28A0092B-C50C-407E-A947-70E740481C1C}">
                <a14:useLocalDpi xmlns:a14="http://schemas.microsoft.com/office/drawing/2010/main" val="0"/>
              </a:ext>
            </a:extLst>
          </a:blip>
          <a:srcRect t="5882" b="5882"/>
          <a:stretch>
            <a:fillRect/>
          </a:stretch>
        </p:blipFill>
        <p:spPr>
          <a:xfrm>
            <a:off x="609600" y="1905000"/>
            <a:ext cx="3886200" cy="4572000"/>
          </a:xfrm>
        </p:spPr>
      </p:pic>
      <p:pic>
        <p:nvPicPr>
          <p:cNvPr id="15364" name="Content Placeholder 7" descr="paradise.jpg"/>
          <p:cNvPicPr>
            <a:picLocks noGrp="1" noChangeAspect="1"/>
          </p:cNvPicPr>
          <p:nvPr>
            <p:ph sz="half" idx="2"/>
          </p:nvPr>
        </p:nvPicPr>
        <p:blipFill>
          <a:blip r:embed="rId4">
            <a:extLst>
              <a:ext uri="{28A0092B-C50C-407E-A947-70E740481C1C}">
                <a14:useLocalDpi xmlns:a14="http://schemas.microsoft.com/office/drawing/2010/main" val="0"/>
              </a:ext>
            </a:extLst>
          </a:blip>
          <a:srcRect l="22581" r="22581"/>
          <a:stretch>
            <a:fillRect/>
          </a:stretch>
        </p:blipFill>
        <p:spPr>
          <a:xfrm>
            <a:off x="4845050" y="1905000"/>
            <a:ext cx="3886200" cy="4572000"/>
          </a:xfrm>
        </p:spPr>
      </p:pic>
      <p:sp>
        <p:nvSpPr>
          <p:cNvPr id="2" name="Title 1"/>
          <p:cNvSpPr>
            <a:spLocks noGrp="1"/>
          </p:cNvSpPr>
          <p:nvPr>
            <p:ph type="title"/>
          </p:nvPr>
        </p:nvSpPr>
        <p:spPr/>
        <p:txBody>
          <a:bodyPr>
            <a:normAutofit/>
          </a:bodyPr>
          <a:lstStyle/>
          <a:p>
            <a:pPr eaLnBrk="1" fontAlgn="auto" hangingPunct="1">
              <a:spcAft>
                <a:spcPts val="0"/>
              </a:spcAft>
              <a:defRPr/>
            </a:pPr>
            <a:r>
              <a:rPr lang="en-US" dirty="0">
                <a:ea typeface="+mj-ea"/>
              </a:rPr>
              <a:t>Paradise, Mt. Rainier National Park</a:t>
            </a:r>
          </a:p>
        </p:txBody>
      </p:sp>
    </p:spTree>
    <p:extLst>
      <p:ext uri="{BB962C8B-B14F-4D97-AF65-F5344CB8AC3E}">
        <p14:creationId xmlns:p14="http://schemas.microsoft.com/office/powerpoint/2010/main" val="114745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solidFill>
                  <a:srgbClr val="2C7C9F"/>
                </a:solidFill>
              </a:rPr>
              <a:t>Trail braiding and social trails can lead to: soil loss, soil compaction, erosion, trail widening, vegetation trampling</a:t>
            </a:r>
          </a:p>
        </p:txBody>
      </p:sp>
      <p:pic>
        <p:nvPicPr>
          <p:cNvPr id="5" name="Content Placeholder 4" descr="ShahaleArmTrailDamage2NPS.jpg"/>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270362" y="2667000"/>
            <a:ext cx="3657600" cy="2741620"/>
          </a:xfrm>
        </p:spPr>
      </p:pic>
      <p:pic>
        <p:nvPicPr>
          <p:cNvPr id="7170" name="Picture 2"/>
          <p:cNvPicPr>
            <a:picLocks noGrp="1" noChangeAspect="1" noChangeArrowheads="1"/>
          </p:cNvPicPr>
          <p:nvPr>
            <p:ph sz="quarter" idx="4"/>
          </p:nvPr>
        </p:nvPicPr>
        <p:blipFill>
          <a:blip r:embed="rId4" cstate="email">
            <a:extLst>
              <a:ext uri="{28A0092B-C50C-407E-A947-70E740481C1C}">
                <a14:useLocalDpi xmlns:a14="http://schemas.microsoft.com/office/drawing/2010/main" val="0"/>
              </a:ext>
            </a:extLst>
          </a:blip>
          <a:stretch>
            <a:fillRect/>
          </a:stretch>
        </p:blipFill>
        <p:spPr bwMode="auto">
          <a:xfrm>
            <a:off x="4114800" y="1676400"/>
            <a:ext cx="3042168" cy="287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idx="1"/>
          </p:nvPr>
        </p:nvSpPr>
        <p:spPr>
          <a:xfrm>
            <a:off x="74612" y="1905000"/>
            <a:ext cx="4040188" cy="609600"/>
          </a:xfrm>
        </p:spPr>
        <p:txBody>
          <a:bodyPr/>
          <a:lstStyle/>
          <a:p>
            <a:r>
              <a:rPr lang="en-US" dirty="0"/>
              <a:t>Trail Braiding</a:t>
            </a:r>
          </a:p>
        </p:txBody>
      </p:sp>
      <p:sp>
        <p:nvSpPr>
          <p:cNvPr id="9" name="Text Placeholder 8"/>
          <p:cNvSpPr>
            <a:spLocks noGrp="1"/>
          </p:cNvSpPr>
          <p:nvPr>
            <p:ph type="body" sz="quarter" idx="3"/>
          </p:nvPr>
        </p:nvSpPr>
        <p:spPr>
          <a:xfrm>
            <a:off x="3810000" y="4421731"/>
            <a:ext cx="4041775" cy="639762"/>
          </a:xfrm>
        </p:spPr>
        <p:txBody>
          <a:bodyPr/>
          <a:lstStyle/>
          <a:p>
            <a:r>
              <a:rPr lang="en-US" dirty="0"/>
              <a:t>Social Trails</a:t>
            </a:r>
          </a:p>
        </p:txBody>
      </p:sp>
      <p:sp>
        <p:nvSpPr>
          <p:cNvPr id="7" name="TextBox 6"/>
          <p:cNvSpPr txBox="1"/>
          <p:nvPr/>
        </p:nvSpPr>
        <p:spPr>
          <a:xfrm>
            <a:off x="255577" y="5399930"/>
            <a:ext cx="4129516" cy="282950"/>
          </a:xfrm>
          <a:prstGeom prst="rect">
            <a:avLst/>
          </a:prstGeom>
          <a:noFill/>
        </p:spPr>
        <p:txBody>
          <a:bodyPr wrap="square" rtlCol="0">
            <a:spAutoFit/>
          </a:bodyPr>
          <a:lstStyle/>
          <a:p>
            <a:r>
              <a:rPr lang="en-US" sz="1200" dirty="0"/>
              <a:t>Photo credit:  NPS/Lucy Lieberman</a:t>
            </a:r>
          </a:p>
        </p:txBody>
      </p:sp>
      <p:pic>
        <p:nvPicPr>
          <p:cNvPr id="8" name="Content Placeholder 6" descr="rslswitchbacks.jpg"/>
          <p:cNvPicPr>
            <a:picLocks noChangeAspect="1"/>
          </p:cNvPicPr>
          <p:nvPr/>
        </p:nvPicPr>
        <p:blipFill>
          <a:blip r:embed="rId5">
            <a:extLst>
              <a:ext uri="{28A0092B-C50C-407E-A947-70E740481C1C}">
                <a14:useLocalDpi xmlns:a14="http://schemas.microsoft.com/office/drawing/2010/main" val="0"/>
              </a:ext>
            </a:extLst>
          </a:blip>
          <a:srcRect t="13431" b="13431"/>
          <a:stretch>
            <a:fillRect/>
          </a:stretch>
        </p:blipFill>
        <p:spPr>
          <a:xfrm>
            <a:off x="4114800" y="4648200"/>
            <a:ext cx="3988292" cy="2090658"/>
          </a:xfrm>
          <a:prstGeom prst="rect">
            <a:avLst/>
          </a:prstGeom>
        </p:spPr>
      </p:pic>
      <p:sp>
        <p:nvSpPr>
          <p:cNvPr id="10" name="TextBox 9"/>
          <p:cNvSpPr txBox="1"/>
          <p:nvPr/>
        </p:nvSpPr>
        <p:spPr>
          <a:xfrm>
            <a:off x="7162800" y="1828800"/>
            <a:ext cx="2572266" cy="430887"/>
          </a:xfrm>
          <a:prstGeom prst="rect">
            <a:avLst/>
          </a:prstGeom>
          <a:noFill/>
        </p:spPr>
        <p:txBody>
          <a:bodyPr wrap="square" rtlCol="0">
            <a:spAutoFit/>
          </a:bodyPr>
          <a:lstStyle/>
          <a:p>
            <a:r>
              <a:rPr lang="en-US" sz="2200" dirty="0"/>
              <a:t>Social Trails</a:t>
            </a:r>
          </a:p>
        </p:txBody>
      </p:sp>
      <p:sp>
        <p:nvSpPr>
          <p:cNvPr id="11" name="TextBox 10"/>
          <p:cNvSpPr txBox="1"/>
          <p:nvPr/>
        </p:nvSpPr>
        <p:spPr>
          <a:xfrm>
            <a:off x="3048000" y="5696941"/>
            <a:ext cx="1691013" cy="1107996"/>
          </a:xfrm>
          <a:prstGeom prst="rect">
            <a:avLst/>
          </a:prstGeom>
          <a:noFill/>
        </p:spPr>
        <p:txBody>
          <a:bodyPr wrap="square" rtlCol="0">
            <a:spAutoFit/>
          </a:bodyPr>
          <a:lstStyle/>
          <a:p>
            <a:r>
              <a:rPr lang="en-US" sz="2200" dirty="0"/>
              <a:t>Yay for Switch Backs!</a:t>
            </a:r>
          </a:p>
        </p:txBody>
      </p:sp>
    </p:spTree>
    <p:extLst>
      <p:ext uri="{BB962C8B-B14F-4D97-AF65-F5344CB8AC3E}">
        <p14:creationId xmlns:p14="http://schemas.microsoft.com/office/powerpoint/2010/main" val="86264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2C7C9F"/>
                </a:solidFill>
              </a:rPr>
              <a:t>Best Practices (2 minutes)</a:t>
            </a:r>
          </a:p>
        </p:txBody>
      </p:sp>
      <p:sp>
        <p:nvSpPr>
          <p:cNvPr id="7" name="Text Placeholder 6"/>
          <p:cNvSpPr>
            <a:spLocks noGrp="1"/>
          </p:cNvSpPr>
          <p:nvPr>
            <p:ph type="body" idx="1"/>
          </p:nvPr>
        </p:nvSpPr>
        <p:spPr>
          <a:xfrm>
            <a:off x="497541" y="1600200"/>
            <a:ext cx="3657600" cy="1142999"/>
          </a:xfrm>
        </p:spPr>
        <p:txBody>
          <a:bodyPr>
            <a:normAutofit/>
          </a:bodyPr>
          <a:lstStyle/>
          <a:p>
            <a:r>
              <a:rPr lang="en-US" dirty="0"/>
              <a:t>In pristine areas…</a:t>
            </a:r>
          </a:p>
        </p:txBody>
      </p:sp>
      <p:sp>
        <p:nvSpPr>
          <p:cNvPr id="9" name="Text Placeholder 8"/>
          <p:cNvSpPr>
            <a:spLocks noGrp="1"/>
          </p:cNvSpPr>
          <p:nvPr>
            <p:ph type="body" sz="quarter" idx="3"/>
          </p:nvPr>
        </p:nvSpPr>
        <p:spPr>
          <a:xfrm>
            <a:off x="4399878" y="1752601"/>
            <a:ext cx="3657600" cy="914400"/>
          </a:xfrm>
        </p:spPr>
        <p:txBody>
          <a:bodyPr>
            <a:normAutofit/>
          </a:bodyPr>
          <a:lstStyle/>
          <a:p>
            <a:r>
              <a:rPr lang="en-US" dirty="0"/>
              <a:t>On established trails…</a:t>
            </a:r>
          </a:p>
        </p:txBody>
      </p:sp>
      <p:pic>
        <p:nvPicPr>
          <p:cNvPr id="13" name="Content Placeholder 12"/>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33400" y="2895600"/>
            <a:ext cx="3657600" cy="3256756"/>
          </a:xfrm>
        </p:spPr>
      </p:pic>
      <p:pic>
        <p:nvPicPr>
          <p:cNvPr id="1026" name="Picture 2"/>
          <p:cNvPicPr>
            <a:picLocks noGrp="1" noChangeAspect="1" noChangeArrowheads="1"/>
          </p:cNvPicPr>
          <p:nvPr>
            <p:ph sz="quarter" idx="4"/>
          </p:nvPr>
        </p:nvPicPr>
        <p:blipFill>
          <a:blip r:embed="rId4" cstate="email">
            <a:extLst>
              <a:ext uri="{28A0092B-C50C-407E-A947-70E740481C1C}">
                <a14:useLocalDpi xmlns:a14="http://schemas.microsoft.com/office/drawing/2010/main" val="0"/>
              </a:ext>
            </a:extLst>
          </a:blip>
          <a:srcRect/>
          <a:stretch>
            <a:fillRect/>
          </a:stretch>
        </p:blipFill>
        <p:spPr bwMode="auto">
          <a:xfrm>
            <a:off x="4400550" y="2514600"/>
            <a:ext cx="3657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43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1722438"/>
            <a:ext cx="4040188" cy="1096962"/>
          </a:xfrm>
        </p:spPr>
        <p:txBody>
          <a:bodyPr/>
          <a:lstStyle/>
          <a:p>
            <a:pPr marL="0" lvl="3" algn="ctr">
              <a:buClr>
                <a:schemeClr val="accent1"/>
              </a:buClr>
            </a:pPr>
            <a:r>
              <a:rPr lang="en-US" dirty="0"/>
              <a:t>Minimize interaction with wildlife</a:t>
            </a:r>
          </a:p>
          <a:p>
            <a:endParaRPr lang="en-US" dirty="0"/>
          </a:p>
        </p:txBody>
      </p:sp>
      <p:sp>
        <p:nvSpPr>
          <p:cNvPr id="6" name="Text Placeholder 5"/>
          <p:cNvSpPr>
            <a:spLocks noGrp="1"/>
          </p:cNvSpPr>
          <p:nvPr>
            <p:ph type="body" sz="quarter" idx="3"/>
          </p:nvPr>
        </p:nvSpPr>
        <p:spPr>
          <a:xfrm>
            <a:off x="4645025" y="1722438"/>
            <a:ext cx="4041775" cy="1096962"/>
          </a:xfrm>
        </p:spPr>
        <p:txBody>
          <a:bodyPr/>
          <a:lstStyle/>
          <a:p>
            <a:pPr marL="0" lvl="5" algn="ctr"/>
            <a:r>
              <a:rPr lang="en-US" dirty="0"/>
              <a:t>Consider the social impacts of urine</a:t>
            </a:r>
          </a:p>
          <a:p>
            <a:endParaRPr lang="en-US" dirty="0"/>
          </a:p>
        </p:txBody>
      </p:sp>
      <p:pic>
        <p:nvPicPr>
          <p:cNvPr id="5" name="Content Placeholder 4"/>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4770437" y="2863056"/>
            <a:ext cx="3790950" cy="2838450"/>
          </a:xfrm>
        </p:spPr>
      </p:pic>
      <p:sp>
        <p:nvSpPr>
          <p:cNvPr id="2" name="Title 1"/>
          <p:cNvSpPr>
            <a:spLocks noGrp="1"/>
          </p:cNvSpPr>
          <p:nvPr>
            <p:ph type="title"/>
          </p:nvPr>
        </p:nvSpPr>
        <p:spPr/>
        <p:txBody>
          <a:bodyPr/>
          <a:lstStyle/>
          <a:p>
            <a:r>
              <a:rPr lang="en-US" dirty="0"/>
              <a:t>Urine</a:t>
            </a:r>
          </a:p>
        </p:txBody>
      </p:sp>
      <p:pic>
        <p:nvPicPr>
          <p:cNvPr id="3074"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173594"/>
            <a:ext cx="4040188" cy="221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58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C7C9F"/>
                </a:solidFill>
              </a:rPr>
              <a:t>When nature calls…</a:t>
            </a:r>
          </a:p>
        </p:txBody>
      </p:sp>
      <p:pic>
        <p:nvPicPr>
          <p:cNvPr id="17" name="Content Placeholder 16" descr="cathole.jpg"/>
          <p:cNvPicPr>
            <a:picLocks noGrp="1" noChangeAspect="1"/>
          </p:cNvPicPr>
          <p:nvPr>
            <p:ph sz="half" idx="1"/>
          </p:nvPr>
        </p:nvPicPr>
        <p:blipFill>
          <a:blip r:embed="rId3">
            <a:extLst>
              <a:ext uri="{28A0092B-C50C-407E-A947-70E740481C1C}">
                <a14:useLocalDpi xmlns:a14="http://schemas.microsoft.com/office/drawing/2010/main" val="0"/>
              </a:ext>
            </a:extLst>
          </a:blip>
          <a:srcRect t="11547" b="11547"/>
          <a:stretch>
            <a:fillRect/>
          </a:stretch>
        </p:blipFill>
        <p:spPr>
          <a:xfrm>
            <a:off x="4333875" y="2928257"/>
            <a:ext cx="4334794" cy="2329952"/>
          </a:xfrm>
        </p:spPr>
      </p:pic>
      <p:sp>
        <p:nvSpPr>
          <p:cNvPr id="16" name="Content Placeholder 15"/>
          <p:cNvSpPr>
            <a:spLocks noGrp="1"/>
          </p:cNvSpPr>
          <p:nvPr>
            <p:ph sz="half" idx="15"/>
          </p:nvPr>
        </p:nvSpPr>
        <p:spPr/>
        <p:txBody>
          <a:bodyPr>
            <a:normAutofit fontScale="92500" lnSpcReduction="10000"/>
          </a:bodyPr>
          <a:lstStyle/>
          <a:p>
            <a:r>
              <a:rPr lang="en-US" sz="2800" dirty="0"/>
              <a:t>Avoid polluting water source</a:t>
            </a:r>
          </a:p>
          <a:p>
            <a:r>
              <a:rPr lang="en-US" sz="2800" dirty="0"/>
              <a:t>Eliminate contact with animals and insects</a:t>
            </a:r>
          </a:p>
          <a:p>
            <a:r>
              <a:rPr lang="en-US" sz="2800" dirty="0"/>
              <a:t>Maximize decomposition</a:t>
            </a:r>
          </a:p>
          <a:p>
            <a:r>
              <a:rPr lang="en-US" sz="2800" dirty="0"/>
              <a:t>Minimize the chances of social impacts</a:t>
            </a:r>
          </a:p>
          <a:p>
            <a:endParaRPr lang="en-US" dirty="0"/>
          </a:p>
        </p:txBody>
      </p:sp>
    </p:spTree>
    <p:extLst>
      <p:ext uri="{BB962C8B-B14F-4D97-AF65-F5344CB8AC3E}">
        <p14:creationId xmlns:p14="http://schemas.microsoft.com/office/powerpoint/2010/main" val="3524126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0480"/>
            <a:ext cx="7556313" cy="995082"/>
          </a:xfrm>
        </p:spPr>
        <p:txBody>
          <a:bodyPr/>
          <a:lstStyle/>
          <a:p>
            <a:r>
              <a:rPr lang="en-US" dirty="0">
                <a:solidFill>
                  <a:srgbClr val="2C7C9F"/>
                </a:solidFill>
              </a:rPr>
              <a:t>When nature calls…</a:t>
            </a:r>
          </a:p>
        </p:txBody>
      </p:sp>
      <p:sp>
        <p:nvSpPr>
          <p:cNvPr id="4" name="Text Placeholder 3"/>
          <p:cNvSpPr>
            <a:spLocks noGrp="1"/>
          </p:cNvSpPr>
          <p:nvPr>
            <p:ph type="body" sz="half" idx="2"/>
          </p:nvPr>
        </p:nvSpPr>
        <p:spPr>
          <a:xfrm>
            <a:off x="2743200" y="914400"/>
            <a:ext cx="7558960" cy="774700"/>
          </a:xfrm>
        </p:spPr>
        <p:txBody>
          <a:bodyPr/>
          <a:lstStyle/>
          <a:p>
            <a:pPr lvl="0" defTabSz="457200">
              <a:spcBef>
                <a:spcPts val="0"/>
              </a:spcBef>
              <a:buClrTx/>
              <a:buSzTx/>
            </a:pPr>
            <a:r>
              <a:rPr lang="en-US" dirty="0">
                <a:ea typeface="+mn-ea"/>
                <a:cs typeface="+mn-cs"/>
              </a:rPr>
              <a:t>Pack it in, Pack it out.</a:t>
            </a:r>
          </a:p>
        </p:txBody>
      </p:sp>
      <p:pic>
        <p:nvPicPr>
          <p:cNvPr id="7" name="Picture 6" descr="BiffyBa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03819" y="2070783"/>
            <a:ext cx="3324495" cy="1994697"/>
          </a:xfrm>
          <a:prstGeom prst="rect">
            <a:avLst/>
          </a:prstGeom>
        </p:spPr>
      </p:pic>
      <p:pic>
        <p:nvPicPr>
          <p:cNvPr id="8" name="Picture 7" descr="biffyinstructions.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73775" y="3068132"/>
            <a:ext cx="2412242" cy="3265552"/>
          </a:xfrm>
          <a:prstGeom prst="rect">
            <a:avLst/>
          </a:prstGeom>
        </p:spPr>
      </p:pic>
      <p:pic>
        <p:nvPicPr>
          <p:cNvPr id="3" name="Picture 2" descr="wagbag.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8474" y="2339892"/>
            <a:ext cx="2588382" cy="3451176"/>
          </a:xfrm>
          <a:prstGeom prst="rect">
            <a:avLst/>
          </a:prstGeom>
        </p:spPr>
      </p:pic>
    </p:spTree>
    <p:extLst>
      <p:ext uri="{BB962C8B-B14F-4D97-AF65-F5344CB8AC3E}">
        <p14:creationId xmlns:p14="http://schemas.microsoft.com/office/powerpoint/2010/main" val="262370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C7C9F"/>
                </a:solidFill>
              </a:rPr>
              <a:t>When nature calls…</a:t>
            </a:r>
            <a:br>
              <a:rPr lang="en-US" dirty="0">
                <a:solidFill>
                  <a:srgbClr val="2C7C9F"/>
                </a:solidFill>
              </a:rPr>
            </a:br>
            <a:r>
              <a:rPr lang="en-US" sz="2400" dirty="0">
                <a:solidFill>
                  <a:schemeClr val="accent3"/>
                </a:solidFill>
              </a:rPr>
              <a:t>Pack it in, pack it out. </a:t>
            </a:r>
          </a:p>
        </p:txBody>
      </p:sp>
      <p:pic>
        <p:nvPicPr>
          <p:cNvPr id="9" name="Content Placeholder 8"/>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775808" y="1985963"/>
            <a:ext cx="3102933" cy="4140200"/>
          </a:xfrm>
        </p:spPr>
      </p:pic>
      <p:pic>
        <p:nvPicPr>
          <p:cNvPr id="10" name="Content Placeholder 9"/>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4400550" y="2682431"/>
            <a:ext cx="3657600" cy="2747264"/>
          </a:xfrm>
        </p:spPr>
      </p:pic>
    </p:spTree>
    <p:extLst>
      <p:ext uri="{BB962C8B-B14F-4D97-AF65-F5344CB8AC3E}">
        <p14:creationId xmlns:p14="http://schemas.microsoft.com/office/powerpoint/2010/main" val="284393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Food</a:t>
            </a:r>
          </a:p>
        </p:txBody>
      </p:sp>
      <p:pic>
        <p:nvPicPr>
          <p:cNvPr id="4" name="Content Placeholder 7" descr="orangpeel.jpg"/>
          <p:cNvPicPr>
            <a:picLocks noGrp="1" noChangeAspect="1"/>
          </p:cNvPicPr>
          <p:nvPr>
            <p:ph idx="1"/>
          </p:nvPr>
        </p:nvPicPr>
        <p:blipFill>
          <a:blip r:embed="rId3">
            <a:extLst>
              <a:ext uri="{28A0092B-C50C-407E-A947-70E740481C1C}">
                <a14:useLocalDpi xmlns:a14="http://schemas.microsoft.com/office/drawing/2010/main" val="0"/>
              </a:ext>
            </a:extLst>
          </a:blip>
          <a:srcRect t="11993" b="11993"/>
          <a:stretch>
            <a:fillRect/>
          </a:stretch>
        </p:blipFill>
        <p:spPr>
          <a:xfrm>
            <a:off x="2286000" y="1751977"/>
            <a:ext cx="4800600" cy="4571483"/>
          </a:xfrm>
        </p:spPr>
      </p:pic>
    </p:spTree>
    <p:extLst>
      <p:ext uri="{BB962C8B-B14F-4D97-AF65-F5344CB8AC3E}">
        <p14:creationId xmlns:p14="http://schemas.microsoft.com/office/powerpoint/2010/main" val="329001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(1 minute)</a:t>
            </a:r>
          </a:p>
        </p:txBody>
      </p:sp>
      <p:sp>
        <p:nvSpPr>
          <p:cNvPr id="3" name="Title 2"/>
          <p:cNvSpPr>
            <a:spLocks noGrp="1"/>
          </p:cNvSpPr>
          <p:nvPr>
            <p:ph type="title"/>
          </p:nvPr>
        </p:nvSpPr>
        <p:spPr>
          <a:xfrm>
            <a:off x="381000" y="1371600"/>
            <a:ext cx="6324600" cy="3166597"/>
          </a:xfrm>
        </p:spPr>
        <p:txBody>
          <a:bodyPr/>
          <a:lstStyle/>
          <a:p>
            <a:pPr algn="ctr"/>
            <a:r>
              <a:rPr lang="en-US" dirty="0"/>
              <a:t>When you hear </a:t>
            </a:r>
            <a:r>
              <a:rPr lang="en-US" i="1" dirty="0"/>
              <a:t>conservation</a:t>
            </a:r>
            <a:r>
              <a:rPr lang="en-US" dirty="0"/>
              <a:t>, what do you think?</a:t>
            </a:r>
          </a:p>
        </p:txBody>
      </p:sp>
    </p:spTree>
    <p:extLst>
      <p:ext uri="{BB962C8B-B14F-4D97-AF65-F5344CB8AC3E}">
        <p14:creationId xmlns:p14="http://schemas.microsoft.com/office/powerpoint/2010/main" val="34147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2C7C9F"/>
                </a:solidFill>
              </a:rPr>
              <a:t>“Fed is Dead”</a:t>
            </a:r>
          </a:p>
        </p:txBody>
      </p:sp>
      <p:pic>
        <p:nvPicPr>
          <p:cNvPr id="9" name="Content Placeholder 8" descr="squirrel_washington_sq_pk.jpg"/>
          <p:cNvPicPr>
            <a:picLocks noGrp="1" noChangeAspect="1"/>
          </p:cNvPicPr>
          <p:nvPr>
            <p:ph idx="1"/>
          </p:nvPr>
        </p:nvPicPr>
        <p:blipFill>
          <a:blip r:embed="rId3">
            <a:extLst>
              <a:ext uri="{28A0092B-C50C-407E-A947-70E740481C1C}">
                <a14:useLocalDpi xmlns:a14="http://schemas.microsoft.com/office/drawing/2010/main" val="0"/>
              </a:ext>
            </a:extLst>
          </a:blip>
          <a:srcRect t="7544" b="7544"/>
          <a:stretch>
            <a:fillRect/>
          </a:stretch>
        </p:blipFill>
        <p:spPr>
          <a:xfrm>
            <a:off x="457200" y="1828801"/>
            <a:ext cx="7597587" cy="4571999"/>
          </a:xfrm>
        </p:spPr>
      </p:pic>
      <p:sp>
        <p:nvSpPr>
          <p:cNvPr id="2" name="Text Placeholder 1"/>
          <p:cNvSpPr>
            <a:spLocks noGrp="1"/>
          </p:cNvSpPr>
          <p:nvPr>
            <p:ph type="body" sz="half" idx="2"/>
          </p:nvPr>
        </p:nvSpPr>
        <p:spPr>
          <a:xfrm>
            <a:off x="498518" y="5257800"/>
            <a:ext cx="7558960" cy="1143000"/>
          </a:xfrm>
        </p:spPr>
        <p:txBody>
          <a:bodyPr/>
          <a:lstStyle/>
          <a:p>
            <a:endParaRPr lang="en-US" b="1" dirty="0">
              <a:solidFill>
                <a:schemeClr val="accent1">
                  <a:lumMod val="60000"/>
                  <a:lumOff val="40000"/>
                </a:schemeClr>
              </a:solidFill>
            </a:endParaRPr>
          </a:p>
        </p:txBody>
      </p:sp>
    </p:spTree>
    <p:extLst>
      <p:ext uri="{BB962C8B-B14F-4D97-AF65-F5344CB8AC3E}">
        <p14:creationId xmlns:p14="http://schemas.microsoft.com/office/powerpoint/2010/main" val="221106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Cascade fox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171" y="3581400"/>
            <a:ext cx="4457700" cy="2971800"/>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04800" y="1752600"/>
            <a:ext cx="5037071" cy="3352800"/>
          </a:xfrm>
        </p:spPr>
      </p:pic>
      <p:sp>
        <p:nvSpPr>
          <p:cNvPr id="6" name="TextBox 5"/>
          <p:cNvSpPr txBox="1"/>
          <p:nvPr/>
        </p:nvSpPr>
        <p:spPr>
          <a:xfrm>
            <a:off x="6324600" y="6477000"/>
            <a:ext cx="3124200" cy="276999"/>
          </a:xfrm>
          <a:prstGeom prst="rect">
            <a:avLst/>
          </a:prstGeom>
          <a:noFill/>
        </p:spPr>
        <p:txBody>
          <a:bodyPr wrap="square" rtlCol="0">
            <a:spAutoFit/>
          </a:bodyPr>
          <a:lstStyle/>
          <a:p>
            <a:r>
              <a:rPr lang="en-US" sz="1200" dirty="0"/>
              <a:t>Photo credit: Lee </a:t>
            </a:r>
            <a:r>
              <a:rPr lang="en-US" sz="1200" dirty="0" err="1"/>
              <a:t>Rentz</a:t>
            </a:r>
            <a:r>
              <a:rPr lang="en-US" sz="1200" dirty="0"/>
              <a:t> Photography</a:t>
            </a:r>
          </a:p>
        </p:txBody>
      </p:sp>
    </p:spTree>
    <p:extLst>
      <p:ext uri="{BB962C8B-B14F-4D97-AF65-F5344CB8AC3E}">
        <p14:creationId xmlns:p14="http://schemas.microsoft.com/office/powerpoint/2010/main" val="867925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C7C9F"/>
                </a:solidFill>
              </a:rPr>
              <a:t>Tip: repackage your food</a:t>
            </a:r>
          </a:p>
        </p:txBody>
      </p:sp>
      <p:pic>
        <p:nvPicPr>
          <p:cNvPr id="6" name="Content Placeholder 5" descr="Microtrash.jpg"/>
          <p:cNvPicPr>
            <a:picLocks noGrp="1" noChangeAspect="1"/>
          </p:cNvPicPr>
          <p:nvPr>
            <p:ph sz="half" idx="2"/>
          </p:nvPr>
        </p:nvPicPr>
        <p:blipFill>
          <a:blip r:embed="rId3">
            <a:extLst>
              <a:ext uri="{28A0092B-C50C-407E-A947-70E740481C1C}">
                <a14:useLocalDpi xmlns:a14="http://schemas.microsoft.com/office/drawing/2010/main" val="0"/>
              </a:ext>
            </a:extLst>
          </a:blip>
          <a:srcRect t="-30449" b="-30449"/>
          <a:stretch>
            <a:fillRect/>
          </a:stretch>
        </p:blipFill>
        <p:spPr>
          <a:xfrm>
            <a:off x="5019590" y="1934236"/>
            <a:ext cx="3035197" cy="3435674"/>
          </a:xfrm>
        </p:spPr>
      </p:pic>
      <p:pic>
        <p:nvPicPr>
          <p:cNvPr id="7" name="Content Placeholder 6" descr="repackagefood2.jpg"/>
          <p:cNvPicPr>
            <a:picLocks noGrp="1" noChangeAspect="1"/>
          </p:cNvPicPr>
          <p:nvPr>
            <p:ph sz="half" idx="1"/>
          </p:nvPr>
        </p:nvPicPr>
        <p:blipFill>
          <a:blip r:embed="rId4">
            <a:extLst>
              <a:ext uri="{28A0092B-C50C-407E-A947-70E740481C1C}">
                <a14:useLocalDpi xmlns:a14="http://schemas.microsoft.com/office/drawing/2010/main" val="0"/>
              </a:ext>
            </a:extLst>
          </a:blip>
          <a:srcRect t="-45389" b="-45389"/>
          <a:stretch>
            <a:fillRect/>
          </a:stretch>
        </p:blipFill>
        <p:spPr>
          <a:xfrm>
            <a:off x="498474" y="3113207"/>
            <a:ext cx="3810000" cy="4312708"/>
          </a:xfrm>
        </p:spPr>
      </p:pic>
      <p:pic>
        <p:nvPicPr>
          <p:cNvPr id="8" name="Picture 7" descr="ziplockbag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474" y="1600200"/>
            <a:ext cx="3810000" cy="2019300"/>
          </a:xfrm>
          <a:prstGeom prst="rect">
            <a:avLst/>
          </a:prstGeom>
        </p:spPr>
      </p:pic>
    </p:spTree>
    <p:extLst>
      <p:ext uri="{BB962C8B-B14F-4D97-AF65-F5344CB8AC3E}">
        <p14:creationId xmlns:p14="http://schemas.microsoft.com/office/powerpoint/2010/main" val="2114006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secure your food</a:t>
            </a:r>
          </a:p>
        </p:txBody>
      </p:sp>
      <p:pic>
        <p:nvPicPr>
          <p:cNvPr id="5" name="Content Placeholder 4" descr="marmotbackpack.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t="-35158" b="-35158"/>
          <a:stretch>
            <a:fillRect/>
          </a:stretch>
        </p:blipFill>
        <p:spPr>
          <a:xfrm>
            <a:off x="5410200" y="3733800"/>
            <a:ext cx="3242454" cy="3670278"/>
          </a:xfrm>
        </p:spPr>
      </p:pic>
      <p:pic>
        <p:nvPicPr>
          <p:cNvPr id="6" name="Content Placeholder 5" descr="grubpack.jp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t="-25463" b="-25463"/>
          <a:stretch>
            <a:fillRect/>
          </a:stretch>
        </p:blipFill>
        <p:spPr>
          <a:xfrm>
            <a:off x="5181600" y="1238617"/>
            <a:ext cx="3442446" cy="3153479"/>
          </a:xfrm>
        </p:spPr>
      </p:pic>
      <p:sp>
        <p:nvSpPr>
          <p:cNvPr id="3" name="TextBox 2"/>
          <p:cNvSpPr txBox="1"/>
          <p:nvPr/>
        </p:nvSpPr>
        <p:spPr>
          <a:xfrm>
            <a:off x="5181600" y="4066390"/>
            <a:ext cx="3654909" cy="307777"/>
          </a:xfrm>
          <a:prstGeom prst="rect">
            <a:avLst/>
          </a:prstGeom>
          <a:noFill/>
        </p:spPr>
        <p:txBody>
          <a:bodyPr wrap="square" rtlCol="0">
            <a:spAutoFit/>
          </a:bodyPr>
          <a:lstStyle/>
          <a:p>
            <a:pPr algn="ctr"/>
            <a:r>
              <a:rPr lang="en-US" sz="1400" dirty="0" err="1"/>
              <a:t>Grubpack</a:t>
            </a:r>
            <a:endParaRPr lang="en-US" sz="14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43000" y="4247172"/>
            <a:ext cx="3501614" cy="2387607"/>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269088">
            <a:off x="1303466" y="1509835"/>
            <a:ext cx="1676400" cy="266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277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C7C9F"/>
                </a:solidFill>
              </a:rPr>
              <a:t>The human experience</a:t>
            </a:r>
          </a:p>
        </p:txBody>
      </p:sp>
      <p:sp>
        <p:nvSpPr>
          <p:cNvPr id="3" name="Content Placeholder 2"/>
          <p:cNvSpPr>
            <a:spLocks noGrp="1"/>
          </p:cNvSpPr>
          <p:nvPr>
            <p:ph sz="half" idx="1"/>
          </p:nvPr>
        </p:nvSpPr>
        <p:spPr>
          <a:xfrm>
            <a:off x="498518" y="2625481"/>
            <a:ext cx="3657600" cy="2663117"/>
          </a:xfrm>
        </p:spPr>
        <p:txBody>
          <a:bodyPr>
            <a:normAutofit fontScale="92500" lnSpcReduction="20000"/>
          </a:bodyPr>
          <a:lstStyle/>
          <a:p>
            <a:r>
              <a:rPr lang="en-US" dirty="0"/>
              <a:t>Charred rocks</a:t>
            </a:r>
          </a:p>
          <a:p>
            <a:r>
              <a:rPr lang="en-US" dirty="0"/>
              <a:t>Destroy organic matter and sterilize the soil up to  4 inches deep</a:t>
            </a:r>
          </a:p>
          <a:p>
            <a:r>
              <a:rPr lang="en-US" dirty="0"/>
              <a:t>Damage to trees</a:t>
            </a:r>
          </a:p>
          <a:p>
            <a:r>
              <a:rPr lang="en-US" dirty="0"/>
              <a:t>No downed wood</a:t>
            </a:r>
          </a:p>
          <a:p>
            <a:endParaRPr lang="en-US" dirty="0"/>
          </a:p>
        </p:txBody>
      </p:sp>
      <p:pic>
        <p:nvPicPr>
          <p:cNvPr id="6" name="Content Placeholder 5" descr="campfire4.jpg"/>
          <p:cNvPicPr>
            <a:picLocks noGrp="1" noChangeAspect="1"/>
          </p:cNvPicPr>
          <p:nvPr>
            <p:ph sz="half" idx="2"/>
          </p:nvPr>
        </p:nvPicPr>
        <p:blipFill>
          <a:blip r:embed="rId3">
            <a:extLst>
              <a:ext uri="{28A0092B-C50C-407E-A947-70E740481C1C}">
                <a14:useLocalDpi xmlns:a14="http://schemas.microsoft.com/office/drawing/2010/main" val="0"/>
              </a:ext>
            </a:extLst>
          </a:blip>
          <a:srcRect l="16871" r="16871"/>
          <a:stretch>
            <a:fillRect/>
          </a:stretch>
        </p:blipFill>
        <p:spPr/>
      </p:pic>
    </p:spTree>
    <p:extLst>
      <p:ext uri="{BB962C8B-B14F-4D97-AF65-F5344CB8AC3E}">
        <p14:creationId xmlns:p14="http://schemas.microsoft.com/office/powerpoint/2010/main" val="2894231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ghtcap-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733089"/>
            <a:ext cx="6471919" cy="4851513"/>
          </a:xfrm>
          <a:prstGeom prst="rect">
            <a:avLst/>
          </a:prstGeom>
        </p:spPr>
      </p:pic>
      <p:sp>
        <p:nvSpPr>
          <p:cNvPr id="4" name="Title 3"/>
          <p:cNvSpPr>
            <a:spLocks noGrp="1"/>
          </p:cNvSpPr>
          <p:nvPr>
            <p:ph type="title"/>
          </p:nvPr>
        </p:nvSpPr>
        <p:spPr>
          <a:xfrm>
            <a:off x="369651" y="425890"/>
            <a:ext cx="8381260" cy="1054394"/>
          </a:xfrm>
        </p:spPr>
        <p:txBody>
          <a:bodyPr/>
          <a:lstStyle/>
          <a:p>
            <a:r>
              <a:rPr lang="en-US" dirty="0"/>
              <a:t>Get creative!</a:t>
            </a:r>
            <a:br>
              <a:rPr lang="en-US" dirty="0"/>
            </a:br>
            <a:endParaRPr lang="en-US" dirty="0"/>
          </a:p>
        </p:txBody>
      </p:sp>
    </p:spTree>
    <p:extLst>
      <p:ext uri="{BB962C8B-B14F-4D97-AF65-F5344CB8AC3E}">
        <p14:creationId xmlns:p14="http://schemas.microsoft.com/office/powerpoint/2010/main" val="2104613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0"/>
            <a:ext cx="7556313" cy="1454843"/>
          </a:xfrm>
        </p:spPr>
        <p:txBody>
          <a:bodyPr/>
          <a:lstStyle/>
          <a:p>
            <a:r>
              <a:rPr lang="en-US" sz="2400" dirty="0"/>
              <a:t>Remember the scout maxim, “leave it better than you found it”</a:t>
            </a:r>
            <a:br>
              <a:rPr lang="en-US" sz="2400" dirty="0"/>
            </a:br>
            <a:endParaRPr lang="en-US" sz="2400" dirty="0"/>
          </a:p>
        </p:txBody>
      </p:sp>
      <p:pic>
        <p:nvPicPr>
          <p:cNvPr id="5" name="Content Placeholder 4" descr="rappel slings.jpg"/>
          <p:cNvPicPr>
            <a:picLocks noGrp="1" noChangeAspect="1"/>
          </p:cNvPicPr>
          <p:nvPr>
            <p:ph idx="1"/>
          </p:nvPr>
        </p:nvPicPr>
        <p:blipFill>
          <a:blip r:embed="rId3">
            <a:extLst>
              <a:ext uri="{28A0092B-C50C-407E-A947-70E740481C1C}">
                <a14:useLocalDpi xmlns:a14="http://schemas.microsoft.com/office/drawing/2010/main" val="0"/>
              </a:ext>
            </a:extLst>
          </a:blip>
          <a:srcRect l="-18363" r="-18363"/>
          <a:stretch>
            <a:fillRect/>
          </a:stretch>
        </p:blipFill>
        <p:spPr/>
      </p:pic>
    </p:spTree>
    <p:extLst>
      <p:ext uri="{BB962C8B-B14F-4D97-AF65-F5344CB8AC3E}">
        <p14:creationId xmlns:p14="http://schemas.microsoft.com/office/powerpoint/2010/main" val="3037541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181611" cy="838200"/>
          </a:xfrm>
        </p:spPr>
        <p:txBody>
          <a:bodyPr>
            <a:normAutofit/>
          </a:bodyPr>
          <a:lstStyle/>
          <a:p>
            <a:r>
              <a:rPr lang="en-US" sz="2800" dirty="0"/>
              <a:t>Learn More/Next steps</a:t>
            </a:r>
          </a:p>
        </p:txBody>
      </p:sp>
      <p:sp>
        <p:nvSpPr>
          <p:cNvPr id="7" name="Text Placeholder 6"/>
          <p:cNvSpPr>
            <a:spLocks noGrp="1"/>
          </p:cNvSpPr>
          <p:nvPr>
            <p:ph type="body" sz="half" idx="2"/>
          </p:nvPr>
        </p:nvSpPr>
        <p:spPr>
          <a:xfrm>
            <a:off x="228600" y="1371600"/>
            <a:ext cx="6400800" cy="4648200"/>
          </a:xfrm>
        </p:spPr>
        <p:txBody>
          <a:bodyPr>
            <a:noAutofit/>
          </a:bodyPr>
          <a:lstStyle/>
          <a:p>
            <a:pPr marL="285750" indent="-285750">
              <a:buFont typeface="Arial"/>
              <a:buChar char="•"/>
            </a:pPr>
            <a:endParaRPr lang="en-US" sz="2400" dirty="0">
              <a:solidFill>
                <a:srgbClr val="FFFFFF"/>
              </a:solidFill>
            </a:endParaRPr>
          </a:p>
          <a:p>
            <a:pPr marL="285750" indent="-285750">
              <a:buFont typeface="Arial"/>
              <a:buChar char="•"/>
            </a:pPr>
            <a:r>
              <a:rPr lang="en-US" sz="2400" dirty="0">
                <a:solidFill>
                  <a:srgbClr val="FFFFFF"/>
                </a:solidFill>
              </a:rPr>
              <a:t>Leave No Trace Center for Outdoor Ethics</a:t>
            </a:r>
          </a:p>
          <a:p>
            <a:pPr marL="742950" lvl="1" indent="-285750">
              <a:buFont typeface="Arial"/>
              <a:buChar char="•"/>
            </a:pPr>
            <a:r>
              <a:rPr lang="en-US" sz="2400" dirty="0">
                <a:solidFill>
                  <a:srgbClr val="FFFFFF"/>
                </a:solidFill>
              </a:rPr>
              <a:t>www.lnt.org</a:t>
            </a:r>
          </a:p>
          <a:p>
            <a:pPr marL="1200150" lvl="2" indent="-285750">
              <a:buFont typeface="Arial"/>
              <a:buChar char="•"/>
            </a:pPr>
            <a:endParaRPr lang="en-US" sz="2400" dirty="0">
              <a:solidFill>
                <a:srgbClr val="FFFFFF"/>
              </a:solidFill>
            </a:endParaRPr>
          </a:p>
          <a:p>
            <a:pPr marL="285750" indent="-285750">
              <a:buFont typeface="Arial"/>
              <a:buChar char="•"/>
            </a:pPr>
            <a:r>
              <a:rPr lang="en-US" sz="2400" dirty="0">
                <a:solidFill>
                  <a:srgbClr val="FFFFFF"/>
                </a:solidFill>
              </a:rPr>
              <a:t>Stewardship Opportunities:</a:t>
            </a:r>
          </a:p>
          <a:p>
            <a:pPr marL="742950" lvl="1" indent="-285750">
              <a:buFont typeface="Arial"/>
              <a:buChar char="•"/>
            </a:pPr>
            <a:r>
              <a:rPr lang="en-US" sz="2200" dirty="0">
                <a:solidFill>
                  <a:srgbClr val="FFFFFF"/>
                </a:solidFill>
                <a:hlinkClick r:id="rId3"/>
              </a:rPr>
              <a:t>https://www.mountaineers.org/explore/acti</a:t>
            </a:r>
            <a:r>
              <a:rPr lang="en-US" sz="2000" dirty="0">
                <a:solidFill>
                  <a:srgbClr val="FFFFFF"/>
                </a:solidFill>
                <a:hlinkClick r:id="rId3"/>
              </a:rPr>
              <a:t>vities#b_start=0&amp;c4=Stewardship</a:t>
            </a:r>
            <a:endParaRPr lang="en-US" sz="2000" dirty="0">
              <a:solidFill>
                <a:srgbClr val="FFFFFF"/>
              </a:solidFill>
            </a:endParaRPr>
          </a:p>
          <a:p>
            <a:pPr marL="1200150" lvl="2" indent="-285750">
              <a:buFont typeface="Arial"/>
              <a:buChar char="•"/>
            </a:pPr>
            <a:endParaRPr lang="en-US" sz="1800" dirty="0">
              <a:solidFill>
                <a:srgbClr val="FFFFFF"/>
              </a:solidFill>
            </a:endParaRPr>
          </a:p>
          <a:p>
            <a:pPr lvl="2"/>
            <a:endParaRPr lang="en-US" sz="1800" dirty="0">
              <a:solidFill>
                <a:srgbClr val="FFFFFF"/>
              </a:solidFill>
            </a:endParaRPr>
          </a:p>
        </p:txBody>
      </p:sp>
      <p:pic>
        <p:nvPicPr>
          <p:cNvPr id="6" name="Picture Placeholder 5"/>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2016" r="2016"/>
          <a:stretch>
            <a:fillRect/>
          </a:stretch>
        </p:blipFill>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6770" y="4518732"/>
            <a:ext cx="1131009" cy="1854855"/>
          </a:xfrm>
          <a:prstGeom prst="rect">
            <a:avLst/>
          </a:prstGeom>
        </p:spPr>
      </p:pic>
    </p:spTree>
    <p:extLst>
      <p:ext uri="{BB962C8B-B14F-4D97-AF65-F5344CB8AC3E}">
        <p14:creationId xmlns:p14="http://schemas.microsoft.com/office/powerpoint/2010/main" val="268159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181611" cy="1162050"/>
          </a:xfrm>
        </p:spPr>
        <p:txBody>
          <a:bodyPr/>
          <a:lstStyle/>
          <a:p>
            <a:r>
              <a:rPr lang="en-US" dirty="0"/>
              <a:t>Resources	</a:t>
            </a:r>
          </a:p>
        </p:txBody>
      </p:sp>
      <p:sp>
        <p:nvSpPr>
          <p:cNvPr id="3" name="Text Placeholder 2"/>
          <p:cNvSpPr>
            <a:spLocks noGrp="1"/>
          </p:cNvSpPr>
          <p:nvPr>
            <p:ph type="body" sz="half" idx="2"/>
          </p:nvPr>
        </p:nvSpPr>
        <p:spPr>
          <a:xfrm>
            <a:off x="457200" y="1905000"/>
            <a:ext cx="6179566" cy="3657600"/>
          </a:xfrm>
        </p:spPr>
        <p:txBody>
          <a:bodyPr>
            <a:normAutofit/>
          </a:bodyPr>
          <a:lstStyle/>
          <a:p>
            <a:r>
              <a:rPr lang="en-US" sz="2500" dirty="0">
                <a:solidFill>
                  <a:srgbClr val="0070C0"/>
                </a:solidFill>
              </a:rPr>
              <a:t>http://www.mountaineers.org/ </a:t>
            </a:r>
            <a:r>
              <a:rPr lang="en-US" sz="2500" dirty="0"/>
              <a:t>CONSERVE</a:t>
            </a:r>
          </a:p>
          <a:p>
            <a:endParaRPr lang="en-US" sz="2500" dirty="0"/>
          </a:p>
          <a:p>
            <a:r>
              <a:rPr lang="en-US" sz="2500" dirty="0"/>
              <a:t>Conservation Currents</a:t>
            </a:r>
          </a:p>
          <a:p>
            <a:pPr lvl="1"/>
            <a:r>
              <a:rPr lang="en-US" sz="2300" dirty="0"/>
              <a:t>http://www.mountaineers.org/source/amembers/subscription.cfm</a:t>
            </a:r>
          </a:p>
          <a:p>
            <a:pPr lvl="1"/>
            <a:endParaRPr lang="en-US" sz="2300" dirty="0"/>
          </a:p>
          <a:p>
            <a:pPr lvl="1"/>
            <a:endParaRPr lang="en-US" sz="2300" dirty="0"/>
          </a:p>
        </p:txBody>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1295400"/>
            <a:ext cx="1131009" cy="1854855"/>
          </a:xfrm>
          <a:prstGeom prst="rect">
            <a:avLst/>
          </a:prstGeom>
        </p:spPr>
      </p:pic>
    </p:spTree>
    <p:extLst>
      <p:ext uri="{BB962C8B-B14F-4D97-AF65-F5344CB8AC3E}">
        <p14:creationId xmlns:p14="http://schemas.microsoft.com/office/powerpoint/2010/main" val="224015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5105400" cy="4407408"/>
          </a:xfrm>
        </p:spPr>
        <p:txBody>
          <a:bodyPr/>
          <a:lstStyle/>
          <a:p>
            <a:pPr algn="ctr"/>
            <a:r>
              <a:rPr lang="en-US" dirty="0"/>
              <a:t>7 Principles</a:t>
            </a:r>
          </a:p>
          <a:p>
            <a:pPr lvl="1"/>
            <a:r>
              <a:rPr lang="en-US" dirty="0"/>
              <a:t>Plan Ahead and Prepare</a:t>
            </a:r>
          </a:p>
          <a:p>
            <a:pPr lvl="1"/>
            <a:r>
              <a:rPr lang="en-US" dirty="0"/>
              <a:t>Travel and Camp on Durable Surfaces</a:t>
            </a:r>
          </a:p>
          <a:p>
            <a:pPr lvl="1"/>
            <a:r>
              <a:rPr lang="en-US" dirty="0"/>
              <a:t>Dispose of Waste Properly</a:t>
            </a:r>
          </a:p>
          <a:p>
            <a:pPr lvl="1"/>
            <a:r>
              <a:rPr lang="en-US" dirty="0"/>
              <a:t>Leave What You Find</a:t>
            </a:r>
          </a:p>
          <a:p>
            <a:pPr lvl="1"/>
            <a:r>
              <a:rPr lang="en-US" dirty="0"/>
              <a:t>Minimize Campfire Impacts</a:t>
            </a:r>
          </a:p>
          <a:p>
            <a:pPr lvl="1"/>
            <a:r>
              <a:rPr lang="en-US" dirty="0"/>
              <a:t>Respect Wildlife</a:t>
            </a:r>
          </a:p>
          <a:p>
            <a:pPr lvl="1"/>
            <a:r>
              <a:rPr lang="en-US" dirty="0"/>
              <a:t>Be Considerate of Other Visitors</a:t>
            </a:r>
          </a:p>
        </p:txBody>
      </p:sp>
      <p:sp>
        <p:nvSpPr>
          <p:cNvPr id="3" name="Content Placeholder 2"/>
          <p:cNvSpPr>
            <a:spLocks noGrp="1"/>
          </p:cNvSpPr>
          <p:nvPr>
            <p:ph sz="half" idx="2"/>
          </p:nvPr>
        </p:nvSpPr>
        <p:spPr>
          <a:xfrm>
            <a:off x="5638800" y="1719072"/>
            <a:ext cx="3048000" cy="4407408"/>
          </a:xfrm>
        </p:spPr>
        <p:txBody>
          <a:bodyPr/>
          <a:lstStyle/>
          <a:p>
            <a:endParaRPr lang="en-US"/>
          </a:p>
        </p:txBody>
      </p:sp>
      <p:sp>
        <p:nvSpPr>
          <p:cNvPr id="4" name="Title 3"/>
          <p:cNvSpPr>
            <a:spLocks noGrp="1"/>
          </p:cNvSpPr>
          <p:nvPr>
            <p:ph type="title"/>
          </p:nvPr>
        </p:nvSpPr>
        <p:spPr/>
        <p:txBody>
          <a:bodyPr/>
          <a:lstStyle/>
          <a:p>
            <a:r>
              <a:rPr lang="en-US" dirty="0"/>
              <a:t>Leave No Trace</a:t>
            </a:r>
          </a:p>
        </p:txBody>
      </p:sp>
      <p:pic>
        <p:nvPicPr>
          <p:cNvPr id="1026" name="Picture 2" descr="C:\Users\katherineh.MTN\Desktop\L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124200"/>
            <a:ext cx="246697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63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14600" y="1676400"/>
            <a:ext cx="4800600" cy="4407408"/>
          </a:xfrm>
        </p:spPr>
        <p:txBody>
          <a:bodyPr/>
          <a:lstStyle/>
          <a:p>
            <a:endParaRPr lang="en-US" dirty="0"/>
          </a:p>
          <a:p>
            <a:r>
              <a:rPr lang="en-US" dirty="0"/>
              <a:t>Traveling in Different Environments</a:t>
            </a:r>
          </a:p>
          <a:p>
            <a:endParaRPr lang="en-US" sz="1000" dirty="0"/>
          </a:p>
          <a:p>
            <a:r>
              <a:rPr lang="en-US" dirty="0"/>
              <a:t>Human Waste</a:t>
            </a:r>
          </a:p>
          <a:p>
            <a:endParaRPr lang="en-US" sz="1000" dirty="0"/>
          </a:p>
          <a:p>
            <a:r>
              <a:rPr lang="en-US" dirty="0"/>
              <a:t>Wildlife</a:t>
            </a:r>
          </a:p>
          <a:p>
            <a:endParaRPr lang="en-US" sz="1000" dirty="0"/>
          </a:p>
          <a:p>
            <a:r>
              <a:rPr lang="en-US" dirty="0"/>
              <a:t>The Human Experience</a:t>
            </a:r>
          </a:p>
        </p:txBody>
      </p:sp>
      <p:sp>
        <p:nvSpPr>
          <p:cNvPr id="4" name="Title 3"/>
          <p:cNvSpPr>
            <a:spLocks noGrp="1"/>
          </p:cNvSpPr>
          <p:nvPr>
            <p:ph type="title"/>
          </p:nvPr>
        </p:nvSpPr>
        <p:spPr/>
        <p:txBody>
          <a:bodyPr/>
          <a:lstStyle/>
          <a:p>
            <a:r>
              <a:rPr lang="en-US" dirty="0"/>
              <a:t>4 Low-Impact Skills for climbing in Washington	</a:t>
            </a:r>
          </a:p>
        </p:txBody>
      </p:sp>
    </p:spTree>
    <p:extLst>
      <p:ext uri="{BB962C8B-B14F-4D97-AF65-F5344CB8AC3E}">
        <p14:creationId xmlns:p14="http://schemas.microsoft.com/office/powerpoint/2010/main" val="243717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Alpine</a:t>
            </a:r>
          </a:p>
          <a:p>
            <a:r>
              <a:rPr lang="en-US" dirty="0" err="1"/>
              <a:t>SubAlpine</a:t>
            </a:r>
            <a:endParaRPr lang="en-US" dirty="0"/>
          </a:p>
          <a:p>
            <a:r>
              <a:rPr lang="en-US" dirty="0"/>
              <a:t>Rock</a:t>
            </a:r>
          </a:p>
          <a:p>
            <a:r>
              <a:rPr lang="en-US" dirty="0"/>
              <a:t>Wet</a:t>
            </a:r>
          </a:p>
          <a:p>
            <a:r>
              <a:rPr lang="en-US" dirty="0"/>
              <a:t>Semi-Desert</a:t>
            </a:r>
          </a:p>
          <a:p>
            <a:r>
              <a:rPr lang="en-US" dirty="0"/>
              <a:t>Crags</a:t>
            </a:r>
          </a:p>
          <a:p>
            <a:r>
              <a:rPr lang="en-US" dirty="0"/>
              <a:t>Wilderness</a:t>
            </a:r>
          </a:p>
        </p:txBody>
      </p:sp>
      <p:sp>
        <p:nvSpPr>
          <p:cNvPr id="3" name="Content Placeholder 2"/>
          <p:cNvSpPr>
            <a:spLocks noGrp="1"/>
          </p:cNvSpPr>
          <p:nvPr>
            <p:ph sz="half" idx="2"/>
          </p:nvPr>
        </p:nvSpPr>
        <p:spPr>
          <a:xfrm>
            <a:off x="4648200" y="2971800"/>
            <a:ext cx="4038600" cy="3154680"/>
          </a:xfrm>
        </p:spPr>
        <p:txBody>
          <a:bodyPr/>
          <a:lstStyle/>
          <a:p>
            <a:r>
              <a:rPr lang="en-US" dirty="0"/>
              <a:t>And how to travel in them…</a:t>
            </a:r>
          </a:p>
        </p:txBody>
      </p:sp>
      <p:sp>
        <p:nvSpPr>
          <p:cNvPr id="4" name="Title 3"/>
          <p:cNvSpPr>
            <a:spLocks noGrp="1"/>
          </p:cNvSpPr>
          <p:nvPr>
            <p:ph type="title"/>
          </p:nvPr>
        </p:nvSpPr>
        <p:spPr/>
        <p:txBody>
          <a:bodyPr/>
          <a:lstStyle/>
          <a:p>
            <a:r>
              <a:rPr lang="en-US" dirty="0"/>
              <a:t>Different Environments One might climb in Here in Washington	</a:t>
            </a:r>
          </a:p>
        </p:txBody>
      </p:sp>
    </p:spTree>
    <p:extLst>
      <p:ext uri="{BB962C8B-B14F-4D97-AF65-F5344CB8AC3E}">
        <p14:creationId xmlns:p14="http://schemas.microsoft.com/office/powerpoint/2010/main" val="39392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ALPINE ENVIRONMENTS</a:t>
            </a:r>
          </a:p>
        </p:txBody>
      </p:sp>
      <p:pic>
        <p:nvPicPr>
          <p:cNvPr id="4098"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tretch>
            <a:fillRect/>
          </a:stretch>
        </p:blipFill>
        <p:spPr bwMode="auto">
          <a:xfrm>
            <a:off x="381000" y="1828800"/>
            <a:ext cx="4014526" cy="454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76904" y="6372464"/>
            <a:ext cx="36639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84914" y="2438399"/>
            <a:ext cx="4354286" cy="3265715"/>
          </a:xfrm>
          <a:prstGeom prst="rect">
            <a:avLst/>
          </a:prstGeom>
        </p:spPr>
      </p:pic>
    </p:spTree>
    <p:extLst>
      <p:ext uri="{BB962C8B-B14F-4D97-AF65-F5344CB8AC3E}">
        <p14:creationId xmlns:p14="http://schemas.microsoft.com/office/powerpoint/2010/main" val="210489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990601" y="2560638"/>
            <a:ext cx="6858000" cy="3976852"/>
          </a:xfrm>
        </p:spPr>
      </p:pic>
      <p:sp>
        <p:nvSpPr>
          <p:cNvPr id="3" name="Title 2"/>
          <p:cNvSpPr>
            <a:spLocks noGrp="1"/>
          </p:cNvSpPr>
          <p:nvPr>
            <p:ph type="title"/>
          </p:nvPr>
        </p:nvSpPr>
        <p:spPr/>
        <p:txBody>
          <a:bodyPr/>
          <a:lstStyle/>
          <a:p>
            <a:r>
              <a:rPr lang="en-US" dirty="0"/>
              <a:t>Alpine Communities (subalpine)</a:t>
            </a:r>
          </a:p>
        </p:txBody>
      </p:sp>
      <p:sp>
        <p:nvSpPr>
          <p:cNvPr id="2" name="Text Placeholder 1"/>
          <p:cNvSpPr>
            <a:spLocks noGrp="1"/>
          </p:cNvSpPr>
          <p:nvPr>
            <p:ph type="body" sz="half" idx="4294967295"/>
          </p:nvPr>
        </p:nvSpPr>
        <p:spPr>
          <a:xfrm>
            <a:off x="0" y="1524000"/>
            <a:ext cx="8001000" cy="1143000"/>
          </a:xfrm>
        </p:spPr>
        <p:txBody>
          <a:bodyPr/>
          <a:lstStyle/>
          <a:p>
            <a:r>
              <a:rPr lang="en-US" sz="2200" dirty="0">
                <a:solidFill>
                  <a:schemeClr val="accent2"/>
                </a:solidFill>
              </a:rPr>
              <a:t>Some alpine heather communities on Mt. Rainier have been carbon dated to 10,000 years</a:t>
            </a:r>
            <a:r>
              <a:rPr lang="en-US" sz="2200" i="1" dirty="0">
                <a:solidFill>
                  <a:schemeClr val="accent2"/>
                </a:solidFill>
              </a:rPr>
              <a:t> old.</a:t>
            </a:r>
          </a:p>
        </p:txBody>
      </p:sp>
    </p:spTree>
    <p:extLst>
      <p:ext uri="{BB962C8B-B14F-4D97-AF65-F5344CB8AC3E}">
        <p14:creationId xmlns:p14="http://schemas.microsoft.com/office/powerpoint/2010/main" val="396774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Alpine Fell Field</a:t>
            </a:r>
          </a:p>
        </p:txBody>
      </p:sp>
      <p:pic>
        <p:nvPicPr>
          <p:cNvPr id="6" name="Content Placeholder 5" descr="alpinefellfields2.jpg"/>
          <p:cNvPicPr>
            <a:picLocks noGrp="1" noChangeAspect="1"/>
          </p:cNvPicPr>
          <p:nvPr>
            <p:ph sz="half" idx="1"/>
          </p:nvPr>
        </p:nvPicPr>
        <p:blipFill>
          <a:blip r:embed="rId3">
            <a:extLst>
              <a:ext uri="{28A0092B-C50C-407E-A947-70E740481C1C}">
                <a14:useLocalDpi xmlns:a14="http://schemas.microsoft.com/office/drawing/2010/main" val="0"/>
              </a:ext>
            </a:extLst>
          </a:blip>
          <a:srcRect t="-25463" b="-25463"/>
          <a:stretch>
            <a:fillRect/>
          </a:stretch>
        </p:blipFill>
        <p:spPr>
          <a:xfrm>
            <a:off x="457200" y="1981200"/>
            <a:ext cx="4038600" cy="4648199"/>
          </a:xfrm>
        </p:spPr>
      </p:pic>
      <p:pic>
        <p:nvPicPr>
          <p:cNvPr id="7" name="Content Placeholder 6" descr="alpinefellfields3.jpg"/>
          <p:cNvPicPr>
            <a:picLocks noGrp="1" noChangeAspect="1"/>
          </p:cNvPicPr>
          <p:nvPr>
            <p:ph sz="half" idx="2"/>
          </p:nvPr>
        </p:nvPicPr>
        <p:blipFill>
          <a:blip r:embed="rId4">
            <a:extLst>
              <a:ext uri="{28A0092B-C50C-407E-A947-70E740481C1C}">
                <a14:useLocalDpi xmlns:a14="http://schemas.microsoft.com/office/drawing/2010/main" val="0"/>
              </a:ext>
            </a:extLst>
          </a:blip>
          <a:srcRect t="-25463" b="-25463"/>
          <a:stretch>
            <a:fillRect/>
          </a:stretch>
        </p:blipFill>
        <p:spPr>
          <a:xfrm>
            <a:off x="4648200" y="1905001"/>
            <a:ext cx="4038600" cy="4724399"/>
          </a:xfrm>
        </p:spPr>
      </p:pic>
      <p:sp>
        <p:nvSpPr>
          <p:cNvPr id="5" name="Text Placeholder 1"/>
          <p:cNvSpPr txBox="1">
            <a:spLocks/>
          </p:cNvSpPr>
          <p:nvPr/>
        </p:nvSpPr>
        <p:spPr>
          <a:xfrm>
            <a:off x="498518" y="1600200"/>
            <a:ext cx="7558960" cy="10668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r>
              <a:rPr lang="en-US" sz="2400" dirty="0"/>
              <a:t>A community of widely scattered dwarfed vegetation that grows in the barren land above the timberline.</a:t>
            </a:r>
            <a:endParaRPr lang="en-US" sz="2200" dirty="0"/>
          </a:p>
        </p:txBody>
      </p:sp>
    </p:spTree>
    <p:extLst>
      <p:ext uri="{BB962C8B-B14F-4D97-AF65-F5344CB8AC3E}">
        <p14:creationId xmlns:p14="http://schemas.microsoft.com/office/powerpoint/2010/main" val="29740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1752600"/>
            <a:ext cx="4040188" cy="1371600"/>
          </a:xfrm>
        </p:spPr>
        <p:txBody>
          <a:bodyPr>
            <a:normAutofit fontScale="77500" lnSpcReduction="20000"/>
          </a:bodyPr>
          <a:lstStyle/>
          <a:p>
            <a:r>
              <a:rPr lang="en-US" dirty="0"/>
              <a:t>Important for the ecosystem! It holds desert sands together, absorbs moisture, produces nutrients, provides seedbeds for other plants to grow…</a:t>
            </a:r>
          </a:p>
        </p:txBody>
      </p:sp>
      <p:pic>
        <p:nvPicPr>
          <p:cNvPr id="5" name="Content Placeholder 4" descr="Cryptobiotic_Soil.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0558" y="3312877"/>
            <a:ext cx="4040188" cy="3087469"/>
          </a:xfrm>
        </p:spPr>
      </p:pic>
      <p:sp>
        <p:nvSpPr>
          <p:cNvPr id="9" name="Text Placeholder 8"/>
          <p:cNvSpPr>
            <a:spLocks noGrp="1"/>
          </p:cNvSpPr>
          <p:nvPr>
            <p:ph type="body" sz="quarter" idx="3"/>
          </p:nvPr>
        </p:nvSpPr>
        <p:spPr>
          <a:xfrm>
            <a:off x="4876800" y="1752600"/>
            <a:ext cx="4267200" cy="1752600"/>
          </a:xfrm>
        </p:spPr>
        <p:txBody>
          <a:bodyPr>
            <a:normAutofit/>
          </a:bodyPr>
          <a:lstStyle/>
          <a:p>
            <a:r>
              <a:rPr lang="en-US" sz="2000" dirty="0" err="1"/>
              <a:t>Cryptobiotic</a:t>
            </a:r>
            <a:r>
              <a:rPr lang="en-US" sz="2000" dirty="0"/>
              <a:t> soil is a mixture of cyanobacteria, mosses lichen, fungi and algae.</a:t>
            </a:r>
          </a:p>
          <a:p>
            <a:endParaRPr lang="en-US" dirty="0"/>
          </a:p>
        </p:txBody>
      </p:sp>
      <p:pic>
        <p:nvPicPr>
          <p:cNvPr id="6" name="Content Placeholder 5" descr="crustsign.jpg"/>
          <p:cNvPicPr>
            <a:picLocks noGrp="1" noChangeAspect="1"/>
          </p:cNvPicPr>
          <p:nvPr>
            <p:ph sz="quarter" idx="4"/>
          </p:nvPr>
        </p:nvPicPr>
        <p:blipFill>
          <a:blip r:embed="rId4" cstate="email">
            <a:extLst>
              <a:ext uri="{28A0092B-C50C-407E-A947-70E740481C1C}">
                <a14:useLocalDpi xmlns:a14="http://schemas.microsoft.com/office/drawing/2010/main" val="0"/>
              </a:ext>
            </a:extLst>
          </a:blip>
          <a:stretch>
            <a:fillRect/>
          </a:stretch>
        </p:blipFill>
        <p:spPr>
          <a:xfrm>
            <a:off x="5257800" y="3272408"/>
            <a:ext cx="3071802" cy="2967335"/>
          </a:xfrm>
        </p:spPr>
      </p:pic>
      <p:sp>
        <p:nvSpPr>
          <p:cNvPr id="2" name="Title 1"/>
          <p:cNvSpPr>
            <a:spLocks noGrp="1"/>
          </p:cNvSpPr>
          <p:nvPr>
            <p:ph type="title"/>
          </p:nvPr>
        </p:nvSpPr>
        <p:spPr/>
        <p:txBody>
          <a:bodyPr/>
          <a:lstStyle/>
          <a:p>
            <a:r>
              <a:rPr lang="en-US" dirty="0"/>
              <a:t>Don</a:t>
            </a:r>
            <a:r>
              <a:rPr lang="fr-FR" dirty="0"/>
              <a:t>’</a:t>
            </a:r>
            <a:r>
              <a:rPr lang="en-US" dirty="0"/>
              <a:t>t Bust the Crust</a:t>
            </a:r>
          </a:p>
        </p:txBody>
      </p:sp>
      <p:sp>
        <p:nvSpPr>
          <p:cNvPr id="4" name="TextBox 3"/>
          <p:cNvSpPr txBox="1"/>
          <p:nvPr/>
        </p:nvSpPr>
        <p:spPr>
          <a:xfrm>
            <a:off x="498474" y="6211669"/>
            <a:ext cx="755631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06590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1094</TotalTime>
  <Words>2786</Words>
  <Application>Microsoft Office PowerPoint</Application>
  <PresentationFormat>On-screen Show (4:3)</PresentationFormat>
  <Paragraphs>269</Paragraphs>
  <Slides>28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Franklin Gothic Medium</vt:lpstr>
      <vt:lpstr>Wingdings</vt:lpstr>
      <vt:lpstr>Wingdings 2</vt:lpstr>
      <vt:lpstr>Grid</vt:lpstr>
      <vt:lpstr>The Mountaineers</vt:lpstr>
      <vt:lpstr>When you hear conservation, what do you think?</vt:lpstr>
      <vt:lpstr>Leave No Trace</vt:lpstr>
      <vt:lpstr>4 Low-Impact Skills for climbing in Washington </vt:lpstr>
      <vt:lpstr>Different Environments One might climb in Here in Washington </vt:lpstr>
      <vt:lpstr>ALPINE ENVIRONMENTS</vt:lpstr>
      <vt:lpstr>Alpine Communities (subalpine)</vt:lpstr>
      <vt:lpstr>Alpine Fell Field</vt:lpstr>
      <vt:lpstr>Don’t Bust the Crust</vt:lpstr>
      <vt:lpstr>travel</vt:lpstr>
      <vt:lpstr>Tread lightly</vt:lpstr>
      <vt:lpstr>Paradise, Mt. Rainier National Park</vt:lpstr>
      <vt:lpstr>Trail braiding and social trails can lead to: soil loss, soil compaction, erosion, trail widening, vegetation trampling</vt:lpstr>
      <vt:lpstr>Best Practices (2 minutes)</vt:lpstr>
      <vt:lpstr>Urine</vt:lpstr>
      <vt:lpstr>When nature calls…</vt:lpstr>
      <vt:lpstr>When nature calls…</vt:lpstr>
      <vt:lpstr>When nature calls… Pack it in, pack it out. </vt:lpstr>
      <vt:lpstr>Food</vt:lpstr>
      <vt:lpstr>“Fed is Dead”</vt:lpstr>
      <vt:lpstr>Cascade fox</vt:lpstr>
      <vt:lpstr>Tip: repackage your food</vt:lpstr>
      <vt:lpstr>Tip: secure your food</vt:lpstr>
      <vt:lpstr>The human experience</vt:lpstr>
      <vt:lpstr>Get creative! </vt:lpstr>
      <vt:lpstr>Remember the scout maxim, “leave it better than you found it” </vt:lpstr>
      <vt:lpstr>Learn More/Next steps</vt:lpstr>
      <vt:lpstr>Resources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Mountaineers Public Lands Intern</dc:creator>
  <cp:lastModifiedBy>Steve McClure</cp:lastModifiedBy>
  <cp:revision>55</cp:revision>
  <dcterms:created xsi:type="dcterms:W3CDTF">2013-01-23T21:19:34Z</dcterms:created>
  <dcterms:modified xsi:type="dcterms:W3CDTF">2016-06-27T19:34:02Z</dcterms:modified>
</cp:coreProperties>
</file>