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sldIdLst>
    <p:sldId id="270" r:id="rId2"/>
    <p:sldId id="271" r:id="rId3"/>
    <p:sldId id="272" r:id="rId4"/>
    <p:sldId id="273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29" autoAdjust="0"/>
  </p:normalViewPr>
  <p:slideViewPr>
    <p:cSldViewPr snapToGrid="0" snapToObjects="1">
      <p:cViewPr varScale="1">
        <p:scale>
          <a:sx n="85" d="100"/>
          <a:sy n="85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631A3-7973-544F-80E4-14B4510B6A93}" type="datetimeFigureOut">
              <a:rPr lang="en-US" smtClean="0"/>
              <a:t>2/7/18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36DD-7F77-3E4B-9BC0-AF5245013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3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36DD-7F77-3E4B-9BC0-AF52450136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9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36DD-7F77-3E4B-9BC0-AF52450136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9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36DD-7F77-3E4B-9BC0-AF52450136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9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36DD-7F77-3E4B-9BC0-AF52450136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9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36DD-7F77-3E4B-9BC0-AF52450136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9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36DD-7F77-3E4B-9BC0-AF52450136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36DD-7F77-3E4B-9BC0-AF52450136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36DD-7F77-3E4B-9BC0-AF52450136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36DD-7F77-3E4B-9BC0-AF52450136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9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1A1A1A"/>
                </a:solidFill>
                <a:latin typeface="Roboto-Regular"/>
              </a:rPr>
              <a:t>A standard rock climbing harness can be used while mountaineering, but one designed specifically for mountaineering will be more comfortable and convenient.</a:t>
            </a:r>
          </a:p>
          <a:p>
            <a:r>
              <a:rPr lang="en-US" sz="1600" dirty="0" smtClean="0">
                <a:solidFill>
                  <a:srgbClr val="1A1A1A"/>
                </a:solidFill>
                <a:latin typeface="Roboto-Regular"/>
              </a:rPr>
              <a:t>A harness designed for mountaineering is often made from flat webbing and features low-profile gear loops to keep the harness lightweight, compact and comfortable while wearing a pack.</a:t>
            </a:r>
          </a:p>
          <a:p>
            <a:r>
              <a:rPr lang="en-US" sz="1600" dirty="0" smtClean="0">
                <a:solidFill>
                  <a:srgbClr val="1A1A1A"/>
                </a:solidFill>
                <a:latin typeface="Roboto-Regular"/>
              </a:rPr>
              <a:t>And unlike standard rock climbing harnesses, mountaineering harnesses typically feature leg loops that unbuckle so you can put the harness on or take it off while wearing skis or crampons.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36DD-7F77-3E4B-9BC0-AF52450136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9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36DD-7F77-3E4B-9BC0-AF52450136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9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36DD-7F77-3E4B-9BC0-AF52450136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9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36DD-7F77-3E4B-9BC0-AF52450136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9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36DD-7F77-3E4B-9BC0-AF52450136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jp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untain-climber-silhouette-sticker-7728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85" y="5223017"/>
            <a:ext cx="922171" cy="1417776"/>
          </a:xfrm>
          <a:prstGeom prst="rect">
            <a:avLst/>
          </a:prstGeom>
        </p:spPr>
      </p:pic>
      <p:pic>
        <p:nvPicPr>
          <p:cNvPr id="8" name="Picture 7" descr="0440e336-301b-46df-b881-fad9b8f1981a.jp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4" y="5385090"/>
            <a:ext cx="1104611" cy="1117022"/>
          </a:xfrm>
          <a:prstGeom prst="rect">
            <a:avLst/>
          </a:prstGeom>
        </p:spPr>
      </p:pic>
      <p:pic>
        <p:nvPicPr>
          <p:cNvPr id="9" name="Picture 8" descr="Unknown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85" y="173046"/>
            <a:ext cx="973810" cy="15148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91696" y="412084"/>
            <a:ext cx="7314244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Climbing Clothing and Gear Essentials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8922" y="2005723"/>
            <a:ext cx="74467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Mountaineering is dynamic and </a:t>
            </a:r>
            <a:r>
              <a:rPr lang="en-US" sz="3600" b="1" dirty="0" smtClean="0"/>
              <a:t>ever </a:t>
            </a:r>
            <a:r>
              <a:rPr lang="en-US" sz="3600" b="1" dirty="0" smtClean="0"/>
              <a:t>changing. Physical Conditioning, Weather, Terrain and Altitude all play into what you WEAR, CARRY AND USE.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009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91696" y="277613"/>
            <a:ext cx="731424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Climbing </a:t>
            </a:r>
            <a:r>
              <a:rPr lang="en-US" sz="4000" b="1" dirty="0" err="1" smtClean="0">
                <a:solidFill>
                  <a:schemeClr val="tx1"/>
                </a:solidFill>
              </a:rPr>
              <a:t>Hardwear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04" y="1894431"/>
            <a:ext cx="29434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Ice Axe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Type</a:t>
            </a:r>
          </a:p>
          <a:p>
            <a:pPr algn="ctr"/>
            <a:r>
              <a:rPr lang="en-US" sz="2800" b="1" dirty="0" smtClean="0"/>
              <a:t>Weight</a:t>
            </a:r>
          </a:p>
          <a:p>
            <a:pPr algn="ctr"/>
            <a:r>
              <a:rPr lang="en-US" sz="2800" b="1" dirty="0" smtClean="0"/>
              <a:t>Length</a:t>
            </a:r>
            <a:endParaRPr lang="en-US" sz="2800" b="1" dirty="0"/>
          </a:p>
        </p:txBody>
      </p:sp>
      <p:pic>
        <p:nvPicPr>
          <p:cNvPr id="2" name="Picture 1" descr="27947045_10213662619193641_1595060211_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CECDC8"/>
              </a:clrFrom>
              <a:clrTo>
                <a:srgbClr val="CECD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15" y="1561352"/>
            <a:ext cx="3727823" cy="37278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1" y="2343085"/>
            <a:ext cx="29434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Crampons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Type</a:t>
            </a:r>
          </a:p>
          <a:p>
            <a:pPr algn="ctr"/>
            <a:r>
              <a:rPr lang="en-US" sz="2800" b="1" dirty="0" smtClean="0"/>
              <a:t>Steel vs. Aluminu</a:t>
            </a:r>
            <a:r>
              <a:rPr lang="en-US" sz="2800" b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25046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91696" y="277613"/>
            <a:ext cx="731424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Tents and Sleeping Gear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3500" y="1097905"/>
            <a:ext cx="6861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Tents: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	Waterproof vs. Not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	Weight </a:t>
            </a:r>
            <a:r>
              <a:rPr lang="mr-IN" sz="2400" b="1" dirty="0" smtClean="0">
                <a:solidFill>
                  <a:prstClr val="black"/>
                </a:solidFill>
              </a:rPr>
              <a:t>–</a:t>
            </a:r>
            <a:r>
              <a:rPr lang="en-US" sz="2400" b="1" dirty="0" smtClean="0">
                <a:solidFill>
                  <a:prstClr val="black"/>
                </a:solidFill>
              </a:rPr>
              <a:t> You are not carrying all of it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	Wind, Wind and Wind</a:t>
            </a:r>
          </a:p>
          <a:p>
            <a:endParaRPr lang="en-US" sz="2400" b="1" dirty="0" smtClean="0">
              <a:solidFill>
                <a:prstClr val="black"/>
              </a:solidFill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Sleeping Bag: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		Weight to Warmth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		Down vs. Synthetic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		Length</a:t>
            </a:r>
          </a:p>
          <a:p>
            <a:endParaRPr lang="en-US" sz="2400" b="1" dirty="0">
              <a:solidFill>
                <a:prstClr val="black"/>
              </a:solidFill>
            </a:endParaRPr>
          </a:p>
          <a:p>
            <a:pPr marL="2171700" lvl="4" indent="-342900">
              <a:buFont typeface="Arial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Sleeping Pads: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			Foam and Air Mats</a:t>
            </a:r>
          </a:p>
        </p:txBody>
      </p:sp>
    </p:spTree>
    <p:extLst>
      <p:ext uri="{BB962C8B-B14F-4D97-AF65-F5344CB8AC3E}">
        <p14:creationId xmlns:p14="http://schemas.microsoft.com/office/powerpoint/2010/main" val="57746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91696" y="277613"/>
            <a:ext cx="731424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Climbing Packs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1" descr="1904264_10103381431730608_852334895906667547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46" y="1577951"/>
            <a:ext cx="4645074" cy="34838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697" y="1058313"/>
            <a:ext cx="2217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Just One Pack?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638" y="1563174"/>
            <a:ext cx="22172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Good all around size is 55-65 Liters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 smtClean="0">
                <a:solidFill>
                  <a:prstClr val="black"/>
                </a:solidFill>
              </a:rPr>
              <a:t>Fits all your gear without </a:t>
            </a:r>
          </a:p>
          <a:p>
            <a:r>
              <a:rPr lang="en-US" sz="2000" b="1" dirty="0" smtClean="0">
                <a:solidFill>
                  <a:prstClr val="black"/>
                </a:solidFill>
              </a:rPr>
              <a:t>being a S-show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 smtClean="0">
                <a:solidFill>
                  <a:prstClr val="black"/>
                </a:solidFill>
              </a:rPr>
              <a:t>Ok maybe a little, lightweight summit pack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91696" y="277613"/>
            <a:ext cx="731424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Clothing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3500" y="1396436"/>
            <a:ext cx="6861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Hat?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Gloves?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Base Layers?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Mid Layers?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Insulations Layers?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Shell Layer (Wind and Water)?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Monster (Puffy</a:t>
            </a:r>
            <a:r>
              <a:rPr lang="en-US" sz="3600" b="1" smtClean="0">
                <a:solidFill>
                  <a:prstClr val="black"/>
                </a:solidFill>
              </a:rPr>
              <a:t>) Layer?</a:t>
            </a:r>
            <a:endParaRPr lang="en-US" sz="36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91696" y="277613"/>
            <a:ext cx="731424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Mountaineering Boots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3500" y="1755317"/>
            <a:ext cx="6861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Leather vs. Plastic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Summer vs. Winter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RENT vs. BUY</a:t>
            </a:r>
          </a:p>
          <a:p>
            <a:endParaRPr lang="en-US" sz="3600" b="1" dirty="0">
              <a:solidFill>
                <a:prstClr val="black"/>
              </a:solidFill>
            </a:endParaRPr>
          </a:p>
          <a:p>
            <a:endParaRPr lang="en-US" sz="3600" b="1" dirty="0" smtClean="0">
              <a:solidFill>
                <a:prstClr val="black"/>
              </a:solidFill>
            </a:endParaRPr>
          </a:p>
          <a:p>
            <a:r>
              <a:rPr lang="en-US" sz="3600" b="1" dirty="0" smtClean="0">
                <a:solidFill>
                  <a:prstClr val="black"/>
                </a:solidFill>
              </a:rPr>
              <a:t>Rock Shoes </a:t>
            </a:r>
            <a:r>
              <a:rPr lang="mr-IN" sz="3600" b="1" dirty="0" smtClean="0">
                <a:solidFill>
                  <a:prstClr val="black"/>
                </a:solidFill>
              </a:rPr>
              <a:t>-</a:t>
            </a:r>
            <a:r>
              <a:rPr lang="en-US" sz="3600" b="1" dirty="0" smtClean="0">
                <a:solidFill>
                  <a:prstClr val="black"/>
                </a:solidFill>
              </a:rPr>
              <a:t> Ask us later</a:t>
            </a:r>
          </a:p>
        </p:txBody>
      </p:sp>
    </p:spTree>
    <p:extLst>
      <p:ext uri="{BB962C8B-B14F-4D97-AF65-F5344CB8AC3E}">
        <p14:creationId xmlns:p14="http://schemas.microsoft.com/office/powerpoint/2010/main" val="281234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91696" y="277613"/>
            <a:ext cx="731424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Mountaineering Gear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3500" y="1755317"/>
            <a:ext cx="6861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Head Lamps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Glacier Glasses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Neck Gaiter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Leg Gaiters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Stoves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Filters</a:t>
            </a:r>
          </a:p>
        </p:txBody>
      </p:sp>
    </p:spTree>
    <p:extLst>
      <p:ext uri="{BB962C8B-B14F-4D97-AF65-F5344CB8AC3E}">
        <p14:creationId xmlns:p14="http://schemas.microsoft.com/office/powerpoint/2010/main" val="259847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91696" y="277613"/>
            <a:ext cx="7314244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Mountaineering Clothing and Gear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3500" y="1217142"/>
            <a:ext cx="68612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If you are not sure </a:t>
            </a:r>
            <a:r>
              <a:rPr lang="mr-IN" sz="2400" b="1" dirty="0" smtClean="0">
                <a:solidFill>
                  <a:prstClr val="black"/>
                </a:solidFill>
              </a:rPr>
              <a:t>-</a:t>
            </a:r>
            <a:r>
              <a:rPr lang="en-US" sz="2400" b="1" dirty="0" smtClean="0">
                <a:solidFill>
                  <a:prstClr val="black"/>
                </a:solidFill>
              </a:rPr>
              <a:t> Don</a:t>
            </a:r>
            <a:r>
              <a:rPr lang="mr-IN" sz="2400" b="1" dirty="0" smtClean="0">
                <a:solidFill>
                  <a:prstClr val="black"/>
                </a:solidFill>
              </a:rPr>
              <a:t>’</a:t>
            </a:r>
            <a:r>
              <a:rPr lang="en-US" sz="2400" b="1" dirty="0" smtClean="0">
                <a:solidFill>
                  <a:prstClr val="black"/>
                </a:solidFill>
              </a:rPr>
              <a:t>t Buy it.</a:t>
            </a:r>
          </a:p>
          <a:p>
            <a:pPr marL="571500" indent="-571500">
              <a:buFont typeface="Arial"/>
              <a:buChar char="•"/>
            </a:pPr>
            <a:endParaRPr lang="en-US" sz="2400" b="1" dirty="0">
              <a:solidFill>
                <a:prstClr val="black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You should borrow gear until you are sure </a:t>
            </a:r>
            <a:r>
              <a:rPr lang="mr-IN" sz="2400" b="1" dirty="0" smtClean="0">
                <a:solidFill>
                  <a:prstClr val="black"/>
                </a:solidFill>
              </a:rPr>
              <a:t>-</a:t>
            </a:r>
            <a:r>
              <a:rPr lang="en-US" sz="2400" b="1" dirty="0" smtClean="0">
                <a:solidFill>
                  <a:prstClr val="black"/>
                </a:solidFill>
              </a:rPr>
              <a:t> Make sure it works/Fits</a:t>
            </a:r>
          </a:p>
          <a:p>
            <a:pPr marL="571500" indent="-571500">
              <a:buFont typeface="Arial"/>
              <a:buChar char="•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Ask us </a:t>
            </a:r>
            <a:r>
              <a:rPr lang="mr-IN" sz="2400" b="1" dirty="0" smtClean="0">
                <a:solidFill>
                  <a:prstClr val="black"/>
                </a:solidFill>
              </a:rPr>
              <a:t>-</a:t>
            </a:r>
            <a:r>
              <a:rPr lang="en-US" sz="2400" b="1" dirty="0" smtClean="0">
                <a:solidFill>
                  <a:prstClr val="black"/>
                </a:solidFill>
              </a:rPr>
              <a:t> We are here for you.</a:t>
            </a:r>
          </a:p>
          <a:p>
            <a:pPr marL="571500" indent="-571500">
              <a:buFont typeface="Arial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rangerjoe8845@yahoo.com</a:t>
            </a:r>
          </a:p>
          <a:p>
            <a:pPr marL="571500" indent="-571500">
              <a:buFont typeface="Arial"/>
              <a:buChar char="•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Shop around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r-IN" sz="2400" b="1" dirty="0" smtClean="0">
                <a:solidFill>
                  <a:prstClr val="black"/>
                </a:solidFill>
              </a:rPr>
              <a:t>-</a:t>
            </a:r>
            <a:r>
              <a:rPr lang="en-US" sz="2400" b="1" dirty="0" smtClean="0">
                <a:solidFill>
                  <a:prstClr val="black"/>
                </a:solidFill>
              </a:rPr>
              <a:t> There are great websites with good gear.</a:t>
            </a:r>
          </a:p>
          <a:p>
            <a:pPr marL="571500" indent="-571500">
              <a:buFont typeface="Arial"/>
              <a:buChar char="•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No used </a:t>
            </a:r>
            <a:r>
              <a:rPr lang="en-US" sz="2400" b="1" dirty="0">
                <a:solidFill>
                  <a:prstClr val="black"/>
                </a:solidFill>
              </a:rPr>
              <a:t>S</a:t>
            </a:r>
            <a:r>
              <a:rPr lang="en-US" sz="2400" b="1" dirty="0" smtClean="0">
                <a:solidFill>
                  <a:prstClr val="black"/>
                </a:solidFill>
              </a:rPr>
              <a:t>afety Gear </a:t>
            </a:r>
            <a:r>
              <a:rPr lang="mr-IN" sz="2400" b="1" dirty="0" smtClean="0">
                <a:solidFill>
                  <a:prstClr val="black"/>
                </a:solidFill>
              </a:rPr>
              <a:t>-</a:t>
            </a:r>
            <a:r>
              <a:rPr lang="en-US" sz="2400" b="1" dirty="0" smtClean="0">
                <a:solidFill>
                  <a:prstClr val="black"/>
                </a:solidFill>
              </a:rPr>
              <a:t> Harness, Webbing or Cord</a:t>
            </a:r>
          </a:p>
        </p:txBody>
      </p:sp>
    </p:spTree>
    <p:extLst>
      <p:ext uri="{BB962C8B-B14F-4D97-AF65-F5344CB8AC3E}">
        <p14:creationId xmlns:p14="http://schemas.microsoft.com/office/powerpoint/2010/main" val="178100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9510" y="1378193"/>
            <a:ext cx="74467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Going to focus on the Mountaineering aspects.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The same principles apply to Rock climbing clothes minus rock specific footwear.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751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49411"/>
            <a:ext cx="7591051" cy="1182692"/>
          </a:xfrm>
        </p:spPr>
        <p:txBody>
          <a:bodyPr/>
          <a:lstStyle/>
          <a:p>
            <a:pPr algn="ctr"/>
            <a:r>
              <a:rPr lang="en-US" sz="3600" b="1" dirty="0" smtClean="0"/>
              <a:t>Early Season Rock Climb (Typically April-Mid June)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332103"/>
            <a:ext cx="3840480" cy="750887"/>
          </a:xfrm>
        </p:spPr>
        <p:txBody>
          <a:bodyPr anchor="ctr"/>
          <a:lstStyle/>
          <a:p>
            <a:pPr algn="ctr"/>
            <a:r>
              <a:rPr lang="en-US" dirty="0" smtClean="0"/>
              <a:t>Washington Pass – Liberty Bell Group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3529" y="2265702"/>
            <a:ext cx="4293721" cy="430841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3990" y="1332103"/>
            <a:ext cx="3887391" cy="823912"/>
          </a:xfrm>
        </p:spPr>
        <p:txBody>
          <a:bodyPr anchor="ctr">
            <a:normAutofit fontScale="62500" lnSpcReduction="20000"/>
          </a:bodyPr>
          <a:lstStyle/>
          <a:p>
            <a:pPr algn="ctr"/>
            <a:r>
              <a:rPr lang="en-US" dirty="0" smtClean="0"/>
              <a:t>Weather for the climb:</a:t>
            </a:r>
          </a:p>
          <a:p>
            <a:pPr algn="ctr"/>
            <a:r>
              <a:rPr lang="en-US" dirty="0" smtClean="0"/>
              <a:t>Mountain Weather Forecast</a:t>
            </a:r>
          </a:p>
          <a:p>
            <a:pPr algn="ctr"/>
            <a:r>
              <a:rPr lang="en-US" dirty="0" smtClean="0"/>
              <a:t>https://www.mountain-forecast.com/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32090" y="2588357"/>
            <a:ext cx="1617673" cy="4045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222" y="2584104"/>
            <a:ext cx="1616868" cy="40497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35367" y="2034009"/>
            <a:ext cx="14656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Elevation: 4922 </a:t>
            </a:r>
            <a:r>
              <a:rPr lang="en-US" sz="1600" dirty="0" err="1" smtClean="0"/>
              <a:t>ft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901018" y="2034009"/>
            <a:ext cx="14656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Elevation: 7720 </a:t>
            </a:r>
            <a:r>
              <a:rPr lang="en-US" sz="1600" dirty="0" err="1"/>
              <a:t>f</a:t>
            </a:r>
            <a:r>
              <a:rPr lang="en-US" sz="1600" dirty="0" err="1" smtClean="0"/>
              <a:t>t</a:t>
            </a:r>
            <a:endParaRPr lang="en-US" sz="16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632" y="2584104"/>
            <a:ext cx="545470" cy="404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7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600201"/>
            <a:ext cx="4276725" cy="45767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Washington Pass – Liberty Bell </a:t>
            </a:r>
            <a:r>
              <a:rPr lang="en-US" b="1" dirty="0" smtClean="0"/>
              <a:t>Group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Weather:</a:t>
            </a:r>
          </a:p>
          <a:p>
            <a:pPr marL="0" indent="0">
              <a:buNone/>
            </a:pPr>
            <a:r>
              <a:rPr lang="en-US" b="1" dirty="0" smtClean="0"/>
              <a:t>Morning:  Elevation 4922 </a:t>
            </a:r>
            <a:r>
              <a:rPr lang="en-US" b="1" dirty="0" err="1" smtClean="0"/>
              <a:t>ft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 </a:t>
            </a:r>
            <a:r>
              <a:rPr lang="en-US" b="1" dirty="0" smtClean="0"/>
              <a:t>      Sunny 30°F  Wind 5 mph</a:t>
            </a:r>
          </a:p>
          <a:p>
            <a:pPr marL="0" indent="0">
              <a:buNone/>
            </a:pPr>
            <a:r>
              <a:rPr lang="en-US" b="1" dirty="0" smtClean="0"/>
              <a:t>Afternoon: Elevation 7720 </a:t>
            </a:r>
            <a:r>
              <a:rPr lang="en-US" b="1" dirty="0" err="1" smtClean="0"/>
              <a:t>ft</a:t>
            </a:r>
            <a:r>
              <a:rPr lang="en-US" b="1" dirty="0" smtClean="0"/>
              <a:t> (summit)</a:t>
            </a:r>
          </a:p>
          <a:p>
            <a:pPr marL="0" indent="0">
              <a:buNone/>
            </a:pPr>
            <a:r>
              <a:rPr lang="en-US" b="1" dirty="0" smtClean="0"/>
              <a:t>                  Sunny 50°F  Wind 7 mph</a:t>
            </a:r>
          </a:p>
          <a:p>
            <a:pPr marL="0" indent="0">
              <a:buNone/>
            </a:pPr>
            <a:r>
              <a:rPr lang="en-US" b="1" dirty="0" smtClean="0"/>
              <a:t>Late Afternoon: Elevation 4922 </a:t>
            </a:r>
            <a:r>
              <a:rPr lang="en-US" b="1" dirty="0" err="1" smtClean="0"/>
              <a:t>ft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 </a:t>
            </a:r>
            <a:r>
              <a:rPr lang="en-US" b="1" dirty="0" smtClean="0"/>
              <a:t>      Sunny 57°F  Wind 5 mph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4353" y="1690688"/>
            <a:ext cx="3499597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Personal Gear: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Ten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Essentials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 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Appropriate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clothing for the day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  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Mountaineering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boots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  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Rock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shoes 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A day pack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  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Webbing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and accessory cords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 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PAS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 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Locking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carabiners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Non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locking carabiners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   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Belay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device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  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Climbing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harness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  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Helmet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Chock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pick (nut tool)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 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Belay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gloves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  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Ice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Ax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 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Crampons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 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Gaiters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Trekking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Poles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  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Snowshoes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Clothes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for the car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125" y="365126"/>
            <a:ext cx="7411757" cy="123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Early Season Rock Climb (Typically April-Mid June)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0604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91696" y="277613"/>
            <a:ext cx="731424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Climbing Gear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088" y="1366553"/>
            <a:ext cx="6861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Ten Essentials</a:t>
            </a:r>
          </a:p>
          <a:p>
            <a:pPr algn="ctr"/>
            <a:endParaRPr lang="en-US" sz="3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In your book</a:t>
            </a: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Don</a:t>
            </a:r>
            <a:r>
              <a:rPr lang="mr-IN" sz="3600" b="1" dirty="0" smtClean="0">
                <a:solidFill>
                  <a:prstClr val="black"/>
                </a:solidFill>
              </a:rPr>
              <a:t>’</a:t>
            </a:r>
            <a:r>
              <a:rPr lang="en-US" sz="3600" b="1" dirty="0" smtClean="0">
                <a:solidFill>
                  <a:prstClr val="black"/>
                </a:solidFill>
              </a:rPr>
              <a:t>t skimp </a:t>
            </a:r>
            <a:r>
              <a:rPr lang="mr-IN" sz="3600" b="1" dirty="0" smtClean="0">
                <a:solidFill>
                  <a:prstClr val="black"/>
                </a:solidFill>
              </a:rPr>
              <a:t>–</a:t>
            </a:r>
            <a:r>
              <a:rPr lang="en-US" sz="3600" b="1" dirty="0" smtClean="0">
                <a:solidFill>
                  <a:prstClr val="black"/>
                </a:solidFill>
              </a:rPr>
              <a:t> Might save your life</a:t>
            </a: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Carry Always</a:t>
            </a:r>
          </a:p>
          <a:p>
            <a:pPr algn="ctr"/>
            <a:endParaRPr lang="en-US" sz="36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7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91696" y="277613"/>
            <a:ext cx="731424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Climbing Ropes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8922" y="2140192"/>
            <a:ext cx="7446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You don</a:t>
            </a:r>
            <a:r>
              <a:rPr lang="mr-IN" sz="4800" b="1" dirty="0" smtClean="0"/>
              <a:t>’</a:t>
            </a:r>
            <a:r>
              <a:rPr lang="en-US" sz="4800" b="1" dirty="0" smtClean="0"/>
              <a:t>t need one yet 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1710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91696" y="277613"/>
            <a:ext cx="731424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Climbing Harness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1" descr="Climbing_Harness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12" y="1098343"/>
            <a:ext cx="5250456" cy="22985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8922" y="3234183"/>
            <a:ext cx="74467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*Key Points*</a:t>
            </a:r>
          </a:p>
          <a:p>
            <a:pPr algn="ctr"/>
            <a:r>
              <a:rPr lang="en-US" sz="2800" b="1" dirty="0" smtClean="0"/>
              <a:t>Tested and Safe</a:t>
            </a:r>
          </a:p>
          <a:p>
            <a:pPr algn="ctr"/>
            <a:r>
              <a:rPr lang="en-US" sz="2800" b="1" dirty="0" smtClean="0"/>
              <a:t>Belay loop</a:t>
            </a:r>
          </a:p>
          <a:p>
            <a:pPr algn="ctr"/>
            <a:r>
              <a:rPr lang="en-US" sz="2800" b="1" dirty="0" smtClean="0"/>
              <a:t>Tie in Points</a:t>
            </a:r>
          </a:p>
          <a:p>
            <a:pPr algn="ctr"/>
            <a:r>
              <a:rPr lang="en-US" sz="2800" b="1" dirty="0" smtClean="0"/>
              <a:t>N</a:t>
            </a:r>
            <a:r>
              <a:rPr lang="en-US" sz="2800" b="1" dirty="0" smtClean="0">
                <a:solidFill>
                  <a:srgbClr val="1A1A1A"/>
                </a:solidFill>
                <a:latin typeface="Roboto-Regular"/>
              </a:rPr>
              <a:t>o</a:t>
            </a:r>
            <a:r>
              <a:rPr lang="en-US" sz="2800" dirty="0" smtClean="0">
                <a:solidFill>
                  <a:srgbClr val="1A1A1A"/>
                </a:solidFill>
                <a:latin typeface="Roboto-Regular"/>
              </a:rPr>
              <a:t> </a:t>
            </a:r>
            <a:r>
              <a:rPr lang="en-US" sz="2800" dirty="0">
                <a:solidFill>
                  <a:srgbClr val="1A1A1A"/>
                </a:solidFill>
                <a:latin typeface="Roboto-Regular"/>
              </a:rPr>
              <a:t>more than a </a:t>
            </a:r>
            <a:r>
              <a:rPr lang="en-US" sz="2800" dirty="0" smtClean="0">
                <a:solidFill>
                  <a:srgbClr val="1A1A1A"/>
                </a:solidFill>
                <a:latin typeface="Roboto-Regular"/>
              </a:rPr>
              <a:t>2-finger </a:t>
            </a:r>
            <a:r>
              <a:rPr lang="en-US" sz="2800" dirty="0">
                <a:solidFill>
                  <a:srgbClr val="1A1A1A"/>
                </a:solidFill>
                <a:latin typeface="Roboto-Regular"/>
              </a:rPr>
              <a:t>gap in slack between your </a:t>
            </a:r>
            <a:r>
              <a:rPr lang="en-US" sz="2800" dirty="0" smtClean="0">
                <a:solidFill>
                  <a:srgbClr val="1A1A1A"/>
                </a:solidFill>
                <a:latin typeface="Roboto-Regular"/>
              </a:rPr>
              <a:t>waist-harness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35573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91696" y="277613"/>
            <a:ext cx="731424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Climbing Helmet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1" descr="helmet-story-feature-660-300x1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9" y="1120588"/>
            <a:ext cx="4987364" cy="2709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404596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*Key Points*</a:t>
            </a:r>
          </a:p>
          <a:p>
            <a:pPr algn="ctr"/>
            <a:r>
              <a:rPr lang="en-US" sz="2400" b="1" dirty="0"/>
              <a:t>Tested and Safe</a:t>
            </a:r>
          </a:p>
          <a:p>
            <a:pPr algn="ctr"/>
            <a:r>
              <a:rPr lang="en-US" sz="2800" b="1" dirty="0" smtClean="0"/>
              <a:t>Snug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Not Used </a:t>
            </a:r>
            <a:r>
              <a:rPr lang="mr-IN" sz="2400" b="1" dirty="0" smtClean="0"/>
              <a:t>-</a:t>
            </a:r>
            <a:r>
              <a:rPr lang="en-US" sz="2400" b="1" dirty="0" smtClean="0"/>
              <a:t> Dents and Cracks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1106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91696" y="277613"/>
            <a:ext cx="731424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Climbing </a:t>
            </a:r>
            <a:r>
              <a:rPr lang="en-US" sz="4000" b="1" dirty="0" err="1" smtClean="0">
                <a:solidFill>
                  <a:schemeClr val="tx1"/>
                </a:solidFill>
              </a:rPr>
              <a:t>Hardwear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238" y="3567842"/>
            <a:ext cx="7545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Carabiners, Pulley, Webbing, Cord, Pickets </a:t>
            </a:r>
            <a:endParaRPr lang="en-US" sz="2400" b="1" dirty="0"/>
          </a:p>
          <a:p>
            <a:pPr algn="ctr"/>
            <a:r>
              <a:rPr lang="en-US" sz="2400" b="1" dirty="0"/>
              <a:t>Tested and </a:t>
            </a:r>
            <a:r>
              <a:rPr lang="en-US" sz="2400" b="1" dirty="0" smtClean="0"/>
              <a:t>Safe</a:t>
            </a:r>
            <a:endParaRPr lang="en-US" sz="2400" b="1" dirty="0"/>
          </a:p>
        </p:txBody>
      </p:sp>
      <p:pic>
        <p:nvPicPr>
          <p:cNvPr id="5" name="Picture 4" descr="KSchroeder-0045_Prusi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7" y="1249456"/>
            <a:ext cx="571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4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103</TotalTime>
  <Words>483</Words>
  <Application>Microsoft Macintosh PowerPoint</Application>
  <PresentationFormat>On-screen Show (4:3)</PresentationFormat>
  <Paragraphs>148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Breeze</vt:lpstr>
      <vt:lpstr>PowerPoint Presentation</vt:lpstr>
      <vt:lpstr>PowerPoint Presentation</vt:lpstr>
      <vt:lpstr>Early Season Rock Climb (Typically April-Mid June)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Schissel</dc:creator>
  <cp:lastModifiedBy>Scott Schissel</cp:lastModifiedBy>
  <cp:revision>18</cp:revision>
  <cp:lastPrinted>2018-02-07T16:51:08Z</cp:lastPrinted>
  <dcterms:created xsi:type="dcterms:W3CDTF">2018-02-07T16:04:29Z</dcterms:created>
  <dcterms:modified xsi:type="dcterms:W3CDTF">2018-02-07T19:17:42Z</dcterms:modified>
</cp:coreProperties>
</file>