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82"/>
  </p:notesMasterIdLst>
  <p:sldIdLst>
    <p:sldId id="261" r:id="rId2"/>
    <p:sldId id="344"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345" r:id="rId29"/>
    <p:sldId id="346" r:id="rId30"/>
    <p:sldId id="290" r:id="rId31"/>
    <p:sldId id="347" r:id="rId32"/>
    <p:sldId id="348"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8" r:id="rId48"/>
    <p:sldId id="309" r:id="rId49"/>
    <p:sldId id="310" r:id="rId50"/>
    <p:sldId id="311" r:id="rId51"/>
    <p:sldId id="312" r:id="rId52"/>
    <p:sldId id="350" r:id="rId53"/>
    <p:sldId id="351" r:id="rId54"/>
    <p:sldId id="352" r:id="rId55"/>
    <p:sldId id="353" r:id="rId56"/>
    <p:sldId id="354" r:id="rId57"/>
    <p:sldId id="355" r:id="rId58"/>
    <p:sldId id="356" r:id="rId59"/>
    <p:sldId id="357" r:id="rId60"/>
    <p:sldId id="358" r:id="rId61"/>
    <p:sldId id="359" r:id="rId62"/>
    <p:sldId id="360" r:id="rId63"/>
    <p:sldId id="361" r:id="rId64"/>
    <p:sldId id="325" r:id="rId65"/>
    <p:sldId id="326"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FBD"/>
    <a:srgbClr val="16ABD3"/>
    <a:srgbClr val="87A8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5"/>
    <p:restoredTop sz="94720"/>
  </p:normalViewPr>
  <p:slideViewPr>
    <p:cSldViewPr snapToGrid="0" snapToObjects="1">
      <p:cViewPr varScale="1">
        <p:scale>
          <a:sx n="80" d="100"/>
          <a:sy n="80" d="100"/>
        </p:scale>
        <p:origin x="111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786D29-1FA4-524E-9179-A2A61D528BD2}" type="datetimeFigureOut">
              <a:rPr lang="en-US" smtClean="0"/>
              <a:t>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1540B-9345-E143-A316-390F2B683B08}" type="slidenum">
              <a:rPr lang="en-US" smtClean="0"/>
              <a:t>‹#›</a:t>
            </a:fld>
            <a:endParaRPr lang="en-US"/>
          </a:p>
        </p:txBody>
      </p:sp>
    </p:spTree>
    <p:extLst>
      <p:ext uri="{BB962C8B-B14F-4D97-AF65-F5344CB8AC3E}">
        <p14:creationId xmlns:p14="http://schemas.microsoft.com/office/powerpoint/2010/main" val="3064474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0" name="Shape 4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a:solidFill>
                  <a:schemeClr val="dk2"/>
                </a:solidFill>
              </a:rPr>
              <a:t>Being prompt and ready is extremely important in the sport of mountaineering. If you are late - it means your partners are standing around getting cold, waiting for you. Climbs are time-sensitive - you often have to make it through certain hazardous areas before the sun warms the snow, or through places with treacherous footing while you still have the light of day. Punctuality is expected at climbs, field trips, and lectures!!!</a:t>
            </a:r>
            <a:endParaRPr sz="1800">
              <a:solidFill>
                <a:schemeClr val="dk2"/>
              </a:solidFill>
            </a:endParaRPr>
          </a:p>
          <a:p>
            <a:pPr marL="0" lvl="0" indent="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8" name="Shape 4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5" name="Shape 4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0" name="Shape 4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800" dirty="0">
                <a:solidFill>
                  <a:schemeClr val="dk2"/>
                </a:solidFill>
              </a:rPr>
              <a:t>The Basic Committee are the folks who plan, organize, and execute this course. We make sure that reservations get made, lecturers and instructors are recruited and scheduled, climbs get planned, and students get help when they need it. A lot of behind the scenes work goes into this course. Even if you don’t see us at every field trip or lecture, we are busy working for you!</a:t>
            </a:r>
            <a:endParaRPr sz="1800" dirty="0">
              <a:solidFill>
                <a:schemeClr val="dk2"/>
              </a:solidFill>
            </a:endParaRPr>
          </a:p>
          <a:p>
            <a:pPr marL="0" lvl="0" indent="0" rtl="0">
              <a:lnSpc>
                <a:spcPct val="115000"/>
              </a:lnSpc>
              <a:spcBef>
                <a:spcPts val="1600"/>
              </a:spcBef>
              <a:spcAft>
                <a:spcPts val="0"/>
              </a:spcAft>
              <a:buClr>
                <a:schemeClr val="dk1"/>
              </a:buClr>
              <a:buSzPts val="1100"/>
              <a:buFont typeface="Arial"/>
              <a:buNone/>
            </a:pPr>
            <a:endParaRPr sz="1800" dirty="0">
              <a:solidFill>
                <a:schemeClr val="dk2"/>
              </a:solidFill>
            </a:endParaRPr>
          </a:p>
          <a:p>
            <a:pPr marL="0" lvl="0" indent="0">
              <a:spcBef>
                <a:spcPts val="1600"/>
              </a:spcBef>
              <a:spcAft>
                <a:spcPts val="0"/>
              </a:spcAft>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6" name="Shape 4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3" name="Shape 4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1" name="Shape 5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8" name="Shape 5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5" name="Shape 5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2" name="Shape 5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9" name="Shape 5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6" name="Shape 5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3" name="Shape 5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0" name="Shape 5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7" name="Shape 5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2" name="Shape 5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8" name="Shape 5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64580563"/>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5448271"/>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3304981"/>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43925924"/>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10025995"/>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17656499"/>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48931992"/>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37" name="Shape 37"/>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59545718"/>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9272478"/>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56684839"/>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7514596"/>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312001"/>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92434121"/>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240373"/>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38291719"/>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02159335"/>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224117" y="209177"/>
            <a:ext cx="8710707" cy="0"/>
          </a:xfrm>
          <a:prstGeom prst="line">
            <a:avLst/>
          </a:prstGeom>
          <a:ln w="38100" cmpd="sng">
            <a:solidFill>
              <a:srgbClr val="258FBD"/>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8934824" y="209177"/>
            <a:ext cx="0" cy="5434192"/>
          </a:xfrm>
          <a:prstGeom prst="line">
            <a:avLst/>
          </a:prstGeom>
          <a:ln w="38100" cmpd="sng">
            <a:solidFill>
              <a:srgbClr val="258FBD"/>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224117" y="209177"/>
            <a:ext cx="0" cy="6449188"/>
          </a:xfrm>
          <a:prstGeom prst="line">
            <a:avLst/>
          </a:prstGeom>
          <a:ln w="38100" cmpd="sng">
            <a:solidFill>
              <a:srgbClr val="258FBD"/>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24117" y="6658365"/>
            <a:ext cx="8054135" cy="0"/>
          </a:xfrm>
          <a:prstGeom prst="line">
            <a:avLst/>
          </a:prstGeom>
          <a:ln w="38100" cmpd="sng">
            <a:solidFill>
              <a:srgbClr val="258FBD"/>
            </a:solidFill>
          </a:ln>
        </p:spPr>
        <p:style>
          <a:lnRef idx="2">
            <a:schemeClr val="accent1"/>
          </a:lnRef>
          <a:fillRef idx="0">
            <a:schemeClr val="accent1"/>
          </a:fillRef>
          <a:effectRef idx="1">
            <a:schemeClr val="accent1"/>
          </a:effectRef>
          <a:fontRef idx="minor">
            <a:schemeClr val="tx1"/>
          </a:fontRef>
        </p:style>
      </p:cxnSp>
      <p:sp>
        <p:nvSpPr>
          <p:cNvPr id="13"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7" name="Picture 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70732" y="5802211"/>
            <a:ext cx="607084" cy="86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99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3" r:id="rId16"/>
  </p:sldLayoutIdLst>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87A813"/>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6ABD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6ABD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6ABD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1601825"/>
            <a:ext cx="8520600" cy="2052600"/>
          </a:xfrm>
          <a:prstGeom prst="rect">
            <a:avLst/>
          </a:prstGeom>
        </p:spPr>
        <p:txBody>
          <a:bodyPr spcFirstLastPara="1" vert="horz" wrap="square" lIns="91425" tIns="91425" rIns="91425" bIns="91425" rtlCol="0" anchor="b" anchorCtr="0">
            <a:noAutofit/>
          </a:bodyPr>
          <a:lstStyle/>
          <a:p>
            <a:pPr>
              <a:spcBef>
                <a:spcPts val="0"/>
              </a:spcBef>
            </a:pPr>
            <a:r>
              <a:rPr lang="en"/>
              <a:t>Tacoma Mountaineers Basic Alpine Climbing 2018</a:t>
            </a:r>
            <a:endParaRPr/>
          </a:p>
          <a:p>
            <a:pPr>
              <a:spcBef>
                <a:spcPts val="0"/>
              </a:spcBef>
            </a:pPr>
            <a:endParaRPr/>
          </a:p>
        </p:txBody>
      </p:sp>
      <p:sp>
        <p:nvSpPr>
          <p:cNvPr id="55" name="Shape 55"/>
          <p:cNvSpPr txBox="1">
            <a:spLocks noGrp="1"/>
          </p:cNvSpPr>
          <p:nvPr>
            <p:ph type="subTitle" idx="1"/>
          </p:nvPr>
        </p:nvSpPr>
        <p:spPr>
          <a:xfrm>
            <a:off x="311700" y="3691375"/>
            <a:ext cx="8520600" cy="792600"/>
          </a:xfrm>
          <a:prstGeom prst="rect">
            <a:avLst/>
          </a:prstGeom>
        </p:spPr>
        <p:txBody>
          <a:bodyPr spcFirstLastPara="1" vert="horz" wrap="square" lIns="91425" tIns="91425" rIns="91425" bIns="91425" rtlCol="0" anchor="t" anchorCtr="0">
            <a:noAutofit/>
          </a:bodyPr>
          <a:lstStyle/>
          <a:p>
            <a:pPr>
              <a:spcBef>
                <a:spcPts val="0"/>
              </a:spcBef>
            </a:pPr>
            <a:r>
              <a:rPr lang="en"/>
              <a:t>What have you gotten yourself into?</a:t>
            </a:r>
            <a:endParaRPr/>
          </a:p>
          <a:p>
            <a:pPr>
              <a:spcBef>
                <a:spcPts val="0"/>
              </a:spcBef>
            </a:pPr>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Shape 108" descr="crevasse.jpg"/>
          <p:cNvPicPr preferRelativeResize="0"/>
          <p:nvPr/>
        </p:nvPicPr>
        <p:blipFill>
          <a:blip r:embed="rId3">
            <a:alphaModFix/>
          </a:blip>
          <a:stretch>
            <a:fillRect/>
          </a:stretch>
        </p:blipFill>
        <p:spPr>
          <a:xfrm>
            <a:off x="1047537" y="531500"/>
            <a:ext cx="7048925" cy="5264150"/>
          </a:xfrm>
          <a:prstGeom prst="rect">
            <a:avLst/>
          </a:prstGeom>
          <a:noFill/>
          <a:ln w="38100">
            <a:solidFill>
              <a:schemeClr val="accent1"/>
            </a:solidFill>
          </a:ln>
        </p:spPr>
      </p:pic>
      <p:sp>
        <p:nvSpPr>
          <p:cNvPr id="109" name="Shape 109"/>
          <p:cNvSpPr txBox="1">
            <a:spLocks noGrp="1"/>
          </p:cNvSpPr>
          <p:nvPr>
            <p:ph type="body" idx="1"/>
          </p:nvPr>
        </p:nvSpPr>
        <p:spPr>
          <a:xfrm>
            <a:off x="3139419" y="5795650"/>
            <a:ext cx="2865162" cy="605100"/>
          </a:xfrm>
          <a:prstGeom prst="rect">
            <a:avLst/>
          </a:prstGeom>
        </p:spPr>
        <p:txBody>
          <a:bodyPr spcFirstLastPara="1" vert="horz" wrap="square" lIns="91425" tIns="91425" rIns="91425" bIns="91425" rtlCol="0" anchor="ctr" anchorCtr="0">
            <a:noAutofit/>
          </a:bodyPr>
          <a:lstStyle/>
          <a:p>
            <a:pPr marL="0" indent="0"/>
            <a:r>
              <a:rPr lang="en" sz="4000" b="1" dirty="0">
                <a:solidFill>
                  <a:srgbClr val="000000"/>
                </a:solidFill>
              </a:rPr>
              <a:t> crevasses,</a:t>
            </a:r>
            <a:endParaRPr sz="40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body" idx="1"/>
          </p:nvPr>
        </p:nvSpPr>
        <p:spPr>
          <a:xfrm>
            <a:off x="1045438" y="5481525"/>
            <a:ext cx="7053125" cy="605100"/>
          </a:xfrm>
          <a:prstGeom prst="rect">
            <a:avLst/>
          </a:prstGeom>
        </p:spPr>
        <p:txBody>
          <a:bodyPr spcFirstLastPara="1" vert="horz" wrap="square" lIns="91425" tIns="91425" rIns="91425" bIns="91425" rtlCol="0" anchor="ctr" anchorCtr="0">
            <a:noAutofit/>
          </a:bodyPr>
          <a:lstStyle/>
          <a:p>
            <a:pPr marL="0" indent="0"/>
            <a:r>
              <a:rPr lang="en" sz="4400" b="1" dirty="0">
                <a:solidFill>
                  <a:srgbClr val="000000"/>
                </a:solidFill>
              </a:rPr>
              <a:t>and sometimes bad weather.</a:t>
            </a:r>
            <a:endParaRPr sz="4400" b="1" dirty="0">
              <a:solidFill>
                <a:srgbClr val="000000"/>
              </a:solidFill>
            </a:endParaRPr>
          </a:p>
        </p:txBody>
      </p:sp>
      <p:pic>
        <p:nvPicPr>
          <p:cNvPr id="9222" name="Picture 6" descr="rocksbadweather.jpg">
            <a:extLst>
              <a:ext uri="{FF2B5EF4-FFF2-40B4-BE49-F238E27FC236}">
                <a16:creationId xmlns:a16="http://schemas.microsoft.com/office/drawing/2014/main" id="{CA9CFD6C-65A8-7B4C-AA26-BAC03410D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09" y="546100"/>
            <a:ext cx="8119581" cy="4592638"/>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54600" y="1379425"/>
            <a:ext cx="2596600" cy="605100"/>
          </a:xfrm>
          <a:prstGeom prst="rect">
            <a:avLst/>
          </a:prstGeom>
        </p:spPr>
        <p:txBody>
          <a:bodyPr spcFirstLastPara="1" vert="horz" wrap="square" lIns="91425" tIns="91425" rIns="91425" bIns="91425" rtlCol="0" anchor="ctr" anchorCtr="0">
            <a:noAutofit/>
          </a:bodyPr>
          <a:lstStyle/>
          <a:p>
            <a:pPr marL="0" indent="0"/>
            <a:r>
              <a:rPr lang="en" sz="4000" b="1" dirty="0">
                <a:solidFill>
                  <a:srgbClr val="000000"/>
                </a:solidFill>
              </a:rPr>
              <a:t>However...</a:t>
            </a:r>
            <a:endParaRPr sz="4000" b="1" dirty="0">
              <a:solidFill>
                <a:srgbClr val="000000"/>
              </a:solidFill>
            </a:endParaRPr>
          </a:p>
        </p:txBody>
      </p:sp>
      <p:pic>
        <p:nvPicPr>
          <p:cNvPr id="10242" name="Picture 2" descr="fogclearing.jpg">
            <a:extLst>
              <a:ext uri="{FF2B5EF4-FFF2-40B4-BE49-F238E27FC236}">
                <a16:creationId xmlns:a16="http://schemas.microsoft.com/office/drawing/2014/main" id="{DDA31BC2-1689-C643-80C4-A4DDADB67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275" y="355600"/>
            <a:ext cx="4591050" cy="612140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Shape 127"/>
          <p:cNvSpPr txBox="1">
            <a:spLocks noGrp="1"/>
          </p:cNvSpPr>
          <p:nvPr>
            <p:ph type="body" idx="1"/>
          </p:nvPr>
        </p:nvSpPr>
        <p:spPr>
          <a:xfrm>
            <a:off x="2002200" y="5030050"/>
            <a:ext cx="5998800" cy="605100"/>
          </a:xfrm>
          <a:prstGeom prst="rect">
            <a:avLst/>
          </a:prstGeom>
        </p:spPr>
        <p:txBody>
          <a:bodyPr spcFirstLastPara="1" vert="horz" wrap="square" lIns="91425" tIns="91425" rIns="91425" bIns="91425" rtlCol="0" anchor="ctr" anchorCtr="0">
            <a:noAutofit/>
          </a:bodyPr>
          <a:lstStyle/>
          <a:p>
            <a:pPr marL="0" indent="0"/>
            <a:r>
              <a:rPr lang="en" sz="2400" b="1">
                <a:solidFill>
                  <a:srgbClr val="000000"/>
                </a:solidFill>
              </a:rPr>
              <a:t>climbing can be one of the most spectacular and unforgettable experiences of your life.</a:t>
            </a:r>
            <a:endParaRPr sz="2400" b="1">
              <a:solidFill>
                <a:srgbClr val="000000"/>
              </a:solidFill>
            </a:endParaRPr>
          </a:p>
        </p:txBody>
      </p:sp>
      <p:pic>
        <p:nvPicPr>
          <p:cNvPr id="11266" name="Picture 2" descr="knifeedge.jpg">
            <a:extLst>
              <a:ext uri="{FF2B5EF4-FFF2-40B4-BE49-F238E27FC236}">
                <a16:creationId xmlns:a16="http://schemas.microsoft.com/office/drawing/2014/main" id="{101FD918-7D44-FD48-9982-05F2AD84AF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2CFFA38-D8FF-7F4B-9145-13AD2A5F22C5}"/>
              </a:ext>
            </a:extLst>
          </p:cNvPr>
          <p:cNvSpPr/>
          <p:nvPr/>
        </p:nvSpPr>
        <p:spPr>
          <a:xfrm>
            <a:off x="1168400" y="4919008"/>
            <a:ext cx="8242300" cy="1938992"/>
          </a:xfrm>
          <a:prstGeom prst="rect">
            <a:avLst/>
          </a:prstGeom>
        </p:spPr>
        <p:txBody>
          <a:bodyPr wrap="square">
            <a:spAutoFit/>
          </a:bodyPr>
          <a:lstStyle/>
          <a:p>
            <a:r>
              <a:rPr lang="en-US" sz="4000" b="1" dirty="0">
                <a:solidFill>
                  <a:srgbClr val="000000"/>
                </a:solidFill>
                <a:latin typeface="Calibri Regular"/>
              </a:rPr>
              <a:t>climbing can be one of the most spectacular and unforgettable experiences of your life.</a:t>
            </a:r>
            <a:endParaRPr lang="en-US" sz="4000" b="1" dirty="0"/>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Shape 133"/>
          <p:cNvSpPr txBox="1">
            <a:spLocks noGrp="1"/>
          </p:cNvSpPr>
          <p:nvPr>
            <p:ph type="body" idx="1"/>
          </p:nvPr>
        </p:nvSpPr>
        <p:spPr>
          <a:xfrm>
            <a:off x="2002200" y="985325"/>
            <a:ext cx="5998800" cy="605100"/>
          </a:xfrm>
          <a:prstGeom prst="rect">
            <a:avLst/>
          </a:prstGeom>
        </p:spPr>
        <p:txBody>
          <a:bodyPr spcFirstLastPara="1" vert="horz" wrap="square" lIns="91425" tIns="91425" rIns="91425" bIns="91425" rtlCol="0" anchor="ctr" anchorCtr="0">
            <a:noAutofit/>
          </a:bodyPr>
          <a:lstStyle/>
          <a:p>
            <a:pPr marL="0" indent="0"/>
            <a:r>
              <a:rPr lang="en" sz="2400" b="1">
                <a:solidFill>
                  <a:srgbClr val="000000"/>
                </a:solidFill>
              </a:rPr>
              <a:t>The scenery is incredible...</a:t>
            </a:r>
            <a:endParaRPr sz="2400" b="1">
              <a:solidFill>
                <a:srgbClr val="000000"/>
              </a:solidFill>
            </a:endParaRPr>
          </a:p>
        </p:txBody>
      </p:sp>
      <p:pic>
        <p:nvPicPr>
          <p:cNvPr id="12290" name="Picture 2" descr="olympus.jpg">
            <a:extLst>
              <a:ext uri="{FF2B5EF4-FFF2-40B4-BE49-F238E27FC236}">
                <a16:creationId xmlns:a16="http://schemas.microsoft.com/office/drawing/2014/main" id="{72BBF0BD-99B4-904A-BE51-E308E27B1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BD116BB-3DBF-3D49-BB34-494217C2B269}"/>
              </a:ext>
            </a:extLst>
          </p:cNvPr>
          <p:cNvSpPr/>
          <p:nvPr/>
        </p:nvSpPr>
        <p:spPr>
          <a:xfrm>
            <a:off x="1665013" y="349156"/>
            <a:ext cx="5813975" cy="1261884"/>
          </a:xfrm>
          <a:prstGeom prst="rect">
            <a:avLst/>
          </a:prstGeom>
        </p:spPr>
        <p:txBody>
          <a:bodyPr wrap="square">
            <a:spAutoFit/>
          </a:bodyPr>
          <a:lstStyle/>
          <a:p>
            <a:r>
              <a:rPr lang="en-US" sz="4000" b="1" dirty="0">
                <a:solidFill>
                  <a:srgbClr val="000000"/>
                </a:solidFill>
                <a:latin typeface="Calibri Regular"/>
              </a:rPr>
              <a:t>The scenery is incredible...</a:t>
            </a:r>
            <a:endParaRPr lang="en-US" sz="4000" b="1" dirty="0"/>
          </a:p>
          <a:p>
            <a:r>
              <a:rPr lang="en-US" b="1" dirty="0"/>
              <a:t/>
            </a:r>
            <a:br>
              <a:rPr lang="en-US" b="1" dirty="0"/>
            </a:b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Shape 139"/>
          <p:cNvSpPr txBox="1">
            <a:spLocks noGrp="1"/>
          </p:cNvSpPr>
          <p:nvPr>
            <p:ph type="body" idx="1"/>
          </p:nvPr>
        </p:nvSpPr>
        <p:spPr>
          <a:xfrm>
            <a:off x="2002200" y="1173100"/>
            <a:ext cx="5998800" cy="605100"/>
          </a:xfrm>
          <a:prstGeom prst="rect">
            <a:avLst/>
          </a:prstGeom>
        </p:spPr>
        <p:txBody>
          <a:bodyPr spcFirstLastPara="1" vert="horz" wrap="square" lIns="91425" tIns="91425" rIns="91425" bIns="91425" rtlCol="0" anchor="ctr" anchorCtr="0">
            <a:noAutofit/>
          </a:bodyPr>
          <a:lstStyle/>
          <a:p>
            <a:pPr marL="0" indent="0"/>
            <a:r>
              <a:rPr lang="en" sz="2400" b="1">
                <a:solidFill>
                  <a:srgbClr val="000000"/>
                </a:solidFill>
              </a:rPr>
              <a:t>you’ll test your limits,</a:t>
            </a:r>
            <a:endParaRPr sz="2400" b="1">
              <a:solidFill>
                <a:srgbClr val="000000"/>
              </a:solidFill>
            </a:endParaRPr>
          </a:p>
        </p:txBody>
      </p:sp>
      <p:pic>
        <p:nvPicPr>
          <p:cNvPr id="13314" name="Picture 2" descr="edgeoftheearth.jpg">
            <a:extLst>
              <a:ext uri="{FF2B5EF4-FFF2-40B4-BE49-F238E27FC236}">
                <a16:creationId xmlns:a16="http://schemas.microsoft.com/office/drawing/2014/main" id="{EC83FB50-225D-624B-897F-1324F6DCE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0A17BE4-B6E2-EE48-B79E-72C98B29224C}"/>
              </a:ext>
            </a:extLst>
          </p:cNvPr>
          <p:cNvSpPr/>
          <p:nvPr/>
        </p:nvSpPr>
        <p:spPr>
          <a:xfrm>
            <a:off x="2127250" y="431800"/>
            <a:ext cx="4889500" cy="1938992"/>
          </a:xfrm>
          <a:prstGeom prst="rect">
            <a:avLst/>
          </a:prstGeom>
        </p:spPr>
        <p:txBody>
          <a:bodyPr wrap="square">
            <a:spAutoFit/>
          </a:bodyPr>
          <a:lstStyle/>
          <a:p>
            <a:r>
              <a:rPr lang="en-US" sz="4000" b="1" dirty="0">
                <a:solidFill>
                  <a:srgbClr val="000000"/>
                </a:solidFill>
                <a:latin typeface="Calibri Regular"/>
              </a:rPr>
              <a:t>you’ll test your limits,</a:t>
            </a:r>
            <a:endParaRPr lang="en-US" sz="4000" b="1" dirty="0"/>
          </a:p>
          <a:p>
            <a:r>
              <a:rPr lang="en-US" sz="4000" b="1" dirty="0"/>
              <a:t/>
            </a:r>
            <a:br>
              <a:rPr lang="en-US" sz="4000" b="1" dirty="0"/>
            </a:br>
            <a:endParaRPr lang="en-US" sz="4000" b="1" dirty="0"/>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Shape 145"/>
          <p:cNvSpPr txBox="1">
            <a:spLocks noGrp="1"/>
          </p:cNvSpPr>
          <p:nvPr>
            <p:ph type="body" idx="1"/>
          </p:nvPr>
        </p:nvSpPr>
        <p:spPr>
          <a:xfrm>
            <a:off x="546099" y="2325225"/>
            <a:ext cx="3551239" cy="2207550"/>
          </a:xfrm>
          <a:prstGeom prst="rect">
            <a:avLst/>
          </a:prstGeom>
        </p:spPr>
        <p:txBody>
          <a:bodyPr spcFirstLastPara="1" vert="horz" wrap="square" lIns="91425" tIns="91425" rIns="91425" bIns="91425" rtlCol="0" anchor="ctr" anchorCtr="0">
            <a:noAutofit/>
          </a:bodyPr>
          <a:lstStyle/>
          <a:p>
            <a:pPr marL="0" indent="0"/>
            <a:r>
              <a:rPr lang="en" sz="4000" b="1" dirty="0">
                <a:solidFill>
                  <a:srgbClr val="000000"/>
                </a:solidFill>
              </a:rPr>
              <a:t>and find out what you’re made of.</a:t>
            </a:r>
            <a:endParaRPr sz="4000" b="1" dirty="0">
              <a:solidFill>
                <a:srgbClr val="000000"/>
              </a:solidFill>
            </a:endParaRPr>
          </a:p>
        </p:txBody>
      </p:sp>
      <p:pic>
        <p:nvPicPr>
          <p:cNvPr id="14338" name="Picture 2" descr="goldiecrack.jpg">
            <a:extLst>
              <a:ext uri="{FF2B5EF4-FFF2-40B4-BE49-F238E27FC236}">
                <a16:creationId xmlns:a16="http://schemas.microsoft.com/office/drawing/2014/main" id="{3992336F-FA36-E34A-BB54-7DD62A2F0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239" y="318559"/>
            <a:ext cx="4665662" cy="6220883"/>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5283200" y="1157500"/>
            <a:ext cx="3574100" cy="4299000"/>
          </a:xfrm>
          <a:prstGeom prst="rect">
            <a:avLst/>
          </a:prstGeom>
        </p:spPr>
        <p:txBody>
          <a:bodyPr spcFirstLastPara="1" vert="horz" wrap="square" lIns="91425" tIns="91425" rIns="91425" bIns="91425" rtlCol="0" anchor="ctr" anchorCtr="0">
            <a:noAutofit/>
          </a:bodyPr>
          <a:lstStyle/>
          <a:p>
            <a:pPr marL="0" indent="0"/>
            <a:r>
              <a:rPr lang="en" sz="4000" b="1" dirty="0">
                <a:solidFill>
                  <a:srgbClr val="000000"/>
                </a:solidFill>
              </a:rPr>
              <a:t>You’ll visit the majestic and wild places of the Great Northwest.</a:t>
            </a:r>
            <a:endParaRPr sz="4000" b="1" dirty="0">
              <a:solidFill>
                <a:srgbClr val="000000"/>
              </a:solidFill>
            </a:endParaRPr>
          </a:p>
        </p:txBody>
      </p:sp>
      <p:pic>
        <p:nvPicPr>
          <p:cNvPr id="15362" name="Picture 2" descr="morainelake.jpg">
            <a:extLst>
              <a:ext uri="{FF2B5EF4-FFF2-40B4-BE49-F238E27FC236}">
                <a16:creationId xmlns:a16="http://schemas.microsoft.com/office/drawing/2014/main" id="{FDAF0F4B-C664-0546-9035-6EBBDE193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1" y="342900"/>
            <a:ext cx="4629150" cy="617220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Shape 157"/>
          <p:cNvSpPr txBox="1">
            <a:spLocks noGrp="1"/>
          </p:cNvSpPr>
          <p:nvPr>
            <p:ph type="body" idx="1"/>
          </p:nvPr>
        </p:nvSpPr>
        <p:spPr>
          <a:xfrm>
            <a:off x="311700" y="2722950"/>
            <a:ext cx="3650700" cy="1412100"/>
          </a:xfrm>
          <a:prstGeom prst="rect">
            <a:avLst/>
          </a:prstGeom>
        </p:spPr>
        <p:txBody>
          <a:bodyPr spcFirstLastPara="1" vert="horz" wrap="square" lIns="91425" tIns="91425" rIns="91425" bIns="91425" rtlCol="0" anchor="ctr" anchorCtr="0">
            <a:noAutofit/>
          </a:bodyPr>
          <a:lstStyle/>
          <a:p>
            <a:pPr marL="0" indent="0"/>
            <a:r>
              <a:rPr lang="en" sz="4000" b="1" dirty="0">
                <a:solidFill>
                  <a:srgbClr val="000000"/>
                </a:solidFill>
              </a:rPr>
              <a:t>You’ll make lasting friendships,</a:t>
            </a:r>
            <a:endParaRPr sz="4000" b="1" dirty="0">
              <a:solidFill>
                <a:srgbClr val="000000"/>
              </a:solidFill>
            </a:endParaRPr>
          </a:p>
        </p:txBody>
      </p:sp>
      <p:pic>
        <p:nvPicPr>
          <p:cNvPr id="16386" name="Picture 2" descr="kangarootop.jpg">
            <a:extLst>
              <a:ext uri="{FF2B5EF4-FFF2-40B4-BE49-F238E27FC236}">
                <a16:creationId xmlns:a16="http://schemas.microsoft.com/office/drawing/2014/main" id="{8470C815-B0E7-884B-99E1-613A9E613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850" y="374650"/>
            <a:ext cx="4581525" cy="610870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Shape 163"/>
          <p:cNvSpPr txBox="1">
            <a:spLocks noGrp="1"/>
          </p:cNvSpPr>
          <p:nvPr>
            <p:ph type="body" idx="1"/>
          </p:nvPr>
        </p:nvSpPr>
        <p:spPr>
          <a:xfrm>
            <a:off x="5669281" y="2292096"/>
            <a:ext cx="2865120" cy="1829598"/>
          </a:xfrm>
          <a:prstGeom prst="rect">
            <a:avLst/>
          </a:prstGeom>
        </p:spPr>
        <p:txBody>
          <a:bodyPr spcFirstLastPara="1" vert="horz" wrap="square" lIns="91425" tIns="91425" rIns="91425" bIns="91425" rtlCol="0" anchor="ctr" anchorCtr="0">
            <a:noAutofit/>
          </a:bodyPr>
          <a:lstStyle/>
          <a:p>
            <a:pPr marL="0" indent="0"/>
            <a:r>
              <a:rPr lang="en" sz="4000" b="1" dirty="0">
                <a:solidFill>
                  <a:srgbClr val="000000"/>
                </a:solidFill>
              </a:rPr>
              <a:t>and strong bonds,</a:t>
            </a:r>
            <a:endParaRPr sz="4000" b="1" dirty="0">
              <a:solidFill>
                <a:srgbClr val="000000"/>
              </a:solidFill>
            </a:endParaRPr>
          </a:p>
        </p:txBody>
      </p:sp>
      <p:pic>
        <p:nvPicPr>
          <p:cNvPr id="17410" name="Picture 2" descr="ingallsgroup.jpg">
            <a:extLst>
              <a:ext uri="{FF2B5EF4-FFF2-40B4-BE49-F238E27FC236}">
                <a16:creationId xmlns:a16="http://schemas.microsoft.com/office/drawing/2014/main" id="{77DA9D97-A655-F740-96AC-D990E9BE2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275" y="360175"/>
            <a:ext cx="4603238" cy="613765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6754D-3608-9E4B-B0DB-689BE363B617}"/>
              </a:ext>
            </a:extLst>
          </p:cNvPr>
          <p:cNvSpPr>
            <a:spLocks noGrp="1"/>
          </p:cNvSpPr>
          <p:nvPr>
            <p:ph type="title"/>
          </p:nvPr>
        </p:nvSpPr>
        <p:spPr>
          <a:xfrm>
            <a:off x="1828800" y="6112740"/>
            <a:ext cx="5486400" cy="566738"/>
          </a:xfrm>
        </p:spPr>
        <p:txBody>
          <a:bodyPr>
            <a:noAutofit/>
          </a:bodyPr>
          <a:lstStyle/>
          <a:p>
            <a:pPr algn="ctr"/>
            <a:r>
              <a:rPr lang="en-US" sz="4000" dirty="0">
                <a:solidFill>
                  <a:srgbClr val="000000"/>
                </a:solidFill>
              </a:rPr>
              <a:t>Climbing is hard.</a:t>
            </a:r>
            <a:endParaRPr lang="en-US" sz="4000" dirty="0"/>
          </a:p>
        </p:txBody>
      </p:sp>
      <p:pic>
        <p:nvPicPr>
          <p:cNvPr id="5" name="Picture 2" descr="badconditionscarrie.jpg">
            <a:extLst>
              <a:ext uri="{FF2B5EF4-FFF2-40B4-BE49-F238E27FC236}">
                <a16:creationId xmlns:a16="http://schemas.microsoft.com/office/drawing/2014/main" id="{705B423F-7845-9D43-A13F-B9C8E5912361}"/>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500" r="12500"/>
          <a:stretch>
            <a:fillRect/>
          </a:stretch>
        </p:blipFill>
        <p:spPr bwMode="auto">
          <a:xfrm>
            <a:off x="895112" y="415302"/>
            <a:ext cx="7353776" cy="551533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093411"/>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Shape 169"/>
          <p:cNvSpPr txBox="1">
            <a:spLocks noGrp="1"/>
          </p:cNvSpPr>
          <p:nvPr>
            <p:ph type="body" idx="1"/>
          </p:nvPr>
        </p:nvSpPr>
        <p:spPr>
          <a:xfrm>
            <a:off x="3489725" y="1028625"/>
            <a:ext cx="5998800" cy="605100"/>
          </a:xfrm>
          <a:prstGeom prst="rect">
            <a:avLst/>
          </a:prstGeom>
        </p:spPr>
        <p:txBody>
          <a:bodyPr spcFirstLastPara="1" vert="horz" wrap="square" lIns="91425" tIns="91425" rIns="91425" bIns="91425" rtlCol="0" anchor="ctr" anchorCtr="0">
            <a:noAutofit/>
          </a:bodyPr>
          <a:lstStyle/>
          <a:p>
            <a:pPr marL="0" indent="0"/>
            <a:r>
              <a:rPr lang="en" sz="2400" b="1">
                <a:solidFill>
                  <a:srgbClr val="000000"/>
                </a:solidFill>
              </a:rPr>
              <a:t>forged through shared triumph,</a:t>
            </a:r>
            <a:endParaRPr sz="2400" b="1">
              <a:solidFill>
                <a:srgbClr val="000000"/>
              </a:solidFill>
            </a:endParaRPr>
          </a:p>
        </p:txBody>
      </p:sp>
      <p:pic>
        <p:nvPicPr>
          <p:cNvPr id="18434" name="Picture 2" descr="timraphi.jpg">
            <a:extLst>
              <a:ext uri="{FF2B5EF4-FFF2-40B4-BE49-F238E27FC236}">
                <a16:creationId xmlns:a16="http://schemas.microsoft.com/office/drawing/2014/main" id="{3075DE0A-4A73-C843-BDC9-B7797F28EC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83" r="280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B4FF965-02C7-2E47-BFD8-C9F992EF3D0E}"/>
              </a:ext>
            </a:extLst>
          </p:cNvPr>
          <p:cNvSpPr/>
          <p:nvPr/>
        </p:nvSpPr>
        <p:spPr>
          <a:xfrm>
            <a:off x="1112207" y="5742895"/>
            <a:ext cx="6919587" cy="707886"/>
          </a:xfrm>
          <a:prstGeom prst="rect">
            <a:avLst/>
          </a:prstGeom>
        </p:spPr>
        <p:txBody>
          <a:bodyPr wrap="none">
            <a:spAutoFit/>
          </a:bodyPr>
          <a:lstStyle/>
          <a:p>
            <a:r>
              <a:rPr lang="en-US" sz="4000" b="1" dirty="0">
                <a:solidFill>
                  <a:schemeClr val="bg1"/>
                </a:solidFill>
                <a:latin typeface="Calibri Regular"/>
              </a:rPr>
              <a:t>forged through shared triumph,</a:t>
            </a:r>
            <a:endParaRPr lang="en-US" sz="40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Shape 175"/>
          <p:cNvSpPr txBox="1">
            <a:spLocks noGrp="1"/>
          </p:cNvSpPr>
          <p:nvPr>
            <p:ph type="body" idx="1"/>
          </p:nvPr>
        </p:nvSpPr>
        <p:spPr>
          <a:xfrm>
            <a:off x="1944025" y="5395650"/>
            <a:ext cx="5998800" cy="605100"/>
          </a:xfrm>
          <a:prstGeom prst="rect">
            <a:avLst/>
          </a:prstGeom>
        </p:spPr>
        <p:txBody>
          <a:bodyPr spcFirstLastPara="1" vert="horz" wrap="square" lIns="91425" tIns="91425" rIns="91425" bIns="91425" rtlCol="0" anchor="ctr" anchorCtr="0">
            <a:noAutofit/>
          </a:bodyPr>
          <a:lstStyle/>
          <a:p>
            <a:pPr marL="0" indent="0"/>
            <a:r>
              <a:rPr lang="en" sz="2400" b="1">
                <a:solidFill>
                  <a:srgbClr val="FFFFFF"/>
                </a:solidFill>
              </a:rPr>
              <a:t>and sometimes shared misery...</a:t>
            </a:r>
            <a:endParaRPr sz="2400" b="1">
              <a:solidFill>
                <a:srgbClr val="FFFFFF"/>
              </a:solidFill>
            </a:endParaRPr>
          </a:p>
        </p:txBody>
      </p:sp>
      <p:pic>
        <p:nvPicPr>
          <p:cNvPr id="19458" name="Picture 2" descr="thompsonrain.jpg">
            <a:extLst>
              <a:ext uri="{FF2B5EF4-FFF2-40B4-BE49-F238E27FC236}">
                <a16:creationId xmlns:a16="http://schemas.microsoft.com/office/drawing/2014/main" id="{98020057-A77C-274E-933D-32BE9AB4D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059FE6E-89A5-0F42-8601-CCB539786AFF}"/>
              </a:ext>
            </a:extLst>
          </p:cNvPr>
          <p:cNvSpPr/>
          <p:nvPr/>
        </p:nvSpPr>
        <p:spPr>
          <a:xfrm>
            <a:off x="772160" y="5946416"/>
            <a:ext cx="7599680" cy="1938992"/>
          </a:xfrm>
          <a:prstGeom prst="rect">
            <a:avLst/>
          </a:prstGeom>
        </p:spPr>
        <p:txBody>
          <a:bodyPr wrap="square">
            <a:spAutoFit/>
          </a:bodyPr>
          <a:lstStyle/>
          <a:p>
            <a:r>
              <a:rPr lang="en-US" sz="4000" b="1" dirty="0">
                <a:solidFill>
                  <a:srgbClr val="FFFFFF"/>
                </a:solidFill>
                <a:latin typeface="Calibri Regular"/>
              </a:rPr>
              <a:t>and sometimes shared misery...</a:t>
            </a:r>
            <a:endParaRPr lang="en-US" sz="4000" b="1" dirty="0"/>
          </a:p>
          <a:p>
            <a:r>
              <a:rPr lang="en-US" sz="4000" dirty="0"/>
              <a:t/>
            </a:r>
            <a:br>
              <a:rPr lang="en-US" sz="4000" dirty="0"/>
            </a:b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Shape 181"/>
          <p:cNvSpPr txBox="1">
            <a:spLocks noGrp="1"/>
          </p:cNvSpPr>
          <p:nvPr>
            <p:ph type="body" idx="1"/>
          </p:nvPr>
        </p:nvSpPr>
        <p:spPr>
          <a:xfrm>
            <a:off x="424810" y="3126450"/>
            <a:ext cx="3466349" cy="605100"/>
          </a:xfrm>
          <a:prstGeom prst="rect">
            <a:avLst/>
          </a:prstGeom>
        </p:spPr>
        <p:txBody>
          <a:bodyPr spcFirstLastPara="1" vert="horz" wrap="square" lIns="91425" tIns="91425" rIns="91425" bIns="91425" rtlCol="0" anchor="ctr" anchorCtr="0">
            <a:noAutofit/>
          </a:bodyPr>
          <a:lstStyle/>
          <a:p>
            <a:pPr marL="0" indent="0"/>
            <a:r>
              <a:rPr lang="en" sz="4000" b="1" dirty="0">
                <a:solidFill>
                  <a:srgbClr val="000000"/>
                </a:solidFill>
              </a:rPr>
              <a:t>and you’ll experience the kind of trust that can only be formed</a:t>
            </a:r>
            <a:endParaRPr sz="4000" b="1" dirty="0">
              <a:solidFill>
                <a:srgbClr val="000000"/>
              </a:solidFill>
            </a:endParaRPr>
          </a:p>
        </p:txBody>
      </p:sp>
      <p:pic>
        <p:nvPicPr>
          <p:cNvPr id="20482" name="Picture 2" descr="feettent.jpg">
            <a:extLst>
              <a:ext uri="{FF2B5EF4-FFF2-40B4-BE49-F238E27FC236}">
                <a16:creationId xmlns:a16="http://schemas.microsoft.com/office/drawing/2014/main" id="{F552C722-2F52-8C47-A752-C17FA8B30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898" y="372872"/>
            <a:ext cx="4571238" cy="6094984"/>
          </a:xfrm>
          <a:prstGeom prst="rect">
            <a:avLst/>
          </a:prstGeom>
          <a:noFill/>
          <a:ln w="38100">
            <a:solidFill>
              <a:srgbClr val="258FBD"/>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Shape 187"/>
          <p:cNvSpPr txBox="1">
            <a:spLocks noGrp="1"/>
          </p:cNvSpPr>
          <p:nvPr>
            <p:ph type="body" idx="1"/>
          </p:nvPr>
        </p:nvSpPr>
        <p:spPr>
          <a:xfrm>
            <a:off x="6382512" y="3126450"/>
            <a:ext cx="3133344" cy="605100"/>
          </a:xfrm>
          <a:prstGeom prst="rect">
            <a:avLst/>
          </a:prstGeom>
        </p:spPr>
        <p:txBody>
          <a:bodyPr spcFirstLastPara="1" vert="horz" wrap="square" lIns="91425" tIns="91425" rIns="91425" bIns="91425" rtlCol="0" anchor="ctr" anchorCtr="0">
            <a:noAutofit/>
          </a:bodyPr>
          <a:lstStyle/>
          <a:p>
            <a:pPr marL="0" indent="0"/>
            <a:r>
              <a:rPr lang="en" sz="4000" b="1" dirty="0">
                <a:solidFill>
                  <a:srgbClr val="000000"/>
                </a:solidFill>
              </a:rPr>
              <a:t>by putting your life in another person’s hands.</a:t>
            </a:r>
            <a:endParaRPr sz="4000" b="1" dirty="0">
              <a:solidFill>
                <a:srgbClr val="000000"/>
              </a:solidFill>
            </a:endParaRPr>
          </a:p>
        </p:txBody>
      </p:sp>
      <p:pic>
        <p:nvPicPr>
          <p:cNvPr id="21506" name="Picture 2" descr="sherparock.jpg">
            <a:extLst>
              <a:ext uri="{FF2B5EF4-FFF2-40B4-BE49-F238E27FC236}">
                <a16:creationId xmlns:a16="http://schemas.microsoft.com/office/drawing/2014/main" id="{43CC4E07-C97D-F241-AE1C-CB6DF13A9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28" y="560832"/>
            <a:ext cx="5779008" cy="5779008"/>
          </a:xfrm>
          <a:prstGeom prst="rect">
            <a:avLst/>
          </a:prstGeom>
          <a:noFill/>
          <a:ln w="38100">
            <a:solidFill>
              <a:srgbClr val="258FBD"/>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22530" name="Picture 2" descr="overnighttable.jpg">
            <a:extLst>
              <a:ext uri="{FF2B5EF4-FFF2-40B4-BE49-F238E27FC236}">
                <a16:creationId xmlns:a16="http://schemas.microsoft.com/office/drawing/2014/main" id="{FC26E89B-63D5-8242-8B93-B661823F5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 name="Shape 194"/>
          <p:cNvSpPr txBox="1"/>
          <p:nvPr/>
        </p:nvSpPr>
        <p:spPr>
          <a:xfrm>
            <a:off x="460204" y="152400"/>
            <a:ext cx="8305844" cy="869400"/>
          </a:xfrm>
          <a:prstGeom prst="rect">
            <a:avLst/>
          </a:prstGeom>
          <a:noFill/>
          <a:ln>
            <a:noFill/>
          </a:ln>
        </p:spPr>
        <p:txBody>
          <a:bodyPr spcFirstLastPara="1" wrap="square" lIns="91425" tIns="91425" rIns="91425" bIns="91425" anchor="t" anchorCtr="0">
            <a:noAutofit/>
          </a:bodyPr>
          <a:lstStyle/>
          <a:p>
            <a:r>
              <a:rPr lang="en" sz="4000" b="1" dirty="0"/>
              <a:t>Our volunteers will be there, to share their knowledge and wisdom, and guide you along the way...</a:t>
            </a:r>
            <a:endParaRPr sz="4000" b="1" dirty="0"/>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Shape 200"/>
          <p:cNvSpPr txBox="1">
            <a:spLocks noGrp="1"/>
          </p:cNvSpPr>
          <p:nvPr>
            <p:ph type="body" idx="1"/>
          </p:nvPr>
        </p:nvSpPr>
        <p:spPr>
          <a:xfrm>
            <a:off x="668600" y="3014550"/>
            <a:ext cx="2940232" cy="828900"/>
          </a:xfrm>
          <a:prstGeom prst="rect">
            <a:avLst/>
          </a:prstGeom>
        </p:spPr>
        <p:txBody>
          <a:bodyPr spcFirstLastPara="1" vert="horz" wrap="square" lIns="91425" tIns="91425" rIns="91425" bIns="91425" rtlCol="0" anchor="ctr" anchorCtr="0">
            <a:noAutofit/>
          </a:bodyPr>
          <a:lstStyle/>
          <a:p>
            <a:pPr marL="0" indent="0"/>
            <a:r>
              <a:rPr lang="en" sz="4000" b="1" dirty="0">
                <a:solidFill>
                  <a:srgbClr val="000000"/>
                </a:solidFill>
              </a:rPr>
              <a:t>but ultimately it comes down to you.</a:t>
            </a:r>
            <a:endParaRPr sz="4000" b="1" dirty="0">
              <a:solidFill>
                <a:srgbClr val="000000"/>
              </a:solidFill>
            </a:endParaRPr>
          </a:p>
        </p:txBody>
      </p:sp>
      <p:pic>
        <p:nvPicPr>
          <p:cNvPr id="23554" name="Picture 2" descr="owenselfie.jpg">
            <a:extLst>
              <a:ext uri="{FF2B5EF4-FFF2-40B4-BE49-F238E27FC236}">
                <a16:creationId xmlns:a16="http://schemas.microsoft.com/office/drawing/2014/main" id="{AC81FFEE-0302-7443-802D-AF7E4D092F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09" t="5792"/>
          <a:stretch/>
        </p:blipFill>
        <p:spPr bwMode="auto">
          <a:xfrm>
            <a:off x="4023360" y="524256"/>
            <a:ext cx="4230624" cy="5833872"/>
          </a:xfrm>
          <a:prstGeom prst="rect">
            <a:avLst/>
          </a:prstGeom>
          <a:noFill/>
          <a:ln w="38100">
            <a:solidFill>
              <a:srgbClr val="258FBD"/>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2945125"/>
            <a:ext cx="8520600" cy="841800"/>
          </a:xfrm>
          <a:prstGeom prst="rect">
            <a:avLst/>
          </a:prstGeom>
        </p:spPr>
        <p:txBody>
          <a:bodyPr spcFirstLastPara="1" vert="horz" wrap="square" lIns="91425" tIns="91425" rIns="91425" bIns="91425" rtlCol="0" anchor="ctr" anchorCtr="0">
            <a:noAutofit/>
          </a:bodyPr>
          <a:lstStyle/>
          <a:p>
            <a:r>
              <a:rPr lang="en" sz="4000" b="1" dirty="0"/>
              <a:t>In 5 months of training, you will </a:t>
            </a:r>
            <a:r>
              <a:rPr lang="en" sz="4000" b="1" i="1" dirty="0"/>
              <a:t>literally</a:t>
            </a:r>
            <a:r>
              <a:rPr lang="en" sz="4000" b="1" dirty="0"/>
              <a:t> tie yourself to another person</a:t>
            </a:r>
            <a:endParaRPr sz="4000" b="1" dirty="0"/>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3" name="Title 2">
            <a:extLst>
              <a:ext uri="{FF2B5EF4-FFF2-40B4-BE49-F238E27FC236}">
                <a16:creationId xmlns:a16="http://schemas.microsoft.com/office/drawing/2014/main" id="{8E30EE14-A2E3-FD41-8CCB-624615002C42}"/>
              </a:ext>
            </a:extLst>
          </p:cNvPr>
          <p:cNvSpPr>
            <a:spLocks noGrp="1"/>
          </p:cNvSpPr>
          <p:nvPr>
            <p:ph type="title"/>
          </p:nvPr>
        </p:nvSpPr>
        <p:spPr/>
        <p:txBody>
          <a:bodyPr/>
          <a:lstStyle/>
          <a:p>
            <a:endParaRPr lang="en-US"/>
          </a:p>
        </p:txBody>
      </p:sp>
      <p:sp>
        <p:nvSpPr>
          <p:cNvPr id="211" name="Shape 211"/>
          <p:cNvSpPr txBox="1">
            <a:spLocks noGrp="1"/>
          </p:cNvSpPr>
          <p:nvPr>
            <p:ph type="body" idx="1"/>
          </p:nvPr>
        </p:nvSpPr>
        <p:spPr>
          <a:prstGeom prst="rect">
            <a:avLst/>
          </a:prstGeom>
        </p:spPr>
        <p:txBody>
          <a:bodyPr spcFirstLastPara="1" vert="horz" wrap="square" lIns="91425" tIns="91425" rIns="91425" bIns="91425" rtlCol="0" anchor="ctr" anchorCtr="0">
            <a:noAutofit/>
          </a:bodyPr>
          <a:lstStyle/>
          <a:p>
            <a:pPr marL="0" indent="0"/>
            <a:r>
              <a:rPr lang="en" sz="2400" b="1">
                <a:solidFill>
                  <a:srgbClr val="F3F3F3"/>
                </a:solidFill>
              </a:rPr>
              <a:t>and climb a mountain.</a:t>
            </a:r>
            <a:endParaRPr sz="2400" b="1">
              <a:solidFill>
                <a:srgbClr val="F3F3F3"/>
              </a:solidFill>
            </a:endParaRPr>
          </a:p>
        </p:txBody>
      </p:sp>
      <p:pic>
        <p:nvPicPr>
          <p:cNvPr id="24578" name="Picture 2" descr="scottsteamshuksan.jpg">
            <a:extLst>
              <a:ext uri="{FF2B5EF4-FFF2-40B4-BE49-F238E27FC236}">
                <a16:creationId xmlns:a16="http://schemas.microsoft.com/office/drawing/2014/main" id="{F4397678-FE23-534D-86A8-359D0ADEC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18" y="51457"/>
            <a:ext cx="9614262" cy="72106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2BC7088-DED1-FC48-AD93-CA148ADAC67A}"/>
              </a:ext>
            </a:extLst>
          </p:cNvPr>
          <p:cNvSpPr/>
          <p:nvPr/>
        </p:nvSpPr>
        <p:spPr>
          <a:xfrm>
            <a:off x="461555" y="5546069"/>
            <a:ext cx="5171440" cy="1938992"/>
          </a:xfrm>
          <a:prstGeom prst="rect">
            <a:avLst/>
          </a:prstGeom>
        </p:spPr>
        <p:txBody>
          <a:bodyPr wrap="square">
            <a:spAutoFit/>
          </a:bodyPr>
          <a:lstStyle/>
          <a:p>
            <a:r>
              <a:rPr lang="en-US" sz="4000" b="1" dirty="0">
                <a:solidFill>
                  <a:srgbClr val="F3F3F3"/>
                </a:solidFill>
                <a:latin typeface="Calibri Regular"/>
              </a:rPr>
              <a:t>and climb a mountain.</a:t>
            </a:r>
            <a:endParaRPr lang="en-US" sz="4000" b="1" dirty="0"/>
          </a:p>
          <a:p>
            <a:r>
              <a:rPr lang="en-US" sz="4000" b="1" dirty="0"/>
              <a:t/>
            </a:r>
            <a:br>
              <a:rPr lang="en-US" sz="4000" b="1" dirty="0"/>
            </a:br>
            <a:endParaRPr lang="en-US" sz="4000" b="1" dirty="0"/>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71EC-E965-ED4A-84CD-187FBC2DAB34}"/>
              </a:ext>
            </a:extLst>
          </p:cNvPr>
          <p:cNvSpPr>
            <a:spLocks noGrp="1"/>
          </p:cNvSpPr>
          <p:nvPr>
            <p:ph type="title"/>
          </p:nvPr>
        </p:nvSpPr>
        <p:spPr>
          <a:xfrm>
            <a:off x="1888617" y="2747963"/>
            <a:ext cx="5366766" cy="1362075"/>
          </a:xfrm>
        </p:spPr>
        <p:txBody>
          <a:bodyPr>
            <a:noAutofit/>
          </a:bodyPr>
          <a:lstStyle/>
          <a:p>
            <a:r>
              <a:rPr lang="en-US" sz="4500" dirty="0"/>
              <a:t>WILL YOU BE READY? </a:t>
            </a:r>
          </a:p>
        </p:txBody>
      </p:sp>
    </p:spTree>
    <p:extLst>
      <p:ext uri="{BB962C8B-B14F-4D97-AF65-F5344CB8AC3E}">
        <p14:creationId xmlns:p14="http://schemas.microsoft.com/office/powerpoint/2010/main" val="2583076969"/>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8E55-4C8D-7047-B02A-08733525E206}"/>
              </a:ext>
            </a:extLst>
          </p:cNvPr>
          <p:cNvSpPr>
            <a:spLocks noGrp="1"/>
          </p:cNvSpPr>
          <p:nvPr>
            <p:ph type="title"/>
          </p:nvPr>
        </p:nvSpPr>
        <p:spPr/>
        <p:txBody>
          <a:bodyPr>
            <a:normAutofit/>
          </a:bodyPr>
          <a:lstStyle/>
          <a:p>
            <a:r>
              <a:rPr lang="en" sz="3200" dirty="0"/>
              <a:t>Intro to the Basic Alpine Climbing Course</a:t>
            </a:r>
            <a:endParaRPr lang="en-US" sz="3200" dirty="0"/>
          </a:p>
        </p:txBody>
      </p:sp>
      <p:sp>
        <p:nvSpPr>
          <p:cNvPr id="3" name="Text Placeholder 2">
            <a:extLst>
              <a:ext uri="{FF2B5EF4-FFF2-40B4-BE49-F238E27FC236}">
                <a16:creationId xmlns:a16="http://schemas.microsoft.com/office/drawing/2014/main" id="{4BA5DAA2-DD21-724F-8DCB-9C86127BEAF3}"/>
              </a:ext>
            </a:extLst>
          </p:cNvPr>
          <p:cNvSpPr>
            <a:spLocks noGrp="1"/>
          </p:cNvSpPr>
          <p:nvPr>
            <p:ph type="body" idx="1"/>
          </p:nvPr>
        </p:nvSpPr>
        <p:spPr/>
        <p:txBody>
          <a:bodyPr/>
          <a:lstStyle/>
          <a:p>
            <a:pPr lvl="0">
              <a:buClr>
                <a:srgbClr val="000000"/>
              </a:buClr>
              <a:buFont typeface="Arial"/>
              <a:buAutoNum type="arabicPeriod"/>
            </a:pPr>
            <a:r>
              <a:rPr lang="en-US" dirty="0">
                <a:solidFill>
                  <a:srgbClr val="000000"/>
                </a:solidFill>
              </a:rPr>
              <a:t>What you will learn in this course</a:t>
            </a:r>
          </a:p>
          <a:p>
            <a:pPr lvl="0">
              <a:buClr>
                <a:srgbClr val="000000"/>
              </a:buClr>
              <a:buFont typeface="Arial"/>
              <a:buAutoNum type="arabicPeriod"/>
            </a:pPr>
            <a:r>
              <a:rPr lang="en-US" dirty="0">
                <a:solidFill>
                  <a:srgbClr val="000000"/>
                </a:solidFill>
              </a:rPr>
              <a:t>What kind of climbs </a:t>
            </a:r>
            <a:r>
              <a:rPr lang="en-US" dirty="0" smtClean="0">
                <a:solidFill>
                  <a:srgbClr val="000000"/>
                </a:solidFill>
              </a:rPr>
              <a:t>you will </a:t>
            </a:r>
            <a:r>
              <a:rPr lang="en-US" dirty="0">
                <a:solidFill>
                  <a:srgbClr val="000000"/>
                </a:solidFill>
              </a:rPr>
              <a:t>go on</a:t>
            </a:r>
          </a:p>
          <a:p>
            <a:pPr lvl="0">
              <a:buClr>
                <a:srgbClr val="000000"/>
              </a:buClr>
              <a:buFont typeface="Arial"/>
              <a:buAutoNum type="arabicPeriod"/>
            </a:pPr>
            <a:r>
              <a:rPr lang="en-US" dirty="0">
                <a:solidFill>
                  <a:srgbClr val="000000"/>
                </a:solidFill>
              </a:rPr>
              <a:t>How is the course organized?</a:t>
            </a:r>
          </a:p>
          <a:p>
            <a:pPr lvl="0">
              <a:buClr>
                <a:srgbClr val="000000"/>
              </a:buClr>
              <a:buFont typeface="Arial"/>
              <a:buAutoNum type="arabicPeriod"/>
            </a:pPr>
            <a:r>
              <a:rPr lang="en-US" dirty="0">
                <a:solidFill>
                  <a:srgbClr val="000000"/>
                </a:solidFill>
              </a:rPr>
              <a:t>Time commitment required</a:t>
            </a:r>
          </a:p>
          <a:p>
            <a:pPr lvl="0">
              <a:buClr>
                <a:srgbClr val="000000"/>
              </a:buClr>
              <a:buFont typeface="Arial"/>
              <a:buAutoNum type="arabicPeriod"/>
            </a:pPr>
            <a:r>
              <a:rPr lang="en-US" dirty="0">
                <a:solidFill>
                  <a:srgbClr val="000000"/>
                </a:solidFill>
              </a:rPr>
              <a:t>Conditioning</a:t>
            </a:r>
          </a:p>
          <a:p>
            <a:pPr lvl="0">
              <a:buClr>
                <a:srgbClr val="000000"/>
              </a:buClr>
              <a:buFont typeface="Arial"/>
              <a:buAutoNum type="arabicPeriod"/>
            </a:pPr>
            <a:r>
              <a:rPr lang="en-US" dirty="0">
                <a:solidFill>
                  <a:srgbClr val="000000"/>
                </a:solidFill>
              </a:rPr>
              <a:t>Being prepared &amp;  course expectations</a:t>
            </a:r>
          </a:p>
          <a:p>
            <a:pPr lvl="0">
              <a:buClr>
                <a:srgbClr val="000000"/>
              </a:buClr>
              <a:buFont typeface="Arial"/>
              <a:buAutoNum type="arabicPeriod"/>
            </a:pPr>
            <a:r>
              <a:rPr lang="en-US" dirty="0">
                <a:solidFill>
                  <a:srgbClr val="000000"/>
                </a:solidFill>
              </a:rPr>
              <a:t>Meet your Basic Climbing Committee Members</a:t>
            </a:r>
          </a:p>
          <a:p>
            <a:endParaRPr lang="en-US" dirty="0"/>
          </a:p>
        </p:txBody>
      </p:sp>
    </p:spTree>
    <p:extLst>
      <p:ext uri="{BB962C8B-B14F-4D97-AF65-F5344CB8AC3E}">
        <p14:creationId xmlns:p14="http://schemas.microsoft.com/office/powerpoint/2010/main" val="1210323591"/>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2" name="Title 1">
            <a:extLst>
              <a:ext uri="{FF2B5EF4-FFF2-40B4-BE49-F238E27FC236}">
                <a16:creationId xmlns:a16="http://schemas.microsoft.com/office/drawing/2014/main" id="{6FF8F579-46AF-AA4F-AC3B-8ED61662029E}"/>
              </a:ext>
            </a:extLst>
          </p:cNvPr>
          <p:cNvSpPr>
            <a:spLocks noGrp="1"/>
          </p:cNvSpPr>
          <p:nvPr>
            <p:ph type="title"/>
          </p:nvPr>
        </p:nvSpPr>
        <p:spPr>
          <a:xfrm>
            <a:off x="2371344" y="5751576"/>
            <a:ext cx="4401312" cy="566738"/>
          </a:xfrm>
        </p:spPr>
        <p:txBody>
          <a:bodyPr>
            <a:normAutofit fontScale="90000"/>
          </a:bodyPr>
          <a:lstStyle/>
          <a:p>
            <a:r>
              <a:rPr lang="en-US" sz="4400" dirty="0">
                <a:solidFill>
                  <a:srgbClr val="000000"/>
                </a:solidFill>
              </a:rPr>
              <a:t>It means long days,</a:t>
            </a:r>
            <a:endParaRPr lang="en-US" dirty="0"/>
          </a:p>
        </p:txBody>
      </p:sp>
      <p:pic>
        <p:nvPicPr>
          <p:cNvPr id="3076" name="Picture 4" descr="tiredjordan.jpg">
            <a:extLst>
              <a:ext uri="{FF2B5EF4-FFF2-40B4-BE49-F238E27FC236}">
                <a16:creationId xmlns:a16="http://schemas.microsoft.com/office/drawing/2014/main" id="{0C6F91B4-9A04-E24F-849E-CD47E78D591C}"/>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8828" b="28828"/>
          <a:stretch>
            <a:fillRect/>
          </a:stretch>
        </p:blipFill>
        <p:spPr bwMode="auto">
          <a:xfrm>
            <a:off x="1359440" y="624983"/>
            <a:ext cx="6425120" cy="481884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311700" y="3008100"/>
            <a:ext cx="8520600" cy="841800"/>
          </a:xfrm>
          <a:prstGeom prst="rect">
            <a:avLst/>
          </a:prstGeom>
        </p:spPr>
        <p:txBody>
          <a:bodyPr spcFirstLastPara="1" vert="horz" wrap="square" lIns="91425" tIns="91425" rIns="91425" bIns="91425" rtlCol="0" anchor="ctr" anchorCtr="0">
            <a:noAutofit/>
          </a:bodyPr>
          <a:lstStyle/>
          <a:p>
            <a:r>
              <a:rPr lang="en" dirty="0"/>
              <a:t>What will you learn in this course?</a:t>
            </a:r>
            <a:endParaRPr dirty="0"/>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805FE-0B1D-0446-BA46-EEA35D9329FE}"/>
              </a:ext>
            </a:extLst>
          </p:cNvPr>
          <p:cNvSpPr>
            <a:spLocks noGrp="1"/>
          </p:cNvSpPr>
          <p:nvPr>
            <p:ph type="title"/>
          </p:nvPr>
        </p:nvSpPr>
        <p:spPr/>
        <p:txBody>
          <a:bodyPr>
            <a:noAutofit/>
          </a:bodyPr>
          <a:lstStyle/>
          <a:p>
            <a:r>
              <a:rPr lang="en-US" sz="2700" dirty="0"/>
              <a:t>The skills needed to safely climb the rocky and glaciated peaks of the Northwest and beyond, including:</a:t>
            </a:r>
          </a:p>
        </p:txBody>
      </p:sp>
      <p:sp>
        <p:nvSpPr>
          <p:cNvPr id="3" name="Text Placeholder 2">
            <a:extLst>
              <a:ext uri="{FF2B5EF4-FFF2-40B4-BE49-F238E27FC236}">
                <a16:creationId xmlns:a16="http://schemas.microsoft.com/office/drawing/2014/main" id="{1FCEFF9B-5FD2-8D4C-A7D5-F6A04309C23E}"/>
              </a:ext>
            </a:extLst>
          </p:cNvPr>
          <p:cNvSpPr>
            <a:spLocks noGrp="1"/>
          </p:cNvSpPr>
          <p:nvPr>
            <p:ph sz="half" idx="1"/>
          </p:nvPr>
        </p:nvSpPr>
        <p:spPr/>
        <p:txBody>
          <a:bodyPr>
            <a:normAutofit fontScale="85000" lnSpcReduction="20000"/>
          </a:bodyPr>
          <a:lstStyle/>
          <a:p>
            <a:pPr>
              <a:spcBef>
                <a:spcPts val="1600"/>
              </a:spcBef>
            </a:pPr>
            <a:r>
              <a:rPr lang="en-US" dirty="0" smtClean="0">
                <a:solidFill>
                  <a:schemeClr val="tx1"/>
                </a:solidFill>
              </a:rPr>
              <a:t>Roped Glacier Travel</a:t>
            </a:r>
          </a:p>
          <a:p>
            <a:pPr>
              <a:spcBef>
                <a:spcPts val="1600"/>
              </a:spcBef>
            </a:pPr>
            <a:r>
              <a:rPr lang="en-US" dirty="0" smtClean="0">
                <a:solidFill>
                  <a:schemeClr val="tx1"/>
                </a:solidFill>
              </a:rPr>
              <a:t>Use </a:t>
            </a:r>
            <a:r>
              <a:rPr lang="en-US" dirty="0">
                <a:solidFill>
                  <a:schemeClr val="tx1"/>
                </a:solidFill>
              </a:rPr>
              <a:t>of crampons and ice ax</a:t>
            </a:r>
          </a:p>
          <a:p>
            <a:pPr>
              <a:spcBef>
                <a:spcPts val="1600"/>
              </a:spcBef>
              <a:buFont typeface="Arial" panose="020B0604020202020204" pitchFamily="34" charset="0"/>
              <a:buChar char="•"/>
            </a:pPr>
            <a:r>
              <a:rPr lang="en-US" dirty="0">
                <a:solidFill>
                  <a:schemeClr val="tx1"/>
                </a:solidFill>
              </a:rPr>
              <a:t>Crevasse rescue</a:t>
            </a:r>
          </a:p>
          <a:p>
            <a:pPr>
              <a:spcBef>
                <a:spcPts val="1600"/>
              </a:spcBef>
              <a:buFont typeface="Arial" panose="020B0604020202020204" pitchFamily="34" charset="0"/>
              <a:buChar char="•"/>
            </a:pPr>
            <a:r>
              <a:rPr lang="en-US" dirty="0">
                <a:solidFill>
                  <a:schemeClr val="tx1"/>
                </a:solidFill>
              </a:rPr>
              <a:t>Snow anchors</a:t>
            </a:r>
          </a:p>
          <a:p>
            <a:pPr>
              <a:spcBef>
                <a:spcPts val="1600"/>
              </a:spcBef>
              <a:buFont typeface="Arial" panose="020B0604020202020204" pitchFamily="34" charset="0"/>
              <a:buChar char="•"/>
            </a:pPr>
            <a:r>
              <a:rPr lang="en-US" dirty="0">
                <a:solidFill>
                  <a:schemeClr val="tx1"/>
                </a:solidFill>
              </a:rPr>
              <a:t>Climbing knots and how to use them</a:t>
            </a:r>
          </a:p>
          <a:p>
            <a:pPr>
              <a:spcBef>
                <a:spcPts val="1600"/>
              </a:spcBef>
              <a:buFont typeface="Arial" panose="020B0604020202020204" pitchFamily="34" charset="0"/>
              <a:buChar char="•"/>
            </a:pPr>
            <a:r>
              <a:rPr lang="en-US" dirty="0">
                <a:solidFill>
                  <a:schemeClr val="tx1"/>
                </a:solidFill>
              </a:rPr>
              <a:t>Belaying and rappelling</a:t>
            </a:r>
          </a:p>
          <a:p>
            <a:pPr>
              <a:spcBef>
                <a:spcPts val="1600"/>
              </a:spcBef>
              <a:buFont typeface="Arial" panose="020B0604020202020204" pitchFamily="34" charset="0"/>
              <a:buChar char="•"/>
            </a:pPr>
            <a:r>
              <a:rPr lang="en-US" dirty="0">
                <a:solidFill>
                  <a:schemeClr val="tx1"/>
                </a:solidFill>
              </a:rPr>
              <a:t>Rock Climbing</a:t>
            </a:r>
          </a:p>
          <a:p>
            <a:pPr>
              <a:spcBef>
                <a:spcPts val="1600"/>
              </a:spcBef>
              <a:buFont typeface="Arial" panose="020B0604020202020204" pitchFamily="34" charset="0"/>
              <a:buChar char="•"/>
            </a:pPr>
            <a:r>
              <a:rPr lang="en-US" dirty="0">
                <a:solidFill>
                  <a:schemeClr val="tx1"/>
                </a:solidFill>
              </a:rPr>
              <a:t>Following and cleaning </a:t>
            </a:r>
            <a:r>
              <a:rPr lang="en-US" dirty="0" err="1">
                <a:solidFill>
                  <a:schemeClr val="tx1"/>
                </a:solidFill>
              </a:rPr>
              <a:t>trad</a:t>
            </a:r>
            <a:r>
              <a:rPr lang="en-US" dirty="0">
                <a:solidFill>
                  <a:schemeClr val="tx1"/>
                </a:solidFill>
              </a:rPr>
              <a:t> climbs</a:t>
            </a:r>
          </a:p>
          <a:p>
            <a:pPr marL="0" indent="0">
              <a:spcBef>
                <a:spcPts val="1600"/>
              </a:spcBef>
              <a:buNone/>
            </a:pPr>
            <a:endParaRPr lang="en-US" dirty="0"/>
          </a:p>
          <a:p>
            <a:endParaRPr lang="en-US" dirty="0"/>
          </a:p>
        </p:txBody>
      </p:sp>
      <p:sp>
        <p:nvSpPr>
          <p:cNvPr id="4" name="Content Placeholder 3">
            <a:extLst>
              <a:ext uri="{FF2B5EF4-FFF2-40B4-BE49-F238E27FC236}">
                <a16:creationId xmlns:a16="http://schemas.microsoft.com/office/drawing/2014/main" id="{28B96E50-3BD5-7949-B9D1-E4F3C368B42D}"/>
              </a:ext>
            </a:extLst>
          </p:cNvPr>
          <p:cNvSpPr>
            <a:spLocks noGrp="1"/>
          </p:cNvSpPr>
          <p:nvPr>
            <p:ph sz="half" idx="2"/>
          </p:nvPr>
        </p:nvSpPr>
        <p:spPr/>
        <p:txBody>
          <a:bodyPr>
            <a:normAutofit fontScale="85000" lnSpcReduction="20000"/>
          </a:bodyPr>
          <a:lstStyle/>
          <a:p>
            <a:pPr>
              <a:spcBef>
                <a:spcPts val="1600"/>
              </a:spcBef>
            </a:pPr>
            <a:r>
              <a:rPr lang="en-US" dirty="0" smtClean="0">
                <a:solidFill>
                  <a:schemeClr val="tx1"/>
                </a:solidFill>
              </a:rPr>
              <a:t>Snow camping skills</a:t>
            </a:r>
          </a:p>
          <a:p>
            <a:pPr>
              <a:spcBef>
                <a:spcPts val="1600"/>
              </a:spcBef>
            </a:pPr>
            <a:r>
              <a:rPr lang="en-US" dirty="0" smtClean="0">
                <a:solidFill>
                  <a:schemeClr val="tx1"/>
                </a:solidFill>
              </a:rPr>
              <a:t>Wilderness </a:t>
            </a:r>
            <a:r>
              <a:rPr lang="en-US" dirty="0">
                <a:solidFill>
                  <a:schemeClr val="tx1"/>
                </a:solidFill>
              </a:rPr>
              <a:t>Navigation (additional course)</a:t>
            </a:r>
          </a:p>
          <a:p>
            <a:pPr>
              <a:spcBef>
                <a:spcPts val="1600"/>
              </a:spcBef>
            </a:pPr>
            <a:r>
              <a:rPr lang="en-US" dirty="0">
                <a:solidFill>
                  <a:schemeClr val="tx1"/>
                </a:solidFill>
              </a:rPr>
              <a:t>Wilderness First Aid (additional course)</a:t>
            </a:r>
          </a:p>
          <a:p>
            <a:pPr>
              <a:spcBef>
                <a:spcPts val="1600"/>
              </a:spcBef>
            </a:pPr>
            <a:r>
              <a:rPr lang="en-US" dirty="0" err="1">
                <a:solidFill>
                  <a:schemeClr val="tx1"/>
                </a:solidFill>
              </a:rPr>
              <a:t>Prusiking</a:t>
            </a:r>
            <a:r>
              <a:rPr lang="en-US" dirty="0">
                <a:solidFill>
                  <a:schemeClr val="tx1"/>
                </a:solidFill>
              </a:rPr>
              <a:t> (ascending a rope)</a:t>
            </a:r>
          </a:p>
          <a:p>
            <a:pPr>
              <a:spcBef>
                <a:spcPts val="1600"/>
              </a:spcBef>
            </a:pPr>
            <a:r>
              <a:rPr lang="en-US" dirty="0">
                <a:solidFill>
                  <a:schemeClr val="tx1"/>
                </a:solidFill>
              </a:rPr>
              <a:t>And a lot more….</a:t>
            </a:r>
          </a:p>
          <a:p>
            <a:endParaRPr lang="en-US" dirty="0"/>
          </a:p>
        </p:txBody>
      </p:sp>
      <p:pic>
        <p:nvPicPr>
          <p:cNvPr id="25602" name="Picture 2" descr="rappelling.jpg">
            <a:extLst>
              <a:ext uri="{FF2B5EF4-FFF2-40B4-BE49-F238E27FC236}">
                <a16:creationId xmlns:a16="http://schemas.microsoft.com/office/drawing/2014/main" id="{ADDB9530-00DB-434E-8E10-62B23BF24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0057" y="4674680"/>
            <a:ext cx="3209543" cy="1805368"/>
          </a:xfrm>
          <a:prstGeom prst="rect">
            <a:avLst/>
          </a:prstGeom>
          <a:noFill/>
          <a:ln w="38100">
            <a:solidFill>
              <a:srgbClr val="258FB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777637"/>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DEEF-972B-7143-AE55-41B8B4F41ACC}"/>
              </a:ext>
            </a:extLst>
          </p:cNvPr>
          <p:cNvSpPr>
            <a:spLocks noGrp="1"/>
          </p:cNvSpPr>
          <p:nvPr>
            <p:ph type="title"/>
          </p:nvPr>
        </p:nvSpPr>
        <p:spPr/>
        <p:txBody>
          <a:bodyPr>
            <a:normAutofit fontScale="90000"/>
          </a:bodyPr>
          <a:lstStyle/>
          <a:p>
            <a:r>
              <a:rPr lang="en-US" sz="3600" dirty="0"/>
              <a:t>What kind of climbs will you get to go on?</a:t>
            </a:r>
            <a:br>
              <a:rPr lang="en-US" sz="3600" dirty="0"/>
            </a:br>
            <a:r>
              <a:rPr lang="en-US" dirty="0"/>
              <a:t/>
            </a:r>
            <a:br>
              <a:rPr lang="en-US" dirty="0"/>
            </a:br>
            <a:endParaRPr lang="en-US" dirty="0"/>
          </a:p>
        </p:txBody>
      </p:sp>
      <p:sp>
        <p:nvSpPr>
          <p:cNvPr id="3" name="Text Placeholder 2">
            <a:extLst>
              <a:ext uri="{FF2B5EF4-FFF2-40B4-BE49-F238E27FC236}">
                <a16:creationId xmlns:a16="http://schemas.microsoft.com/office/drawing/2014/main" id="{8552AFC4-F832-3A4E-92B0-59CB4351AF04}"/>
              </a:ext>
            </a:extLst>
          </p:cNvPr>
          <p:cNvSpPr>
            <a:spLocks noGrp="1"/>
          </p:cNvSpPr>
          <p:nvPr>
            <p:ph type="body" idx="1"/>
          </p:nvPr>
        </p:nvSpPr>
        <p:spPr/>
        <p:txBody>
          <a:bodyPr>
            <a:normAutofit fontScale="77500" lnSpcReduction="20000"/>
          </a:bodyPr>
          <a:lstStyle/>
          <a:p>
            <a:r>
              <a:rPr lang="en-US" dirty="0">
                <a:solidFill>
                  <a:schemeClr val="tx1"/>
                </a:solidFill>
              </a:rPr>
              <a:t>All climbs for credit will be alpine climbs (</a:t>
            </a:r>
            <a:r>
              <a:rPr lang="en-US" i="1" dirty="0">
                <a:solidFill>
                  <a:schemeClr val="tx1"/>
                </a:solidFill>
              </a:rPr>
              <a:t>i.e. real mountains</a:t>
            </a:r>
            <a:r>
              <a:rPr lang="en-US" dirty="0">
                <a:solidFill>
                  <a:schemeClr val="tx1"/>
                </a:solidFill>
              </a:rPr>
              <a:t>)</a:t>
            </a:r>
          </a:p>
          <a:p>
            <a:endParaRPr lang="en-US" dirty="0">
              <a:solidFill>
                <a:schemeClr val="tx1"/>
              </a:solidFill>
            </a:endParaRPr>
          </a:p>
          <a:p>
            <a:r>
              <a:rPr lang="en-US" dirty="0">
                <a:solidFill>
                  <a:schemeClr val="tx1"/>
                </a:solidFill>
              </a:rPr>
              <a:t>Climbs are FREE</a:t>
            </a:r>
          </a:p>
          <a:p>
            <a:endParaRPr lang="en-US" dirty="0">
              <a:solidFill>
                <a:schemeClr val="tx1"/>
              </a:solidFill>
            </a:endParaRPr>
          </a:p>
          <a:p>
            <a:r>
              <a:rPr lang="en-US" dirty="0">
                <a:solidFill>
                  <a:schemeClr val="tx1"/>
                </a:solidFill>
              </a:rPr>
              <a:t>3 types: </a:t>
            </a:r>
            <a:r>
              <a:rPr lang="en-US" u="sng" dirty="0">
                <a:solidFill>
                  <a:schemeClr val="tx1"/>
                </a:solidFill>
              </a:rPr>
              <a:t>Basic Glacier</a:t>
            </a:r>
            <a:r>
              <a:rPr lang="en-US" dirty="0">
                <a:solidFill>
                  <a:schemeClr val="tx1"/>
                </a:solidFill>
              </a:rPr>
              <a:t>, </a:t>
            </a:r>
            <a:r>
              <a:rPr lang="en-US" u="sng" dirty="0">
                <a:solidFill>
                  <a:schemeClr val="tx1"/>
                </a:solidFill>
              </a:rPr>
              <a:t>Basic Rock</a:t>
            </a:r>
            <a:r>
              <a:rPr lang="en-US" dirty="0">
                <a:solidFill>
                  <a:schemeClr val="tx1"/>
                </a:solidFill>
              </a:rPr>
              <a:t>, and </a:t>
            </a:r>
            <a:r>
              <a:rPr lang="en-US" u="sng" dirty="0">
                <a:solidFill>
                  <a:schemeClr val="tx1"/>
                </a:solidFill>
              </a:rPr>
              <a:t>Basic Alpine</a:t>
            </a:r>
            <a:endParaRPr lang="en-US" dirty="0">
              <a:solidFill>
                <a:schemeClr val="tx1"/>
              </a:solidFill>
            </a:endParaRPr>
          </a:p>
          <a:p>
            <a:endParaRPr lang="en-US" dirty="0">
              <a:solidFill>
                <a:schemeClr val="tx1"/>
              </a:solidFill>
            </a:endParaRPr>
          </a:p>
          <a:p>
            <a:r>
              <a:rPr lang="en-US" dirty="0">
                <a:solidFill>
                  <a:schemeClr val="tx1"/>
                </a:solidFill>
              </a:rPr>
              <a:t>Need </a:t>
            </a:r>
            <a:r>
              <a:rPr lang="en-US" b="1" dirty="0">
                <a:solidFill>
                  <a:schemeClr val="tx1"/>
                </a:solidFill>
              </a:rPr>
              <a:t>2</a:t>
            </a:r>
            <a:r>
              <a:rPr lang="en-US" dirty="0">
                <a:solidFill>
                  <a:schemeClr val="tx1"/>
                </a:solidFill>
              </a:rPr>
              <a:t> successful climbs to graduate</a:t>
            </a:r>
          </a:p>
          <a:p>
            <a:pPr lvl="1"/>
            <a:r>
              <a:rPr lang="en-US" dirty="0"/>
              <a:t>Basic Glacier Climb</a:t>
            </a:r>
          </a:p>
          <a:p>
            <a:pPr lvl="1"/>
            <a:r>
              <a:rPr lang="en-US" dirty="0"/>
              <a:t>Basic Rock Climb</a:t>
            </a:r>
          </a:p>
          <a:p>
            <a:pPr lvl="1"/>
            <a:r>
              <a:rPr lang="en-US" dirty="0"/>
              <a:t>Do the Alpine climbs because they are fun and good for conditioning. If you want to do Intermediate, you’ll need more than 2 anyways. </a:t>
            </a:r>
            <a:br>
              <a:rPr lang="en-US" dirty="0"/>
            </a:br>
            <a:endParaRPr lang="en-US" dirty="0"/>
          </a:p>
        </p:txBody>
      </p:sp>
    </p:spTree>
    <p:extLst>
      <p:ext uri="{BB962C8B-B14F-4D97-AF65-F5344CB8AC3E}">
        <p14:creationId xmlns:p14="http://schemas.microsoft.com/office/powerpoint/2010/main" val="472886757"/>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dirty="0"/>
              <a:t>1.Basic Glacier Climbs </a:t>
            </a:r>
            <a:endParaRPr dirty="0"/>
          </a:p>
        </p:txBody>
      </p:sp>
      <p:sp>
        <p:nvSpPr>
          <p:cNvPr id="247" name="Shape 247"/>
          <p:cNvSpPr txBox="1">
            <a:spLocks noGrp="1"/>
          </p:cNvSpPr>
          <p:nvPr>
            <p:ph type="body" idx="1"/>
          </p:nvPr>
        </p:nvSpPr>
        <p:spPr>
          <a:xfrm>
            <a:off x="311700" y="1426905"/>
            <a:ext cx="8520600" cy="4555200"/>
          </a:xfrm>
          <a:prstGeom prst="rect">
            <a:avLst/>
          </a:prstGeom>
        </p:spPr>
        <p:txBody>
          <a:bodyPr spcFirstLastPara="1" vert="horz" wrap="square" lIns="91425" tIns="91425" rIns="91425" bIns="91425" rtlCol="0" anchor="t" anchorCtr="0">
            <a:noAutofit/>
          </a:bodyPr>
          <a:lstStyle/>
          <a:p>
            <a:pPr indent="-457200"/>
            <a:r>
              <a:rPr lang="en" dirty="0">
                <a:solidFill>
                  <a:schemeClr val="tx1"/>
                </a:solidFill>
              </a:rPr>
              <a:t>Multiple days, significant elevation gain, several hours of roped glacier travel, crevasses. </a:t>
            </a:r>
            <a:endParaRPr dirty="0">
              <a:solidFill>
                <a:schemeClr val="tx1"/>
              </a:solidFill>
            </a:endParaRPr>
          </a:p>
          <a:p>
            <a:pPr marL="0" indent="0">
              <a:spcBef>
                <a:spcPts val="1600"/>
              </a:spcBef>
              <a:spcAft>
                <a:spcPts val="1600"/>
              </a:spcAft>
              <a:buNone/>
            </a:pPr>
            <a:endParaRPr dirty="0"/>
          </a:p>
        </p:txBody>
      </p:sp>
      <p:pic>
        <p:nvPicPr>
          <p:cNvPr id="248" name="Shape 248" descr="alpenglow.jpg"/>
          <p:cNvPicPr preferRelativeResize="0"/>
          <p:nvPr/>
        </p:nvPicPr>
        <p:blipFill>
          <a:blip r:embed="rId3">
            <a:alphaModFix/>
          </a:blip>
          <a:stretch>
            <a:fillRect/>
          </a:stretch>
        </p:blipFill>
        <p:spPr>
          <a:xfrm>
            <a:off x="1911357" y="2791968"/>
            <a:ext cx="5321286" cy="3686795"/>
          </a:xfrm>
          <a:prstGeom prst="rect">
            <a:avLst/>
          </a:prstGeom>
          <a:noFill/>
          <a:ln w="38100">
            <a:solidFill>
              <a:srgbClr val="258FBD"/>
            </a:solidFill>
          </a:ln>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3" name="Text Placeholder 2">
            <a:extLst>
              <a:ext uri="{FF2B5EF4-FFF2-40B4-BE49-F238E27FC236}">
                <a16:creationId xmlns:a16="http://schemas.microsoft.com/office/drawing/2014/main" id="{56BACA7A-14A2-BC4D-9496-8F83EA0520FF}"/>
              </a:ext>
            </a:extLst>
          </p:cNvPr>
          <p:cNvSpPr>
            <a:spLocks noGrp="1"/>
          </p:cNvSpPr>
          <p:nvPr>
            <p:ph type="body" idx="1"/>
          </p:nvPr>
        </p:nvSpPr>
        <p:spPr/>
        <p:txBody>
          <a:bodyPr/>
          <a:lstStyle/>
          <a:p>
            <a:endParaRPr lang="en-US"/>
          </a:p>
        </p:txBody>
      </p:sp>
      <p:pic>
        <p:nvPicPr>
          <p:cNvPr id="26626" name="Picture 2" descr="mtrainierkelsie.jpg">
            <a:extLst>
              <a:ext uri="{FF2B5EF4-FFF2-40B4-BE49-F238E27FC236}">
                <a16:creationId xmlns:a16="http://schemas.microsoft.com/office/drawing/2014/main" id="{02DCF58C-A1A3-8C4F-9985-52F352E73B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69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B86ED08-8995-D84A-AA00-E3B2F4F960A2}"/>
              </a:ext>
            </a:extLst>
          </p:cNvPr>
          <p:cNvSpPr/>
          <p:nvPr/>
        </p:nvSpPr>
        <p:spPr>
          <a:xfrm>
            <a:off x="189556" y="4979047"/>
            <a:ext cx="8764888" cy="1323439"/>
          </a:xfrm>
          <a:prstGeom prst="rect">
            <a:avLst/>
          </a:prstGeom>
        </p:spPr>
        <p:txBody>
          <a:bodyPr wrap="square">
            <a:spAutoFit/>
          </a:bodyPr>
          <a:lstStyle/>
          <a:p>
            <a:pPr algn="ctr"/>
            <a:r>
              <a:rPr lang="en-US" sz="4000" b="1" dirty="0">
                <a:solidFill>
                  <a:srgbClr val="C00000"/>
                </a:solidFill>
                <a:latin typeface="Calibri Regular"/>
              </a:rPr>
              <a:t>Mt. Rainier - Disappointment Cleaver or Emmons Glacier routes</a:t>
            </a:r>
            <a:endParaRPr lang="en-US" sz="40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0" name="Shape 260"/>
          <p:cNvSpPr txBox="1">
            <a:spLocks noGrp="1"/>
          </p:cNvSpPr>
          <p:nvPr>
            <p:ph type="body" idx="1"/>
          </p:nvPr>
        </p:nvSpPr>
        <p:spPr>
          <a:xfrm>
            <a:off x="1143000" y="1255100"/>
            <a:ext cx="5998800" cy="605100"/>
          </a:xfrm>
          <a:prstGeom prst="rect">
            <a:avLst/>
          </a:prstGeom>
        </p:spPr>
        <p:txBody>
          <a:bodyPr spcFirstLastPara="1" vert="horz" wrap="square" lIns="91425" tIns="91425" rIns="91425" bIns="91425" rtlCol="0" anchor="ctr" anchorCtr="0">
            <a:noAutofit/>
          </a:bodyPr>
          <a:lstStyle/>
          <a:p>
            <a:pPr marL="0" indent="0"/>
            <a:r>
              <a:rPr lang="en" b="1">
                <a:solidFill>
                  <a:srgbClr val="000000"/>
                </a:solidFill>
              </a:rPr>
              <a:t>Glacier Peak</a:t>
            </a:r>
            <a:endParaRPr b="1">
              <a:solidFill>
                <a:srgbClr val="000000"/>
              </a:solidFill>
            </a:endParaRPr>
          </a:p>
        </p:txBody>
      </p:sp>
      <p:pic>
        <p:nvPicPr>
          <p:cNvPr id="27650" name="Picture 2" descr="glacierpeak.jpg">
            <a:extLst>
              <a:ext uri="{FF2B5EF4-FFF2-40B4-BE49-F238E27FC236}">
                <a16:creationId xmlns:a16="http://schemas.microsoft.com/office/drawing/2014/main" id="{D4A58A6D-8221-D34C-8B8C-EBF4F6AEB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905CD71-55FF-1147-98AB-A4771264B3E1}"/>
              </a:ext>
            </a:extLst>
          </p:cNvPr>
          <p:cNvSpPr/>
          <p:nvPr/>
        </p:nvSpPr>
        <p:spPr>
          <a:xfrm>
            <a:off x="568482" y="452366"/>
            <a:ext cx="2811732" cy="707886"/>
          </a:xfrm>
          <a:prstGeom prst="rect">
            <a:avLst/>
          </a:prstGeom>
        </p:spPr>
        <p:txBody>
          <a:bodyPr wrap="none">
            <a:spAutoFit/>
          </a:bodyPr>
          <a:lstStyle/>
          <a:p>
            <a:r>
              <a:rPr lang="en-US" sz="4000" b="1" dirty="0">
                <a:solidFill>
                  <a:schemeClr val="bg1"/>
                </a:solidFill>
                <a:latin typeface="Calibri Regular"/>
              </a:rPr>
              <a:t>Glacier Peak</a:t>
            </a:r>
            <a:endParaRPr lang="en-US" sz="40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Shape 266"/>
          <p:cNvSpPr txBox="1">
            <a:spLocks noGrp="1"/>
          </p:cNvSpPr>
          <p:nvPr>
            <p:ph type="body" idx="1"/>
          </p:nvPr>
        </p:nvSpPr>
        <p:spPr>
          <a:xfrm>
            <a:off x="1595325" y="5087825"/>
            <a:ext cx="4715100" cy="808200"/>
          </a:xfrm>
          <a:prstGeom prst="rect">
            <a:avLst/>
          </a:prstGeom>
        </p:spPr>
        <p:txBody>
          <a:bodyPr spcFirstLastPara="1" vert="horz" wrap="square" lIns="91425" tIns="91425" rIns="91425" bIns="91425" rtlCol="0" anchor="ctr" anchorCtr="0">
            <a:noAutofit/>
          </a:bodyPr>
          <a:lstStyle/>
          <a:p>
            <a:pPr marL="0" indent="0"/>
            <a:r>
              <a:rPr lang="en" b="1">
                <a:solidFill>
                  <a:srgbClr val="000000"/>
                </a:solidFill>
              </a:rPr>
              <a:t>Mt. Baker</a:t>
            </a:r>
            <a:endParaRPr b="1">
              <a:solidFill>
                <a:srgbClr val="000000"/>
              </a:solidFill>
            </a:endParaRPr>
          </a:p>
        </p:txBody>
      </p:sp>
      <p:pic>
        <p:nvPicPr>
          <p:cNvPr id="28674" name="Picture 2" descr="bakercrevasses.jpg">
            <a:extLst>
              <a:ext uri="{FF2B5EF4-FFF2-40B4-BE49-F238E27FC236}">
                <a16:creationId xmlns:a16="http://schemas.microsoft.com/office/drawing/2014/main" id="{BB8677B3-855E-B24C-9F1A-1B89FE2EE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8032EB2-6AF0-DB4D-A57F-A3DBAF09FC72}"/>
              </a:ext>
            </a:extLst>
          </p:cNvPr>
          <p:cNvSpPr/>
          <p:nvPr/>
        </p:nvSpPr>
        <p:spPr>
          <a:xfrm>
            <a:off x="566928" y="5593294"/>
            <a:ext cx="4572000" cy="1938992"/>
          </a:xfrm>
          <a:prstGeom prst="rect">
            <a:avLst/>
          </a:prstGeom>
        </p:spPr>
        <p:txBody>
          <a:bodyPr>
            <a:spAutoFit/>
          </a:bodyPr>
          <a:lstStyle/>
          <a:p>
            <a:r>
              <a:rPr lang="en-US" sz="4000" b="1" dirty="0">
                <a:solidFill>
                  <a:srgbClr val="000000"/>
                </a:solidFill>
                <a:latin typeface="Calibri Regular"/>
              </a:rPr>
              <a:t>Mt. Baker</a:t>
            </a:r>
            <a:endParaRPr lang="en-US" sz="4000" b="1" dirty="0"/>
          </a:p>
          <a:p>
            <a:r>
              <a:rPr lang="en-US" sz="4000" dirty="0"/>
              <a:t/>
            </a:r>
            <a:br>
              <a:rPr lang="en-US" sz="4000" dirty="0"/>
            </a:b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478784" y="2830690"/>
            <a:ext cx="2959360" cy="1252500"/>
          </a:xfrm>
          <a:prstGeom prst="rect">
            <a:avLst/>
          </a:prstGeom>
        </p:spPr>
        <p:txBody>
          <a:bodyPr spcFirstLastPara="1" vert="horz" wrap="square" lIns="91425" tIns="91425" rIns="91425" bIns="91425" rtlCol="0" anchor="ctr" anchorCtr="0">
            <a:noAutofit/>
          </a:bodyPr>
          <a:lstStyle/>
          <a:p>
            <a:pPr marL="0" indent="0"/>
            <a:r>
              <a:rPr lang="en" sz="4000" b="1" dirty="0">
                <a:solidFill>
                  <a:srgbClr val="000000"/>
                </a:solidFill>
              </a:rPr>
              <a:t>Eldorado </a:t>
            </a:r>
            <a:endParaRPr sz="4000" b="1" dirty="0">
              <a:solidFill>
                <a:srgbClr val="000000"/>
              </a:solidFill>
            </a:endParaRPr>
          </a:p>
          <a:p>
            <a:pPr marL="0" indent="0"/>
            <a:r>
              <a:rPr lang="en" sz="4000" b="1" dirty="0">
                <a:solidFill>
                  <a:srgbClr val="000000"/>
                </a:solidFill>
              </a:rPr>
              <a:t>(North Cascades)</a:t>
            </a:r>
            <a:endParaRPr sz="4000" b="1" dirty="0">
              <a:solidFill>
                <a:srgbClr val="000000"/>
              </a:solidFill>
            </a:endParaRPr>
          </a:p>
        </p:txBody>
      </p:sp>
      <p:pic>
        <p:nvPicPr>
          <p:cNvPr id="29698" name="Picture 2" descr="eldorado.jpg">
            <a:extLst>
              <a:ext uri="{FF2B5EF4-FFF2-40B4-BE49-F238E27FC236}">
                <a16:creationId xmlns:a16="http://schemas.microsoft.com/office/drawing/2014/main" id="{B83A7E1D-F138-7742-8432-66E98105F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018" y="409448"/>
            <a:ext cx="4571238" cy="6094984"/>
          </a:xfrm>
          <a:prstGeom prst="rect">
            <a:avLst/>
          </a:prstGeom>
          <a:noFill/>
          <a:ln w="38100">
            <a:solidFill>
              <a:srgbClr val="258FBD"/>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Shape 278"/>
          <p:cNvSpPr txBox="1">
            <a:spLocks noGrp="1"/>
          </p:cNvSpPr>
          <p:nvPr>
            <p:ph type="body" idx="1"/>
          </p:nvPr>
        </p:nvSpPr>
        <p:spPr>
          <a:xfrm>
            <a:off x="1272262" y="5163208"/>
            <a:ext cx="5872800" cy="642900"/>
          </a:xfrm>
          <a:prstGeom prst="rect">
            <a:avLst/>
          </a:prstGeom>
        </p:spPr>
        <p:txBody>
          <a:bodyPr spcFirstLastPara="1" vert="horz" wrap="square" lIns="91425" tIns="91425" rIns="91425" bIns="91425" rtlCol="0" anchor="ctr" anchorCtr="0">
            <a:noAutofit/>
          </a:bodyPr>
          <a:lstStyle/>
          <a:p>
            <a:pPr marL="0" indent="0"/>
            <a:r>
              <a:rPr lang="en" b="1" dirty="0">
                <a:solidFill>
                  <a:schemeClr val="bg1"/>
                </a:solidFill>
              </a:rPr>
              <a:t>Mt. Olympus</a:t>
            </a:r>
            <a:endParaRPr b="1" dirty="0">
              <a:solidFill>
                <a:schemeClr val="bg1"/>
              </a:solidFill>
            </a:endParaRPr>
          </a:p>
        </p:txBody>
      </p:sp>
      <p:pic>
        <p:nvPicPr>
          <p:cNvPr id="30722" name="Picture 2" descr="maizaolympus.jpg">
            <a:extLst>
              <a:ext uri="{FF2B5EF4-FFF2-40B4-BE49-F238E27FC236}">
                <a16:creationId xmlns:a16="http://schemas.microsoft.com/office/drawing/2014/main" id="{C43FD467-5753-5A44-8B2B-1589D8557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9227C2B-079D-4945-89E5-0A970C551104}"/>
              </a:ext>
            </a:extLst>
          </p:cNvPr>
          <p:cNvSpPr/>
          <p:nvPr/>
        </p:nvSpPr>
        <p:spPr>
          <a:xfrm>
            <a:off x="262128" y="5873115"/>
            <a:ext cx="4572000" cy="984885"/>
          </a:xfrm>
          <a:prstGeom prst="rect">
            <a:avLst/>
          </a:prstGeom>
        </p:spPr>
        <p:txBody>
          <a:bodyPr>
            <a:spAutoFit/>
          </a:bodyPr>
          <a:lstStyle/>
          <a:p>
            <a:r>
              <a:rPr lang="en-US" sz="4000" b="1" dirty="0">
                <a:solidFill>
                  <a:schemeClr val="bg1"/>
                </a:solidFill>
                <a:latin typeface="Calibri Regular"/>
              </a:rPr>
              <a:t>Mt. Olympus</a:t>
            </a:r>
            <a:r>
              <a:rPr lang="en-US" dirty="0"/>
              <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Shape 283" descr="Shuksan.jpg"/>
          <p:cNvPicPr preferRelativeResize="0"/>
          <p:nvPr/>
        </p:nvPicPr>
        <p:blipFill>
          <a:blip r:embed="rId3">
            <a:alphaModFix/>
          </a:blip>
          <a:stretch>
            <a:fillRect/>
          </a:stretch>
        </p:blipFill>
        <p:spPr>
          <a:xfrm>
            <a:off x="876300" y="623697"/>
            <a:ext cx="7391400" cy="5610606"/>
          </a:xfrm>
          <a:prstGeom prst="rect">
            <a:avLst/>
          </a:prstGeom>
          <a:noFill/>
          <a:ln>
            <a:noFill/>
          </a:ln>
        </p:spPr>
      </p:pic>
      <p:sp>
        <p:nvSpPr>
          <p:cNvPr id="284" name="Shape 284"/>
          <p:cNvSpPr txBox="1">
            <a:spLocks noGrp="1"/>
          </p:cNvSpPr>
          <p:nvPr>
            <p:ph type="body" idx="1"/>
          </p:nvPr>
        </p:nvSpPr>
        <p:spPr>
          <a:xfrm>
            <a:off x="5058324" y="3589706"/>
            <a:ext cx="3306912" cy="605100"/>
          </a:xfrm>
          <a:prstGeom prst="rect">
            <a:avLst/>
          </a:prstGeom>
        </p:spPr>
        <p:txBody>
          <a:bodyPr spcFirstLastPara="1" vert="horz" wrap="square" lIns="91425" tIns="91425" rIns="91425" bIns="91425" rtlCol="0" anchor="ctr" anchorCtr="0">
            <a:noAutofit/>
          </a:bodyPr>
          <a:lstStyle/>
          <a:p>
            <a:pPr marL="0" indent="0"/>
            <a:r>
              <a:rPr lang="en" sz="4400" b="1" dirty="0">
                <a:solidFill>
                  <a:schemeClr val="bg1"/>
                </a:solidFill>
              </a:rPr>
              <a:t>Mt. </a:t>
            </a:r>
            <a:r>
              <a:rPr lang="en" sz="4400" b="1" dirty="0" err="1">
                <a:solidFill>
                  <a:schemeClr val="bg1"/>
                </a:solidFill>
              </a:rPr>
              <a:t>Shuksan</a:t>
            </a:r>
            <a:endParaRPr sz="4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Shape 73"/>
          <p:cNvSpPr txBox="1">
            <a:spLocks noGrp="1"/>
          </p:cNvSpPr>
          <p:nvPr>
            <p:ph type="body" sz="half" idx="2"/>
          </p:nvPr>
        </p:nvSpPr>
        <p:spPr>
          <a:xfrm>
            <a:off x="499459" y="1831752"/>
            <a:ext cx="3414173" cy="2179415"/>
          </a:xfrm>
          <a:prstGeom prst="rect">
            <a:avLst/>
          </a:prstGeom>
        </p:spPr>
        <p:txBody>
          <a:bodyPr spcFirstLastPara="1" vert="horz" wrap="square" lIns="91425" tIns="91425" rIns="91425" bIns="91425" rtlCol="0" anchor="ctr" anchorCtr="0">
            <a:noAutofit/>
          </a:bodyPr>
          <a:lstStyle/>
          <a:p>
            <a:pPr marL="0" indent="0"/>
            <a:r>
              <a:rPr lang="en" sz="4000" b="1" dirty="0">
                <a:solidFill>
                  <a:srgbClr val="000000"/>
                </a:solidFill>
              </a:rPr>
              <a:t>steep, rugged trails,</a:t>
            </a:r>
            <a:endParaRPr sz="4000" b="1" dirty="0">
              <a:solidFill>
                <a:srgbClr val="000000"/>
              </a:solidFill>
            </a:endParaRPr>
          </a:p>
        </p:txBody>
      </p:sp>
      <p:pic>
        <p:nvPicPr>
          <p:cNvPr id="4098" name="Picture 2" descr="pineapplepass.jpg">
            <a:extLst>
              <a:ext uri="{FF2B5EF4-FFF2-40B4-BE49-F238E27FC236}">
                <a16:creationId xmlns:a16="http://schemas.microsoft.com/office/drawing/2014/main" id="{03EB7D41-766F-3441-8653-A4EA267B4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6029" y="499872"/>
            <a:ext cx="4146803" cy="5529071"/>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Shape 290"/>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a:t>2. Basic Rock Climbs</a:t>
            </a:r>
            <a:endParaRPr/>
          </a:p>
        </p:txBody>
      </p:sp>
      <p:sp>
        <p:nvSpPr>
          <p:cNvPr id="289" name="Shape 289"/>
          <p:cNvSpPr txBox="1">
            <a:spLocks noGrp="1"/>
          </p:cNvSpPr>
          <p:nvPr>
            <p:ph sz="half" idx="1"/>
          </p:nvPr>
        </p:nvSpPr>
        <p:spPr>
          <a:xfrm>
            <a:off x="457200" y="1099312"/>
            <a:ext cx="3749040" cy="5026851"/>
          </a:xfrm>
          <a:prstGeom prst="rect">
            <a:avLst/>
          </a:prstGeom>
        </p:spPr>
        <p:txBody>
          <a:bodyPr spcFirstLastPara="1" vert="horz" wrap="square" lIns="91425" tIns="91425" rIns="91425" bIns="91425" rtlCol="0" anchor="t" anchorCtr="0">
            <a:noAutofit/>
          </a:bodyPr>
          <a:lstStyle/>
          <a:p>
            <a:r>
              <a:rPr lang="en" dirty="0">
                <a:solidFill>
                  <a:schemeClr val="tx1"/>
                </a:solidFill>
              </a:rPr>
              <a:t>2-4 pitches of belayed rock climbing, from 5.0 to 5.6 in difficulty.</a:t>
            </a:r>
            <a:endParaRPr dirty="0">
              <a:solidFill>
                <a:schemeClr val="tx1"/>
              </a:solidFill>
            </a:endParaRPr>
          </a:p>
          <a:p>
            <a:pPr>
              <a:spcBef>
                <a:spcPts val="1600"/>
              </a:spcBef>
            </a:pPr>
            <a:r>
              <a:rPr lang="en" dirty="0">
                <a:solidFill>
                  <a:schemeClr val="tx1"/>
                </a:solidFill>
              </a:rPr>
              <a:t>Descents may involve rappelling or </a:t>
            </a:r>
            <a:r>
              <a:rPr lang="en" dirty="0" err="1">
                <a:solidFill>
                  <a:schemeClr val="tx1"/>
                </a:solidFill>
              </a:rPr>
              <a:t>downclimbing</a:t>
            </a:r>
            <a:r>
              <a:rPr lang="en" dirty="0">
                <a:solidFill>
                  <a:schemeClr val="tx1"/>
                </a:solidFill>
              </a:rPr>
              <a:t>.</a:t>
            </a:r>
            <a:endParaRPr dirty="0">
              <a:solidFill>
                <a:schemeClr val="tx1"/>
              </a:solidFill>
            </a:endParaRPr>
          </a:p>
          <a:p>
            <a:pPr>
              <a:spcBef>
                <a:spcPts val="1600"/>
              </a:spcBef>
              <a:spcAft>
                <a:spcPts val="1600"/>
              </a:spcAft>
            </a:pPr>
            <a:r>
              <a:rPr lang="en" dirty="0">
                <a:solidFill>
                  <a:schemeClr val="tx1"/>
                </a:solidFill>
              </a:rPr>
              <a:t>Difficulty and length of approach may vary - many can be done in one day.</a:t>
            </a:r>
            <a:endParaRPr dirty="0">
              <a:solidFill>
                <a:schemeClr val="tx1"/>
              </a:solidFill>
            </a:endParaRPr>
          </a:p>
        </p:txBody>
      </p:sp>
      <p:pic>
        <p:nvPicPr>
          <p:cNvPr id="31746" name="Picture 2" descr="kevintooth.jpg">
            <a:extLst>
              <a:ext uri="{FF2B5EF4-FFF2-40B4-BE49-F238E27FC236}">
                <a16:creationId xmlns:a16="http://schemas.microsoft.com/office/drawing/2014/main" id="{21E3DDC1-1832-0041-B8E8-BDE86FB11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7408" y="1099312"/>
            <a:ext cx="3870960" cy="5161280"/>
          </a:xfrm>
          <a:prstGeom prst="rect">
            <a:avLst/>
          </a:prstGeom>
          <a:noFill/>
          <a:ln w="38100">
            <a:solidFill>
              <a:srgbClr val="258FBD"/>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507794" y="2710278"/>
            <a:ext cx="2637741" cy="1352100"/>
          </a:xfrm>
          <a:prstGeom prst="rect">
            <a:avLst/>
          </a:prstGeom>
        </p:spPr>
        <p:txBody>
          <a:bodyPr spcFirstLastPara="1" vert="horz" wrap="square" lIns="91425" tIns="91425" rIns="91425" bIns="91425" rtlCol="0" anchor="ctr" anchorCtr="0">
            <a:noAutofit/>
          </a:bodyPr>
          <a:lstStyle/>
          <a:p>
            <a:pPr marL="0" indent="0"/>
            <a:r>
              <a:rPr lang="en" sz="4000" b="1" dirty="0">
                <a:solidFill>
                  <a:srgbClr val="000000"/>
                </a:solidFill>
              </a:rPr>
              <a:t>The Tooth - South Face</a:t>
            </a:r>
            <a:endParaRPr sz="4000" b="1" dirty="0">
              <a:solidFill>
                <a:srgbClr val="000000"/>
              </a:solidFill>
            </a:endParaRPr>
          </a:p>
        </p:txBody>
      </p:sp>
      <p:pic>
        <p:nvPicPr>
          <p:cNvPr id="32770" name="Picture 2" descr="sarahlead.jpg">
            <a:extLst>
              <a:ext uri="{FF2B5EF4-FFF2-40B4-BE49-F238E27FC236}">
                <a16:creationId xmlns:a16="http://schemas.microsoft.com/office/drawing/2014/main" id="{32D0D920-D690-1C4E-ADFE-2AFB4CDF9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170" y="390144"/>
            <a:ext cx="4494276" cy="5992368"/>
          </a:xfrm>
          <a:prstGeom prst="rect">
            <a:avLst/>
          </a:prstGeom>
          <a:noFill/>
          <a:ln w="38100">
            <a:solidFill>
              <a:srgbClr val="258FBD"/>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Shape 303"/>
          <p:cNvSpPr txBox="1">
            <a:spLocks noGrp="1"/>
          </p:cNvSpPr>
          <p:nvPr>
            <p:ph type="body" idx="1"/>
          </p:nvPr>
        </p:nvSpPr>
        <p:spPr>
          <a:xfrm>
            <a:off x="1488750" y="1430225"/>
            <a:ext cx="5998800" cy="605100"/>
          </a:xfrm>
          <a:prstGeom prst="rect">
            <a:avLst/>
          </a:prstGeom>
        </p:spPr>
        <p:txBody>
          <a:bodyPr spcFirstLastPara="1" vert="horz" wrap="square" lIns="91425" tIns="91425" rIns="91425" bIns="91425" rtlCol="0" anchor="ctr" anchorCtr="0">
            <a:noAutofit/>
          </a:bodyPr>
          <a:lstStyle/>
          <a:p>
            <a:pPr marL="0" indent="0"/>
            <a:r>
              <a:rPr lang="en" b="1">
                <a:solidFill>
                  <a:srgbClr val="FFFFFF"/>
                </a:solidFill>
              </a:rPr>
              <a:t>South Early Winter Spire - South Arete</a:t>
            </a:r>
            <a:endParaRPr b="1">
              <a:solidFill>
                <a:srgbClr val="FFFFFF"/>
              </a:solidFill>
            </a:endParaRPr>
          </a:p>
        </p:txBody>
      </p:sp>
      <p:pic>
        <p:nvPicPr>
          <p:cNvPr id="33794" name="Picture 2" descr="SEWS.jpg">
            <a:extLst>
              <a:ext uri="{FF2B5EF4-FFF2-40B4-BE49-F238E27FC236}">
                <a16:creationId xmlns:a16="http://schemas.microsoft.com/office/drawing/2014/main" id="{61996CBB-8461-E840-8931-1B18A5305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52C7C6F-8DA1-3A4A-89AC-73BC2E3E9775}"/>
              </a:ext>
            </a:extLst>
          </p:cNvPr>
          <p:cNvSpPr/>
          <p:nvPr/>
        </p:nvSpPr>
        <p:spPr>
          <a:xfrm>
            <a:off x="1638088" y="452366"/>
            <a:ext cx="5867825" cy="1323439"/>
          </a:xfrm>
          <a:prstGeom prst="rect">
            <a:avLst/>
          </a:prstGeom>
        </p:spPr>
        <p:txBody>
          <a:bodyPr wrap="none">
            <a:spAutoFit/>
          </a:bodyPr>
          <a:lstStyle/>
          <a:p>
            <a:pPr algn="ctr"/>
            <a:r>
              <a:rPr lang="en-US" sz="4000" b="1" dirty="0">
                <a:solidFill>
                  <a:srgbClr val="FFFFFF"/>
                </a:solidFill>
                <a:latin typeface="Calibri Regular"/>
              </a:rPr>
              <a:t>South Early Winter Spire – </a:t>
            </a:r>
          </a:p>
          <a:p>
            <a:pPr algn="ctr"/>
            <a:r>
              <a:rPr lang="en-US" sz="4000" b="1" dirty="0">
                <a:solidFill>
                  <a:srgbClr val="FFFFFF"/>
                </a:solidFill>
                <a:latin typeface="Calibri Regular"/>
              </a:rPr>
              <a:t>South </a:t>
            </a:r>
            <a:r>
              <a:rPr lang="en-US" sz="4000" b="1" dirty="0" err="1">
                <a:solidFill>
                  <a:srgbClr val="FFFFFF"/>
                </a:solidFill>
                <a:latin typeface="Calibri Regular"/>
              </a:rPr>
              <a:t>Arete</a:t>
            </a:r>
            <a:endParaRPr lang="en-US" sz="4000" b="1" dirty="0"/>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4818" name="Picture 2" descr="Kangarootemple.jpg">
            <a:extLst>
              <a:ext uri="{FF2B5EF4-FFF2-40B4-BE49-F238E27FC236}">
                <a16:creationId xmlns:a16="http://schemas.microsoft.com/office/drawing/2014/main" id="{43A315FA-2521-B148-B7BA-32E60EC5C6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9" name="Shape 309"/>
          <p:cNvSpPr txBox="1">
            <a:spLocks noGrp="1"/>
          </p:cNvSpPr>
          <p:nvPr>
            <p:ph type="body" idx="1"/>
          </p:nvPr>
        </p:nvSpPr>
        <p:spPr>
          <a:xfrm>
            <a:off x="1572600" y="721809"/>
            <a:ext cx="5998800" cy="605100"/>
          </a:xfrm>
          <a:prstGeom prst="rect">
            <a:avLst/>
          </a:prstGeom>
        </p:spPr>
        <p:txBody>
          <a:bodyPr spcFirstLastPara="1" vert="horz" wrap="square" lIns="91425" tIns="91425" rIns="91425" bIns="91425" rtlCol="0" anchor="ctr" anchorCtr="0">
            <a:noAutofit/>
          </a:bodyPr>
          <a:lstStyle/>
          <a:p>
            <a:pPr marL="0" indent="0" algn="ctr"/>
            <a:r>
              <a:rPr lang="en" sz="4000" b="1" dirty="0">
                <a:solidFill>
                  <a:schemeClr val="tx1"/>
                </a:solidFill>
              </a:rPr>
              <a:t>Kangaroo Temple - North Face</a:t>
            </a:r>
            <a:endParaRPr sz="40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Shape 314" descr="sarahingalls.jpg"/>
          <p:cNvPicPr preferRelativeResize="0"/>
          <p:nvPr/>
        </p:nvPicPr>
        <p:blipFill>
          <a:blip r:embed="rId3">
            <a:alphaModFix/>
          </a:blip>
          <a:stretch>
            <a:fillRect/>
          </a:stretch>
        </p:blipFill>
        <p:spPr>
          <a:xfrm>
            <a:off x="0" y="0"/>
            <a:ext cx="9144000" cy="6858000"/>
          </a:xfrm>
          <a:prstGeom prst="rect">
            <a:avLst/>
          </a:prstGeom>
          <a:noFill/>
          <a:ln>
            <a:noFill/>
          </a:ln>
        </p:spPr>
      </p:pic>
      <p:sp>
        <p:nvSpPr>
          <p:cNvPr id="315" name="Shape 315"/>
          <p:cNvSpPr txBox="1">
            <a:spLocks noGrp="1"/>
          </p:cNvSpPr>
          <p:nvPr>
            <p:ph type="body" idx="1"/>
          </p:nvPr>
        </p:nvSpPr>
        <p:spPr>
          <a:xfrm>
            <a:off x="529901" y="185597"/>
            <a:ext cx="8084198" cy="1207200"/>
          </a:xfrm>
          <a:prstGeom prst="rect">
            <a:avLst/>
          </a:prstGeom>
        </p:spPr>
        <p:txBody>
          <a:bodyPr spcFirstLastPara="1" vert="horz" wrap="square" lIns="91425" tIns="91425" rIns="91425" bIns="91425" rtlCol="0" anchor="ctr" anchorCtr="0">
            <a:noAutofit/>
          </a:bodyPr>
          <a:lstStyle/>
          <a:p>
            <a:pPr marL="0" indent="0"/>
            <a:r>
              <a:rPr lang="en" sz="4000" b="1" dirty="0">
                <a:solidFill>
                  <a:srgbClr val="FFFFFF"/>
                </a:solidFill>
              </a:rPr>
              <a:t>Ingalls Peak – South Ridge</a:t>
            </a:r>
            <a:endParaRPr sz="4000" b="1"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Shape 321"/>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a:t>3. Basic Alpine Climbs</a:t>
            </a:r>
            <a:endParaRPr/>
          </a:p>
        </p:txBody>
      </p:sp>
      <p:sp>
        <p:nvSpPr>
          <p:cNvPr id="320" name="Shape 320"/>
          <p:cNvSpPr txBox="1">
            <a:spLocks noGrp="1"/>
          </p:cNvSpPr>
          <p:nvPr>
            <p:ph sz="half" idx="1"/>
          </p:nvPr>
        </p:nvSpPr>
        <p:spPr>
          <a:xfrm>
            <a:off x="457200" y="1100328"/>
            <a:ext cx="8578376" cy="4525963"/>
          </a:xfrm>
          <a:prstGeom prst="rect">
            <a:avLst/>
          </a:prstGeom>
        </p:spPr>
        <p:txBody>
          <a:bodyPr spcFirstLastPara="1" vert="horz" wrap="square" lIns="91425" tIns="91425" rIns="91425" bIns="91425" rtlCol="0" anchor="t" anchorCtr="0">
            <a:noAutofit/>
          </a:bodyPr>
          <a:lstStyle/>
          <a:p>
            <a:r>
              <a:rPr lang="en" dirty="0">
                <a:solidFill>
                  <a:schemeClr val="tx1"/>
                </a:solidFill>
              </a:rPr>
              <a:t>Short amount of either glacier or rock climbing, </a:t>
            </a:r>
            <a:endParaRPr dirty="0">
              <a:solidFill>
                <a:schemeClr val="tx1"/>
              </a:solidFill>
            </a:endParaRPr>
          </a:p>
          <a:p>
            <a:pPr>
              <a:spcBef>
                <a:spcPts val="1600"/>
              </a:spcBef>
            </a:pPr>
            <a:r>
              <a:rPr lang="en" dirty="0">
                <a:solidFill>
                  <a:schemeClr val="tx1"/>
                </a:solidFill>
              </a:rPr>
              <a:t>Prolonged steep rock or snow scrambling</a:t>
            </a:r>
            <a:endParaRPr dirty="0">
              <a:solidFill>
                <a:schemeClr val="tx1"/>
              </a:solidFill>
            </a:endParaRPr>
          </a:p>
          <a:p>
            <a:pPr>
              <a:spcBef>
                <a:spcPts val="1600"/>
              </a:spcBef>
              <a:spcAft>
                <a:spcPts val="1600"/>
              </a:spcAft>
            </a:pPr>
            <a:r>
              <a:rPr lang="en" dirty="0">
                <a:solidFill>
                  <a:schemeClr val="tx1"/>
                </a:solidFill>
              </a:rPr>
              <a:t>Some are short, some are long, some are easy, some are hard!</a:t>
            </a:r>
            <a:endParaRPr dirty="0">
              <a:solidFill>
                <a:schemeClr val="tx1"/>
              </a:solidFill>
            </a:endParaRPr>
          </a:p>
        </p:txBody>
      </p:sp>
      <p:pic>
        <p:nvPicPr>
          <p:cNvPr id="322" name="Shape 322" descr="Alejandro Echeverria.jpg"/>
          <p:cNvPicPr preferRelativeResize="0"/>
          <p:nvPr/>
        </p:nvPicPr>
        <p:blipFill>
          <a:blip r:embed="rId3">
            <a:alphaModFix/>
          </a:blip>
          <a:stretch>
            <a:fillRect/>
          </a:stretch>
        </p:blipFill>
        <p:spPr>
          <a:xfrm>
            <a:off x="2065662" y="3509613"/>
            <a:ext cx="5012676" cy="2819625"/>
          </a:xfrm>
          <a:prstGeom prst="rect">
            <a:avLst/>
          </a:prstGeom>
          <a:noFill/>
          <a:ln w="38100">
            <a:solidFill>
              <a:srgbClr val="258FBD"/>
            </a:solidFill>
          </a:ln>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5842" name="Picture 2" descr="unicorn.jpg">
            <a:extLst>
              <a:ext uri="{FF2B5EF4-FFF2-40B4-BE49-F238E27FC236}">
                <a16:creationId xmlns:a16="http://schemas.microsoft.com/office/drawing/2014/main" id="{9094BF26-5325-4140-B78C-6F264AADE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8" name="Shape 328"/>
          <p:cNvSpPr txBox="1">
            <a:spLocks noGrp="1"/>
          </p:cNvSpPr>
          <p:nvPr>
            <p:ph type="body" idx="1"/>
          </p:nvPr>
        </p:nvSpPr>
        <p:spPr>
          <a:xfrm>
            <a:off x="2845941" y="1102578"/>
            <a:ext cx="3452117" cy="605100"/>
          </a:xfrm>
          <a:prstGeom prst="rect">
            <a:avLst/>
          </a:prstGeom>
        </p:spPr>
        <p:txBody>
          <a:bodyPr spcFirstLastPara="1" vert="horz" wrap="square" lIns="91425" tIns="91425" rIns="91425" bIns="91425" rtlCol="0" anchor="ctr" anchorCtr="0">
            <a:noAutofit/>
          </a:bodyPr>
          <a:lstStyle/>
          <a:p>
            <a:pPr marL="0" indent="0"/>
            <a:r>
              <a:rPr lang="en" sz="4400" b="1" dirty="0">
                <a:solidFill>
                  <a:srgbClr val="000000"/>
                </a:solidFill>
              </a:rPr>
              <a:t>Unicorn Peak</a:t>
            </a:r>
            <a:endParaRPr sz="44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7890" name="Picture 2" descr="SilverStarBen.jpg">
            <a:extLst>
              <a:ext uri="{FF2B5EF4-FFF2-40B4-BE49-F238E27FC236}">
                <a16:creationId xmlns:a16="http://schemas.microsoft.com/office/drawing/2014/main" id="{3010148C-CB05-7D43-A4ED-DBEF3679F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0" name="Shape 340"/>
          <p:cNvSpPr txBox="1">
            <a:spLocks noGrp="1"/>
          </p:cNvSpPr>
          <p:nvPr>
            <p:ph type="title"/>
          </p:nvPr>
        </p:nvSpPr>
        <p:spPr>
          <a:xfrm>
            <a:off x="3986784" y="4181856"/>
            <a:ext cx="4693920" cy="540798"/>
          </a:xfrm>
          <a:prstGeom prst="rect">
            <a:avLst/>
          </a:prstGeom>
        </p:spPr>
        <p:txBody>
          <a:bodyPr spcFirstLastPara="1" vert="horz" wrap="square" lIns="91425" tIns="91425" rIns="91425" bIns="91425" rtlCol="0" anchor="t" anchorCtr="0">
            <a:noAutofit/>
          </a:bodyPr>
          <a:lstStyle/>
          <a:p>
            <a:pPr>
              <a:spcBef>
                <a:spcPts val="0"/>
              </a:spcBef>
            </a:pPr>
            <a:r>
              <a:rPr lang="en" b="1" dirty="0"/>
              <a:t>Silver Star Mountain</a:t>
            </a:r>
            <a:endParaRPr b="1" dirty="0"/>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6" name="Shape 346"/>
          <p:cNvSpPr txBox="1">
            <a:spLocks noGrp="1"/>
          </p:cNvSpPr>
          <p:nvPr>
            <p:ph type="body" idx="1"/>
          </p:nvPr>
        </p:nvSpPr>
        <p:spPr>
          <a:xfrm>
            <a:off x="953966" y="5494573"/>
            <a:ext cx="7236069" cy="642900"/>
          </a:xfrm>
          <a:prstGeom prst="rect">
            <a:avLst/>
          </a:prstGeom>
        </p:spPr>
        <p:txBody>
          <a:bodyPr spcFirstLastPara="1" vert="horz" wrap="square" lIns="91425" tIns="91425" rIns="91425" bIns="91425" rtlCol="0" anchor="ctr" anchorCtr="0">
            <a:noAutofit/>
          </a:bodyPr>
          <a:lstStyle/>
          <a:p>
            <a:pPr marL="0" indent="0"/>
            <a:r>
              <a:rPr lang="en" sz="4400" b="1" dirty="0">
                <a:solidFill>
                  <a:schemeClr val="tx1"/>
                </a:solidFill>
              </a:rPr>
              <a:t>Mt. Stuart - Cascadian Couloir</a:t>
            </a:r>
            <a:endParaRPr sz="4400" b="1" dirty="0">
              <a:solidFill>
                <a:schemeClr val="tx1"/>
              </a:solidFill>
            </a:endParaRPr>
          </a:p>
        </p:txBody>
      </p:sp>
      <p:pic>
        <p:nvPicPr>
          <p:cNvPr id="38914" name="Picture 2" descr="stuart.jpg">
            <a:extLst>
              <a:ext uri="{FF2B5EF4-FFF2-40B4-BE49-F238E27FC236}">
                <a16:creationId xmlns:a16="http://schemas.microsoft.com/office/drawing/2014/main" id="{009BC11D-8CC4-314E-8A54-3DFD37208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96" y="639871"/>
            <a:ext cx="8218763" cy="4623054"/>
          </a:xfrm>
          <a:prstGeom prst="rect">
            <a:avLst/>
          </a:prstGeom>
          <a:noFill/>
          <a:ln w="38100">
            <a:solidFill>
              <a:srgbClr val="258FBD"/>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9938" name="Picture 2" descr="DragontailColchuck.jpg">
            <a:extLst>
              <a:ext uri="{FF2B5EF4-FFF2-40B4-BE49-F238E27FC236}">
                <a16:creationId xmlns:a16="http://schemas.microsoft.com/office/drawing/2014/main" id="{20E77407-9083-A348-AA80-5B605BC65F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04" r="7449"/>
          <a:stretch/>
        </p:blipFill>
        <p:spPr bwMode="auto">
          <a:xfrm>
            <a:off x="0" y="-49784"/>
            <a:ext cx="9144000" cy="6907784"/>
          </a:xfrm>
          <a:prstGeom prst="rect">
            <a:avLst/>
          </a:prstGeom>
          <a:noFill/>
          <a:extLst>
            <a:ext uri="{909E8E84-426E-40DD-AFC4-6F175D3DCCD1}">
              <a14:hiddenFill xmlns:a14="http://schemas.microsoft.com/office/drawing/2010/main">
                <a:solidFill>
                  <a:srgbClr val="FFFFFF"/>
                </a:solidFill>
              </a14:hiddenFill>
            </a:ext>
          </a:extLst>
        </p:spPr>
      </p:pic>
      <p:sp>
        <p:nvSpPr>
          <p:cNvPr id="352" name="Shape 352"/>
          <p:cNvSpPr txBox="1">
            <a:spLocks noGrp="1"/>
          </p:cNvSpPr>
          <p:nvPr>
            <p:ph type="body" idx="1"/>
          </p:nvPr>
        </p:nvSpPr>
        <p:spPr>
          <a:xfrm>
            <a:off x="776335" y="358789"/>
            <a:ext cx="7591330" cy="605100"/>
          </a:xfrm>
          <a:prstGeom prst="rect">
            <a:avLst/>
          </a:prstGeom>
        </p:spPr>
        <p:txBody>
          <a:bodyPr spcFirstLastPara="1" vert="horz" wrap="square" lIns="91425" tIns="91425" rIns="91425" bIns="91425" rtlCol="0" anchor="ctr" anchorCtr="0">
            <a:noAutofit/>
          </a:bodyPr>
          <a:lstStyle/>
          <a:p>
            <a:pPr marL="0" indent="0"/>
            <a:r>
              <a:rPr lang="en" sz="4400" b="1" dirty="0" err="1">
                <a:solidFill>
                  <a:srgbClr val="000000"/>
                </a:solidFill>
              </a:rPr>
              <a:t>Colchuck</a:t>
            </a:r>
            <a:r>
              <a:rPr lang="en" sz="4400" b="1" dirty="0">
                <a:solidFill>
                  <a:srgbClr val="000000"/>
                </a:solidFill>
              </a:rPr>
              <a:t> and </a:t>
            </a:r>
            <a:r>
              <a:rPr lang="en" sz="4400" b="1" dirty="0" err="1">
                <a:solidFill>
                  <a:srgbClr val="000000"/>
                </a:solidFill>
              </a:rPr>
              <a:t>Dragontail</a:t>
            </a:r>
            <a:r>
              <a:rPr lang="en" sz="4400" b="1" dirty="0">
                <a:solidFill>
                  <a:srgbClr val="000000"/>
                </a:solidFill>
              </a:rPr>
              <a:t> Peaks</a:t>
            </a:r>
            <a:endParaRPr sz="44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 name="Title 1">
            <a:extLst>
              <a:ext uri="{FF2B5EF4-FFF2-40B4-BE49-F238E27FC236}">
                <a16:creationId xmlns:a16="http://schemas.microsoft.com/office/drawing/2014/main" id="{B6CEECBB-5414-664B-8E4A-DBD7CFB57A38}"/>
              </a:ext>
            </a:extLst>
          </p:cNvPr>
          <p:cNvSpPr>
            <a:spLocks noGrp="1"/>
          </p:cNvSpPr>
          <p:nvPr>
            <p:ph type="title"/>
          </p:nvPr>
        </p:nvSpPr>
        <p:spPr/>
        <p:txBody>
          <a:bodyPr/>
          <a:lstStyle/>
          <a:p>
            <a:endParaRPr lang="en-US"/>
          </a:p>
        </p:txBody>
      </p:sp>
      <p:sp>
        <p:nvSpPr>
          <p:cNvPr id="3" name="Picture Placeholder 2">
            <a:extLst>
              <a:ext uri="{FF2B5EF4-FFF2-40B4-BE49-F238E27FC236}">
                <a16:creationId xmlns:a16="http://schemas.microsoft.com/office/drawing/2014/main" id="{655DB606-85B7-CC43-93A4-512DC9C0B5DD}"/>
              </a:ext>
            </a:extLst>
          </p:cNvPr>
          <p:cNvSpPr>
            <a:spLocks noGrp="1"/>
          </p:cNvSpPr>
          <p:nvPr>
            <p:ph type="pic" idx="1"/>
          </p:nvPr>
        </p:nvSpPr>
        <p:spPr/>
      </p:sp>
      <p:sp>
        <p:nvSpPr>
          <p:cNvPr id="79" name="Shape 79"/>
          <p:cNvSpPr txBox="1">
            <a:spLocks noGrp="1"/>
          </p:cNvSpPr>
          <p:nvPr>
            <p:ph type="body" sz="half" idx="2"/>
          </p:nvPr>
        </p:nvSpPr>
        <p:spPr>
          <a:prstGeom prst="rect">
            <a:avLst/>
          </a:prstGeom>
        </p:spPr>
        <p:txBody>
          <a:bodyPr spcFirstLastPara="1" vert="horz" wrap="square" lIns="91425" tIns="91425" rIns="91425" bIns="91425" rtlCol="0" anchor="ctr" anchorCtr="0">
            <a:noAutofit/>
          </a:bodyPr>
          <a:lstStyle/>
          <a:p>
            <a:pPr marL="0" indent="0"/>
            <a:r>
              <a:rPr lang="en" sz="2400" b="1">
                <a:solidFill>
                  <a:srgbClr val="EFEFEF"/>
                </a:solidFill>
              </a:rPr>
              <a:t>early wake-ups,</a:t>
            </a:r>
            <a:endParaRPr sz="2400" b="1">
              <a:solidFill>
                <a:srgbClr val="EFEFEF"/>
              </a:solidFill>
            </a:endParaRPr>
          </a:p>
        </p:txBody>
      </p:sp>
      <p:pic>
        <p:nvPicPr>
          <p:cNvPr id="5122" name="Picture 2" descr="robshuksan.jpg">
            <a:extLst>
              <a:ext uri="{FF2B5EF4-FFF2-40B4-BE49-F238E27FC236}">
                <a16:creationId xmlns:a16="http://schemas.microsoft.com/office/drawing/2014/main" id="{DDEC9CEE-B2D6-B848-80C1-F26779BCB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E17DF81-EBCB-8F47-B1B0-78D0084442BF}"/>
              </a:ext>
            </a:extLst>
          </p:cNvPr>
          <p:cNvSpPr/>
          <p:nvPr/>
        </p:nvSpPr>
        <p:spPr>
          <a:xfrm>
            <a:off x="481584" y="539750"/>
            <a:ext cx="6650736" cy="1938992"/>
          </a:xfrm>
          <a:prstGeom prst="rect">
            <a:avLst/>
          </a:prstGeom>
        </p:spPr>
        <p:txBody>
          <a:bodyPr wrap="square">
            <a:spAutoFit/>
          </a:bodyPr>
          <a:lstStyle/>
          <a:p>
            <a:r>
              <a:rPr lang="en-US" sz="4000" b="1" dirty="0">
                <a:solidFill>
                  <a:srgbClr val="EFEFEF"/>
                </a:solidFill>
                <a:latin typeface="Calibri Regular"/>
              </a:rPr>
              <a:t>early wake-ups</a:t>
            </a:r>
            <a:r>
              <a:rPr lang="en-US" sz="4000" dirty="0">
                <a:solidFill>
                  <a:srgbClr val="EFEFEF"/>
                </a:solidFill>
                <a:latin typeface="Calibri Regular"/>
              </a:rPr>
              <a:t>,</a:t>
            </a:r>
            <a:endParaRPr lang="en-US" sz="4000" dirty="0"/>
          </a:p>
          <a:p>
            <a:r>
              <a:rPr lang="en-US" sz="4000" dirty="0"/>
              <a:t/>
            </a:r>
            <a:br>
              <a:rPr lang="en-US" sz="4000" dirty="0"/>
            </a:b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Shape 357" descr="benjamin brown.jpg"/>
          <p:cNvPicPr preferRelativeResize="0"/>
          <p:nvPr/>
        </p:nvPicPr>
        <p:blipFill>
          <a:blip r:embed="rId3">
            <a:alphaModFix/>
          </a:blip>
          <a:stretch>
            <a:fillRect/>
          </a:stretch>
        </p:blipFill>
        <p:spPr>
          <a:xfrm>
            <a:off x="1192926" y="1123950"/>
            <a:ext cx="6527101" cy="4779300"/>
          </a:xfrm>
          <a:prstGeom prst="rect">
            <a:avLst/>
          </a:prstGeom>
          <a:noFill/>
          <a:ln>
            <a:noFill/>
          </a:ln>
        </p:spPr>
      </p:pic>
      <p:pic>
        <p:nvPicPr>
          <p:cNvPr id="40962" name="Picture 2" descr="benjamin brown.jpg">
            <a:extLst>
              <a:ext uri="{FF2B5EF4-FFF2-40B4-BE49-F238E27FC236}">
                <a16:creationId xmlns:a16="http://schemas.microsoft.com/office/drawing/2014/main" id="{FD59B13A-A5A4-D743-AB41-A8A9BF57C4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37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 name="Shape 358"/>
          <p:cNvSpPr txBox="1">
            <a:spLocks noGrp="1"/>
          </p:cNvSpPr>
          <p:nvPr>
            <p:ph type="title"/>
          </p:nvPr>
        </p:nvSpPr>
        <p:spPr>
          <a:xfrm>
            <a:off x="1044936" y="551250"/>
            <a:ext cx="7275300" cy="572700"/>
          </a:xfrm>
          <a:prstGeom prst="rect">
            <a:avLst/>
          </a:prstGeom>
        </p:spPr>
        <p:txBody>
          <a:bodyPr spcFirstLastPara="1" vert="horz" wrap="square" lIns="91425" tIns="91425" rIns="91425" bIns="91425" rtlCol="0" anchor="t" anchorCtr="0">
            <a:noAutofit/>
          </a:bodyPr>
          <a:lstStyle/>
          <a:p>
            <a:pPr>
              <a:spcBef>
                <a:spcPts val="0"/>
              </a:spcBef>
            </a:pPr>
            <a:r>
              <a:rPr lang="en" b="1" dirty="0">
                <a:solidFill>
                  <a:schemeClr val="bg1"/>
                </a:solidFill>
              </a:rPr>
              <a:t>Mt. Washington (Olympics)</a:t>
            </a:r>
            <a:endParaRPr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4" name="Shape 364"/>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a:t>How is the course organized?</a:t>
            </a:r>
            <a:endParaRPr/>
          </a:p>
        </p:txBody>
      </p:sp>
      <p:sp>
        <p:nvSpPr>
          <p:cNvPr id="363" name="Shape 363"/>
          <p:cNvSpPr txBox="1">
            <a:spLocks noGrp="1"/>
          </p:cNvSpPr>
          <p:nvPr>
            <p:ph type="body" idx="1"/>
          </p:nvPr>
        </p:nvSpPr>
        <p:spPr>
          <a:prstGeom prst="rect">
            <a:avLst/>
          </a:prstGeom>
        </p:spPr>
        <p:txBody>
          <a:bodyPr spcFirstLastPara="1" vert="horz" wrap="square" lIns="91425" tIns="91425" rIns="91425" bIns="91425" rtlCol="0" anchor="t" anchorCtr="0">
            <a:noAutofit/>
          </a:bodyPr>
          <a:lstStyle/>
          <a:p>
            <a:pPr indent="-457200"/>
            <a:r>
              <a:rPr lang="en" dirty="0">
                <a:solidFill>
                  <a:schemeClr val="tx1"/>
                </a:solidFill>
              </a:rPr>
              <a:t>Like a college course </a:t>
            </a:r>
            <a:endParaRPr dirty="0">
              <a:solidFill>
                <a:schemeClr val="tx1"/>
              </a:solidFill>
            </a:endParaRPr>
          </a:p>
          <a:p>
            <a:pPr indent="-457200">
              <a:spcBef>
                <a:spcPts val="1600"/>
              </a:spcBef>
            </a:pPr>
            <a:r>
              <a:rPr lang="en" dirty="0">
                <a:solidFill>
                  <a:schemeClr val="tx1"/>
                </a:solidFill>
              </a:rPr>
              <a:t>Lectures, reading, studying and practicing on your own, field trips, tests along the way, and a final exam at the end</a:t>
            </a:r>
            <a:endParaRPr dirty="0">
              <a:solidFill>
                <a:schemeClr val="tx1"/>
              </a:solidFill>
            </a:endParaRPr>
          </a:p>
          <a:p>
            <a:pPr indent="-457200">
              <a:spcBef>
                <a:spcPts val="1600"/>
              </a:spcBef>
            </a:pPr>
            <a:r>
              <a:rPr lang="en" dirty="0">
                <a:solidFill>
                  <a:schemeClr val="tx1"/>
                </a:solidFill>
              </a:rPr>
              <a:t>All lectures and field trips are mandatory</a:t>
            </a:r>
            <a:endParaRPr dirty="0">
              <a:solidFill>
                <a:schemeClr val="tx1"/>
              </a:solidFill>
            </a:endParaRPr>
          </a:p>
          <a:p>
            <a:pPr indent="-457200">
              <a:spcBef>
                <a:spcPts val="1600"/>
              </a:spcBef>
            </a:pPr>
            <a:r>
              <a:rPr lang="en" dirty="0">
                <a:solidFill>
                  <a:schemeClr val="tx1"/>
                </a:solidFill>
              </a:rPr>
              <a:t>Benchmark tests along the way in order to move on to the next subject matter or skill set</a:t>
            </a:r>
            <a:endParaRPr dirty="0">
              <a:solidFill>
                <a:schemeClr val="tx1"/>
              </a:solidFill>
            </a:endParaRPr>
          </a:p>
          <a:p>
            <a:pPr marL="0" indent="0">
              <a:spcBef>
                <a:spcPts val="1600"/>
              </a:spcBef>
              <a:spcAft>
                <a:spcPts val="160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38C35-D166-5643-91BE-AC6278C9959A}"/>
              </a:ext>
            </a:extLst>
          </p:cNvPr>
          <p:cNvSpPr>
            <a:spLocks noGrp="1"/>
          </p:cNvSpPr>
          <p:nvPr>
            <p:ph type="title"/>
          </p:nvPr>
        </p:nvSpPr>
        <p:spPr/>
        <p:txBody>
          <a:bodyPr/>
          <a:lstStyle/>
          <a:p>
            <a:r>
              <a:rPr lang="en" dirty="0"/>
              <a:t>Your time commitments</a:t>
            </a:r>
            <a:endParaRPr lang="en-US" dirty="0"/>
          </a:p>
        </p:txBody>
      </p:sp>
      <p:sp>
        <p:nvSpPr>
          <p:cNvPr id="3" name="Text Placeholder 2">
            <a:extLst>
              <a:ext uri="{FF2B5EF4-FFF2-40B4-BE49-F238E27FC236}">
                <a16:creationId xmlns:a16="http://schemas.microsoft.com/office/drawing/2014/main" id="{1B270B7C-5264-644D-9BF3-DD157A613121}"/>
              </a:ext>
            </a:extLst>
          </p:cNvPr>
          <p:cNvSpPr>
            <a:spLocks noGrp="1"/>
          </p:cNvSpPr>
          <p:nvPr>
            <p:ph type="body" idx="1"/>
          </p:nvPr>
        </p:nvSpPr>
        <p:spPr/>
        <p:txBody>
          <a:bodyPr>
            <a:normAutofit/>
          </a:bodyPr>
          <a:lstStyle/>
          <a:p>
            <a:r>
              <a:rPr lang="en-US" u="sng" dirty="0">
                <a:solidFill>
                  <a:schemeClr val="tx1"/>
                </a:solidFill>
              </a:rPr>
              <a:t>MANDATORY &amp; SCHEDULED</a:t>
            </a:r>
          </a:p>
        </p:txBody>
      </p:sp>
      <p:sp>
        <p:nvSpPr>
          <p:cNvPr id="4" name="Content Placeholder 3">
            <a:extLst>
              <a:ext uri="{FF2B5EF4-FFF2-40B4-BE49-F238E27FC236}">
                <a16:creationId xmlns:a16="http://schemas.microsoft.com/office/drawing/2014/main" id="{E0FE1D1C-F010-3A45-9FEA-32F22FE68841}"/>
              </a:ext>
            </a:extLst>
          </p:cNvPr>
          <p:cNvSpPr>
            <a:spLocks noGrp="1"/>
          </p:cNvSpPr>
          <p:nvPr>
            <p:ph sz="half" idx="2"/>
          </p:nvPr>
        </p:nvSpPr>
        <p:spPr/>
        <p:txBody>
          <a:bodyPr>
            <a:normAutofit/>
          </a:bodyPr>
          <a:lstStyle/>
          <a:p>
            <a:r>
              <a:rPr lang="en-US" dirty="0">
                <a:solidFill>
                  <a:schemeClr val="tx1"/>
                </a:solidFill>
              </a:rPr>
              <a:t>5 evening lectures</a:t>
            </a:r>
          </a:p>
          <a:p>
            <a:r>
              <a:rPr lang="en-US" dirty="0">
                <a:solidFill>
                  <a:schemeClr val="tx1"/>
                </a:solidFill>
              </a:rPr>
              <a:t>1-2 conditioner hikes</a:t>
            </a:r>
          </a:p>
          <a:p>
            <a:r>
              <a:rPr lang="en-US" dirty="0">
                <a:solidFill>
                  <a:schemeClr val="tx1"/>
                </a:solidFill>
              </a:rPr>
              <a:t>3 evening field trip preparation nights</a:t>
            </a:r>
          </a:p>
          <a:p>
            <a:r>
              <a:rPr lang="en-US" dirty="0">
                <a:solidFill>
                  <a:schemeClr val="tx1"/>
                </a:solidFill>
              </a:rPr>
              <a:t>7 weekend field trips</a:t>
            </a:r>
          </a:p>
          <a:p>
            <a:r>
              <a:rPr lang="en-US" dirty="0">
                <a:solidFill>
                  <a:schemeClr val="tx1"/>
                </a:solidFill>
              </a:rPr>
              <a:t>1 written final exam</a:t>
            </a:r>
          </a:p>
          <a:p>
            <a:endParaRPr lang="en-US" dirty="0"/>
          </a:p>
        </p:txBody>
      </p:sp>
      <p:sp>
        <p:nvSpPr>
          <p:cNvPr id="5" name="Text Placeholder 4">
            <a:extLst>
              <a:ext uri="{FF2B5EF4-FFF2-40B4-BE49-F238E27FC236}">
                <a16:creationId xmlns:a16="http://schemas.microsoft.com/office/drawing/2014/main" id="{6C502FDC-88EC-6945-A6EE-0FC2AC1BC224}"/>
              </a:ext>
            </a:extLst>
          </p:cNvPr>
          <p:cNvSpPr>
            <a:spLocks noGrp="1"/>
          </p:cNvSpPr>
          <p:nvPr>
            <p:ph type="body" sz="quarter" idx="3"/>
          </p:nvPr>
        </p:nvSpPr>
        <p:spPr/>
        <p:txBody>
          <a:bodyPr>
            <a:normAutofit fontScale="92500" lnSpcReduction="20000"/>
          </a:bodyPr>
          <a:lstStyle/>
          <a:p>
            <a:r>
              <a:rPr lang="en-US" u="sng" dirty="0">
                <a:solidFill>
                  <a:schemeClr val="tx1"/>
                </a:solidFill>
              </a:rPr>
              <a:t>REQUIRED FOR GRADUATION </a:t>
            </a:r>
            <a:r>
              <a:rPr lang="en-US" b="0" u="sng" dirty="0">
                <a:solidFill>
                  <a:schemeClr val="tx1"/>
                </a:solidFill>
              </a:rPr>
              <a:t>(but done on your own time)</a:t>
            </a:r>
          </a:p>
        </p:txBody>
      </p:sp>
      <p:sp>
        <p:nvSpPr>
          <p:cNvPr id="6" name="Content Placeholder 5">
            <a:extLst>
              <a:ext uri="{FF2B5EF4-FFF2-40B4-BE49-F238E27FC236}">
                <a16:creationId xmlns:a16="http://schemas.microsoft.com/office/drawing/2014/main" id="{D3ACED06-D170-9242-A9E3-915F80C430BC}"/>
              </a:ext>
            </a:extLst>
          </p:cNvPr>
          <p:cNvSpPr>
            <a:spLocks noGrp="1"/>
          </p:cNvSpPr>
          <p:nvPr>
            <p:ph sz="quarter" idx="4"/>
          </p:nvPr>
        </p:nvSpPr>
        <p:spPr/>
        <p:txBody>
          <a:bodyPr>
            <a:normAutofit fontScale="92500" lnSpcReduction="20000"/>
          </a:bodyPr>
          <a:lstStyle/>
          <a:p>
            <a:r>
              <a:rPr lang="en-US" dirty="0">
                <a:solidFill>
                  <a:schemeClr val="tx1"/>
                </a:solidFill>
              </a:rPr>
              <a:t>Wilderness First Aid Course (full weekend + one weekday evening)</a:t>
            </a:r>
          </a:p>
          <a:p>
            <a:r>
              <a:rPr lang="en-US" dirty="0">
                <a:solidFill>
                  <a:schemeClr val="tx1"/>
                </a:solidFill>
              </a:rPr>
              <a:t>Navigation Course (two evening lectures and one Saturday field trip)</a:t>
            </a:r>
          </a:p>
          <a:p>
            <a:r>
              <a:rPr lang="en-US" dirty="0">
                <a:solidFill>
                  <a:schemeClr val="tx1"/>
                </a:solidFill>
              </a:rPr>
              <a:t>1 trail maintenance or stewardship activity</a:t>
            </a:r>
          </a:p>
          <a:p>
            <a:r>
              <a:rPr lang="en-US" dirty="0">
                <a:solidFill>
                  <a:schemeClr val="tx1"/>
                </a:solidFill>
              </a:rPr>
              <a:t>Minimum of 2 successful Mountaineers climbs</a:t>
            </a:r>
          </a:p>
          <a:p>
            <a:r>
              <a:rPr lang="en-US" dirty="0">
                <a:solidFill>
                  <a:schemeClr val="tx1"/>
                </a:solidFill>
              </a:rPr>
              <a:t>Reading designated chapters of Freedom of the Hills</a:t>
            </a:r>
          </a:p>
          <a:p>
            <a:endParaRPr lang="en-US" dirty="0"/>
          </a:p>
        </p:txBody>
      </p:sp>
    </p:spTree>
    <p:extLst>
      <p:ext uri="{BB962C8B-B14F-4D97-AF65-F5344CB8AC3E}">
        <p14:creationId xmlns:p14="http://schemas.microsoft.com/office/powerpoint/2010/main" val="1350594559"/>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4E0E-C5B7-874C-ACBC-D30C63AA7471}"/>
              </a:ext>
            </a:extLst>
          </p:cNvPr>
          <p:cNvSpPr>
            <a:spLocks noGrp="1"/>
          </p:cNvSpPr>
          <p:nvPr>
            <p:ph type="title"/>
          </p:nvPr>
        </p:nvSpPr>
        <p:spPr/>
        <p:txBody>
          <a:bodyPr/>
          <a:lstStyle/>
          <a:p>
            <a:r>
              <a:rPr lang="en" dirty="0"/>
              <a:t>Optional, but highly encouraged</a:t>
            </a:r>
            <a:endParaRPr lang="en-US" dirty="0"/>
          </a:p>
        </p:txBody>
      </p:sp>
      <p:sp>
        <p:nvSpPr>
          <p:cNvPr id="3" name="Content Placeholder 2">
            <a:extLst>
              <a:ext uri="{FF2B5EF4-FFF2-40B4-BE49-F238E27FC236}">
                <a16:creationId xmlns:a16="http://schemas.microsoft.com/office/drawing/2014/main" id="{E8232FF3-9F14-DF4C-A9C4-C35790F72DD4}"/>
              </a:ext>
            </a:extLst>
          </p:cNvPr>
          <p:cNvSpPr>
            <a:spLocks noGrp="1"/>
          </p:cNvSpPr>
          <p:nvPr>
            <p:ph idx="1"/>
          </p:nvPr>
        </p:nvSpPr>
        <p:spPr/>
        <p:txBody>
          <a:bodyPr/>
          <a:lstStyle/>
          <a:p>
            <a:r>
              <a:rPr lang="en-US" dirty="0">
                <a:solidFill>
                  <a:schemeClr val="tx1"/>
                </a:solidFill>
              </a:rPr>
              <a:t>3 mentor nights</a:t>
            </a:r>
          </a:p>
          <a:p>
            <a:r>
              <a:rPr lang="en-US" dirty="0">
                <a:solidFill>
                  <a:schemeClr val="tx1"/>
                </a:solidFill>
              </a:rPr>
              <a:t>extra conditioning hikes (either on your own or with the club)</a:t>
            </a:r>
          </a:p>
          <a:p>
            <a:r>
              <a:rPr lang="en-US" dirty="0">
                <a:solidFill>
                  <a:schemeClr val="tx1"/>
                </a:solidFill>
              </a:rPr>
              <a:t>extra work on skills with your mentor </a:t>
            </a:r>
          </a:p>
          <a:p>
            <a:r>
              <a:rPr lang="en-US" dirty="0">
                <a:solidFill>
                  <a:schemeClr val="tx1"/>
                </a:solidFill>
              </a:rPr>
              <a:t>supplemental reading, suggested in your manual</a:t>
            </a:r>
          </a:p>
          <a:p>
            <a:endParaRPr lang="en-US" dirty="0"/>
          </a:p>
        </p:txBody>
      </p:sp>
    </p:spTree>
    <p:extLst>
      <p:ext uri="{BB962C8B-B14F-4D97-AF65-F5344CB8AC3E}">
        <p14:creationId xmlns:p14="http://schemas.microsoft.com/office/powerpoint/2010/main" val="2601049783"/>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EF2C-E742-A948-A4DF-F19EC8BEA107}"/>
              </a:ext>
            </a:extLst>
          </p:cNvPr>
          <p:cNvSpPr>
            <a:spLocks noGrp="1"/>
          </p:cNvSpPr>
          <p:nvPr>
            <p:ph type="title"/>
          </p:nvPr>
        </p:nvSpPr>
        <p:spPr/>
        <p:txBody>
          <a:bodyPr>
            <a:normAutofit fontScale="90000"/>
          </a:bodyPr>
          <a:lstStyle/>
          <a:p>
            <a:r>
              <a:rPr lang="en" dirty="0"/>
              <a:t>Who is going to be teaching you all this stuff?</a:t>
            </a:r>
            <a:endParaRPr lang="en-US" dirty="0"/>
          </a:p>
        </p:txBody>
      </p:sp>
      <p:sp>
        <p:nvSpPr>
          <p:cNvPr id="3" name="Content Placeholder 2">
            <a:extLst>
              <a:ext uri="{FF2B5EF4-FFF2-40B4-BE49-F238E27FC236}">
                <a16:creationId xmlns:a16="http://schemas.microsoft.com/office/drawing/2014/main" id="{6856B2F6-A967-614F-ACAB-A2368FC4BE67}"/>
              </a:ext>
            </a:extLst>
          </p:cNvPr>
          <p:cNvSpPr>
            <a:spLocks noGrp="1"/>
          </p:cNvSpPr>
          <p:nvPr>
            <p:ph idx="1"/>
          </p:nvPr>
        </p:nvSpPr>
        <p:spPr>
          <a:xfrm>
            <a:off x="457200" y="1600200"/>
            <a:ext cx="8229600" cy="4525963"/>
          </a:xfrm>
        </p:spPr>
        <p:txBody>
          <a:bodyPr>
            <a:normAutofit/>
          </a:bodyPr>
          <a:lstStyle/>
          <a:p>
            <a:r>
              <a:rPr lang="en-US" dirty="0">
                <a:solidFill>
                  <a:schemeClr val="tx1"/>
                </a:solidFill>
              </a:rPr>
              <a:t>All volunteers</a:t>
            </a:r>
          </a:p>
          <a:p>
            <a:r>
              <a:rPr lang="en-US" dirty="0">
                <a:solidFill>
                  <a:schemeClr val="tx1"/>
                </a:solidFill>
              </a:rPr>
              <a:t>Intermediate students</a:t>
            </a:r>
          </a:p>
          <a:p>
            <a:r>
              <a:rPr lang="en-US" dirty="0">
                <a:solidFill>
                  <a:schemeClr val="tx1"/>
                </a:solidFill>
              </a:rPr>
              <a:t>Climb Leaders</a:t>
            </a:r>
          </a:p>
          <a:p>
            <a:r>
              <a:rPr lang="en-US" dirty="0">
                <a:solidFill>
                  <a:schemeClr val="tx1"/>
                </a:solidFill>
              </a:rPr>
              <a:t>Some just love teaching, meeting new people, and spending some time in the mountains. </a:t>
            </a:r>
          </a:p>
          <a:p>
            <a:r>
              <a:rPr lang="en-US" dirty="0">
                <a:solidFill>
                  <a:schemeClr val="tx1"/>
                </a:solidFill>
              </a:rPr>
              <a:t>ALL of your instructors are knowledgeable, dedicated folks who have spent real time climbing mountains!</a:t>
            </a:r>
          </a:p>
          <a:p>
            <a:endParaRPr lang="en-US" dirty="0"/>
          </a:p>
        </p:txBody>
      </p:sp>
      <p:sp>
        <p:nvSpPr>
          <p:cNvPr id="6" name="Content Placeholder 2">
            <a:extLst>
              <a:ext uri="{FF2B5EF4-FFF2-40B4-BE49-F238E27FC236}">
                <a16:creationId xmlns:a16="http://schemas.microsoft.com/office/drawing/2014/main" id="{09FC93F3-0899-CC45-B57F-6CB3F2A418DD}"/>
              </a:ext>
            </a:extLst>
          </p:cNvPr>
          <p:cNvSpPr txBox="1">
            <a:spLocks/>
          </p:cNvSpPr>
          <p:nvPr/>
        </p:nvSpPr>
        <p:spPr>
          <a:xfrm>
            <a:off x="5842000" y="1031534"/>
            <a:ext cx="1803617" cy="1475129"/>
          </a:xfrm>
          <a:prstGeom prst="rect">
            <a:avLst/>
          </a:prstGeom>
          <a:ln w="38100">
            <a:solidFill>
              <a:srgbClr val="258FBD"/>
            </a:solidFill>
          </a:ln>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rgbClr val="87A813"/>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6ABD3"/>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6ABD3"/>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6ABD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solidFill>
                  <a:schemeClr val="tx1"/>
                </a:solidFill>
              </a:rPr>
              <a:t>All volunteers</a:t>
            </a:r>
          </a:p>
          <a:p>
            <a:r>
              <a:rPr lang="en-US">
                <a:solidFill>
                  <a:schemeClr val="tx1"/>
                </a:solidFill>
              </a:rPr>
              <a:t>Intermediate students</a:t>
            </a:r>
          </a:p>
          <a:p>
            <a:r>
              <a:rPr lang="en-US">
                <a:solidFill>
                  <a:schemeClr val="tx1"/>
                </a:solidFill>
              </a:rPr>
              <a:t>Climb Leaders</a:t>
            </a:r>
          </a:p>
          <a:p>
            <a:r>
              <a:rPr lang="en-US">
                <a:solidFill>
                  <a:schemeClr val="tx1"/>
                </a:solidFill>
              </a:rPr>
              <a:t>Some just love teaching, meeting new people, and spending some time in the mountains. </a:t>
            </a:r>
          </a:p>
          <a:p>
            <a:r>
              <a:rPr lang="en-US">
                <a:solidFill>
                  <a:schemeClr val="tx1"/>
                </a:solidFill>
              </a:rPr>
              <a:t>ALL of your instructors are knowledgeable, dedicated folks who have spent real time climbing mountains!</a:t>
            </a:r>
          </a:p>
          <a:p>
            <a:endParaRPr lang="en-US" dirty="0"/>
          </a:p>
        </p:txBody>
      </p:sp>
      <p:pic>
        <p:nvPicPr>
          <p:cNvPr id="7" name="Picture 6" descr="girlclimbmustache.jpg">
            <a:extLst>
              <a:ext uri="{FF2B5EF4-FFF2-40B4-BE49-F238E27FC236}">
                <a16:creationId xmlns:a16="http://schemas.microsoft.com/office/drawing/2014/main" id="{01F6A905-33F4-F84A-93D7-7D505F889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800" y="1003300"/>
            <a:ext cx="2980267" cy="2235200"/>
          </a:xfrm>
          <a:prstGeom prst="rect">
            <a:avLst/>
          </a:prstGeom>
          <a:noFill/>
          <a:ln w="38100">
            <a:solidFill>
              <a:srgbClr val="258FB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94493"/>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C8C63-6E1D-6C4C-8C0D-F42B298F072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F73C6D-C731-A84A-A050-BE7A6FC0247E}"/>
              </a:ext>
            </a:extLst>
          </p:cNvPr>
          <p:cNvSpPr>
            <a:spLocks noGrp="1"/>
          </p:cNvSpPr>
          <p:nvPr>
            <p:ph idx="1"/>
          </p:nvPr>
        </p:nvSpPr>
        <p:spPr>
          <a:xfrm>
            <a:off x="457199" y="1600200"/>
            <a:ext cx="3848101" cy="4525963"/>
          </a:xfrm>
        </p:spPr>
        <p:txBody>
          <a:bodyPr/>
          <a:lstStyle/>
          <a:p>
            <a:r>
              <a:rPr lang="en-US" sz="2800" dirty="0">
                <a:solidFill>
                  <a:schemeClr val="tx1"/>
                </a:solidFill>
              </a:rPr>
              <a:t>Many different instructors</a:t>
            </a:r>
          </a:p>
          <a:p>
            <a:r>
              <a:rPr lang="en-US" sz="2800" dirty="0">
                <a:solidFill>
                  <a:schemeClr val="tx1"/>
                </a:solidFill>
              </a:rPr>
              <a:t>Wide variety of perspectives, teaching styles, and experiences</a:t>
            </a:r>
          </a:p>
          <a:p>
            <a:r>
              <a:rPr lang="en-US" sz="2800" dirty="0">
                <a:solidFill>
                  <a:schemeClr val="tx1"/>
                </a:solidFill>
              </a:rPr>
              <a:t>Learn in small groups</a:t>
            </a:r>
          </a:p>
          <a:p>
            <a:endParaRPr lang="en-US" dirty="0"/>
          </a:p>
        </p:txBody>
      </p:sp>
      <p:pic>
        <p:nvPicPr>
          <p:cNvPr id="4" name="Shape 390" descr="gregjill.jpg">
            <a:extLst>
              <a:ext uri="{FF2B5EF4-FFF2-40B4-BE49-F238E27FC236}">
                <a16:creationId xmlns:a16="http://schemas.microsoft.com/office/drawing/2014/main" id="{1389AB11-8B1C-9C41-BFA2-0C06593D92F0}"/>
              </a:ext>
            </a:extLst>
          </p:cNvPr>
          <p:cNvPicPr preferRelativeResize="0"/>
          <p:nvPr/>
        </p:nvPicPr>
        <p:blipFill>
          <a:blip r:embed="rId2">
            <a:alphaModFix/>
          </a:blip>
          <a:stretch>
            <a:fillRect/>
          </a:stretch>
        </p:blipFill>
        <p:spPr>
          <a:xfrm>
            <a:off x="4599299" y="1828800"/>
            <a:ext cx="4087501" cy="3461277"/>
          </a:xfrm>
          <a:prstGeom prst="rect">
            <a:avLst/>
          </a:prstGeom>
          <a:noFill/>
          <a:ln w="38100">
            <a:solidFill>
              <a:srgbClr val="258FBD"/>
            </a:solidFill>
          </a:ln>
        </p:spPr>
      </p:pic>
    </p:spTree>
    <p:extLst>
      <p:ext uri="{BB962C8B-B14F-4D97-AF65-F5344CB8AC3E}">
        <p14:creationId xmlns:p14="http://schemas.microsoft.com/office/powerpoint/2010/main" val="2094198001"/>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D1CC-3532-644E-8557-BA8132827242}"/>
              </a:ext>
            </a:extLst>
          </p:cNvPr>
          <p:cNvSpPr>
            <a:spLocks noGrp="1"/>
          </p:cNvSpPr>
          <p:nvPr>
            <p:ph type="title"/>
          </p:nvPr>
        </p:nvSpPr>
        <p:spPr/>
        <p:txBody>
          <a:bodyPr/>
          <a:lstStyle/>
          <a:p>
            <a:r>
              <a:rPr lang="en" dirty="0"/>
              <a:t>Conditioning!!!</a:t>
            </a:r>
            <a:endParaRPr lang="en-US" dirty="0"/>
          </a:p>
        </p:txBody>
      </p:sp>
      <p:sp>
        <p:nvSpPr>
          <p:cNvPr id="3" name="Content Placeholder 2">
            <a:extLst>
              <a:ext uri="{FF2B5EF4-FFF2-40B4-BE49-F238E27FC236}">
                <a16:creationId xmlns:a16="http://schemas.microsoft.com/office/drawing/2014/main" id="{6BAEBAD0-713A-CB4E-B7AA-A7794CDF9C09}"/>
              </a:ext>
            </a:extLst>
          </p:cNvPr>
          <p:cNvSpPr>
            <a:spLocks noGrp="1"/>
          </p:cNvSpPr>
          <p:nvPr>
            <p:ph sz="half" idx="1"/>
          </p:nvPr>
        </p:nvSpPr>
        <p:spPr/>
        <p:txBody>
          <a:bodyPr/>
          <a:lstStyle/>
          <a:p>
            <a:r>
              <a:rPr lang="en-US" dirty="0">
                <a:solidFill>
                  <a:schemeClr val="tx1"/>
                </a:solidFill>
              </a:rPr>
              <a:t>Fitness is key - especially endurance</a:t>
            </a:r>
          </a:p>
          <a:p>
            <a:r>
              <a:rPr lang="en-US" dirty="0">
                <a:solidFill>
                  <a:schemeClr val="tx1"/>
                </a:solidFill>
              </a:rPr>
              <a:t> MINIMUM of 8 hours of continuous moving </a:t>
            </a:r>
          </a:p>
          <a:p>
            <a:r>
              <a:rPr lang="en-US" dirty="0">
                <a:solidFill>
                  <a:schemeClr val="tx1"/>
                </a:solidFill>
              </a:rPr>
              <a:t>12 hour days are more like the average. And 17-18 hour days are not uncommon.</a:t>
            </a:r>
          </a:p>
          <a:p>
            <a:endParaRPr lang="en-US" dirty="0"/>
          </a:p>
        </p:txBody>
      </p:sp>
      <p:pic>
        <p:nvPicPr>
          <p:cNvPr id="5" name="Shape 398" descr="hikingupsteeps.jpg">
            <a:extLst>
              <a:ext uri="{FF2B5EF4-FFF2-40B4-BE49-F238E27FC236}">
                <a16:creationId xmlns:a16="http://schemas.microsoft.com/office/drawing/2014/main" id="{4B1A15B8-A657-0A4A-93AE-1A878B0BA4BD}"/>
              </a:ext>
            </a:extLst>
          </p:cNvPr>
          <p:cNvPicPr preferRelativeResize="0">
            <a:picLocks noGrp="1"/>
          </p:cNvPicPr>
          <p:nvPr>
            <p:ph sz="half" idx="2"/>
          </p:nvPr>
        </p:nvPicPr>
        <p:blipFill>
          <a:blip r:embed="rId2">
            <a:alphaModFix/>
          </a:blip>
          <a:stretch>
            <a:fillRect/>
          </a:stretch>
        </p:blipFill>
        <p:spPr>
          <a:xfrm>
            <a:off x="4648200" y="2348706"/>
            <a:ext cx="4038600" cy="3028950"/>
          </a:xfrm>
          <a:prstGeom prst="rect">
            <a:avLst/>
          </a:prstGeom>
          <a:noFill/>
          <a:ln>
            <a:noFill/>
          </a:ln>
        </p:spPr>
      </p:pic>
    </p:spTree>
    <p:extLst>
      <p:ext uri="{BB962C8B-B14F-4D97-AF65-F5344CB8AC3E}">
        <p14:creationId xmlns:p14="http://schemas.microsoft.com/office/powerpoint/2010/main" val="2017127665"/>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4B8AC6-D611-5148-A7A7-D6D979C12622}"/>
              </a:ext>
            </a:extLst>
          </p:cNvPr>
          <p:cNvSpPr>
            <a:spLocks noGrp="1"/>
          </p:cNvSpPr>
          <p:nvPr>
            <p:ph type="title"/>
          </p:nvPr>
        </p:nvSpPr>
        <p:spPr/>
        <p:txBody>
          <a:bodyPr>
            <a:normAutofit fontScale="90000"/>
          </a:bodyPr>
          <a:lstStyle/>
          <a:p>
            <a:r>
              <a:rPr lang="en-US" sz="4000" dirty="0"/>
              <a:t>You’ll need to be like one of these guys….</a:t>
            </a:r>
            <a:endParaRPr lang="en-US" dirty="0"/>
          </a:p>
        </p:txBody>
      </p:sp>
      <p:sp>
        <p:nvSpPr>
          <p:cNvPr id="6" name="Text Placeholder 5">
            <a:extLst>
              <a:ext uri="{FF2B5EF4-FFF2-40B4-BE49-F238E27FC236}">
                <a16:creationId xmlns:a16="http://schemas.microsoft.com/office/drawing/2014/main" id="{346284D7-AF7F-A64C-9509-9D58BEEA3CBF}"/>
              </a:ext>
            </a:extLst>
          </p:cNvPr>
          <p:cNvSpPr>
            <a:spLocks noGrp="1"/>
          </p:cNvSpPr>
          <p:nvPr>
            <p:ph type="body" idx="1"/>
          </p:nvPr>
        </p:nvSpPr>
        <p:spPr/>
        <p:txBody>
          <a:bodyPr/>
          <a:lstStyle/>
          <a:p>
            <a:endParaRPr lang="en-US"/>
          </a:p>
        </p:txBody>
      </p:sp>
      <p:sp>
        <p:nvSpPr>
          <p:cNvPr id="7" name="Content Placeholder 6">
            <a:extLst>
              <a:ext uri="{FF2B5EF4-FFF2-40B4-BE49-F238E27FC236}">
                <a16:creationId xmlns:a16="http://schemas.microsoft.com/office/drawing/2014/main" id="{62164E23-43CC-6941-812F-AADF8A55DC91}"/>
              </a:ext>
            </a:extLst>
          </p:cNvPr>
          <p:cNvSpPr>
            <a:spLocks noGrp="1"/>
          </p:cNvSpPr>
          <p:nvPr>
            <p:ph sz="half" idx="2"/>
          </p:nvPr>
        </p:nvSpPr>
        <p:spPr/>
        <p:txBody>
          <a:bodyPr>
            <a:normAutofit/>
          </a:bodyPr>
          <a:lstStyle/>
          <a:p>
            <a:r>
              <a:rPr lang="en-US" dirty="0">
                <a:solidFill>
                  <a:schemeClr val="tx1"/>
                </a:solidFill>
              </a:rPr>
              <a:t>Not just hiking!</a:t>
            </a:r>
          </a:p>
          <a:p>
            <a:r>
              <a:rPr lang="en-US" dirty="0">
                <a:solidFill>
                  <a:schemeClr val="tx1"/>
                </a:solidFill>
              </a:rPr>
              <a:t>Approaches are often rugged and steep</a:t>
            </a:r>
          </a:p>
          <a:p>
            <a:r>
              <a:rPr lang="en-US" dirty="0">
                <a:solidFill>
                  <a:schemeClr val="tx1"/>
                </a:solidFill>
              </a:rPr>
              <a:t>Bushwhacking and boulder hopping </a:t>
            </a:r>
          </a:p>
          <a:p>
            <a:r>
              <a:rPr lang="en-US" dirty="0">
                <a:solidFill>
                  <a:schemeClr val="tx1"/>
                </a:solidFill>
              </a:rPr>
              <a:t>Carrying a heavy pack. </a:t>
            </a:r>
          </a:p>
          <a:p>
            <a:r>
              <a:rPr lang="en-US" dirty="0">
                <a:solidFill>
                  <a:schemeClr val="tx1"/>
                </a:solidFill>
              </a:rPr>
              <a:t>Kicking steps in snow, and moving over uneven ground. </a:t>
            </a:r>
          </a:p>
          <a:p>
            <a:endParaRPr lang="en-US" dirty="0"/>
          </a:p>
        </p:txBody>
      </p:sp>
      <p:sp>
        <p:nvSpPr>
          <p:cNvPr id="8" name="Text Placeholder 7">
            <a:extLst>
              <a:ext uri="{FF2B5EF4-FFF2-40B4-BE49-F238E27FC236}">
                <a16:creationId xmlns:a16="http://schemas.microsoft.com/office/drawing/2014/main" id="{4ACA400D-06DE-354F-AAD2-076BC569A08B}"/>
              </a:ext>
            </a:extLst>
          </p:cNvPr>
          <p:cNvSpPr>
            <a:spLocks noGrp="1"/>
          </p:cNvSpPr>
          <p:nvPr>
            <p:ph type="body" sz="quarter" idx="3"/>
          </p:nvPr>
        </p:nvSpPr>
        <p:spPr/>
        <p:txBody>
          <a:bodyPr/>
          <a:lstStyle/>
          <a:p>
            <a:endParaRPr lang="en-US"/>
          </a:p>
        </p:txBody>
      </p:sp>
      <p:pic>
        <p:nvPicPr>
          <p:cNvPr id="43010" name="Picture 2" descr="goat.jpg">
            <a:extLst>
              <a:ext uri="{FF2B5EF4-FFF2-40B4-BE49-F238E27FC236}">
                <a16:creationId xmlns:a16="http://schemas.microsoft.com/office/drawing/2014/main" id="{6006F482-F20D-044C-8C53-F5E8EFCE1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025" y="2292350"/>
            <a:ext cx="4165600" cy="3124200"/>
          </a:xfrm>
          <a:prstGeom prst="rect">
            <a:avLst/>
          </a:prstGeom>
          <a:noFill/>
          <a:ln w="38100">
            <a:solidFill>
              <a:srgbClr val="258FB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938711"/>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924BD-4218-E540-BB08-A1C9019FCE1F}"/>
              </a:ext>
            </a:extLst>
          </p:cNvPr>
          <p:cNvSpPr>
            <a:spLocks noGrp="1"/>
          </p:cNvSpPr>
          <p:nvPr>
            <p:ph type="title"/>
          </p:nvPr>
        </p:nvSpPr>
        <p:spPr/>
        <p:txBody>
          <a:bodyPr>
            <a:normAutofit fontScale="90000"/>
          </a:bodyPr>
          <a:lstStyle/>
          <a:p>
            <a:r>
              <a:rPr lang="en-US" dirty="0"/>
              <a:t>How to Train </a:t>
            </a:r>
            <a:r>
              <a:rPr lang="en-US" sz="3600" dirty="0"/>
              <a:t>(in very, very simplified terms)</a:t>
            </a:r>
          </a:p>
        </p:txBody>
      </p:sp>
      <p:sp>
        <p:nvSpPr>
          <p:cNvPr id="3" name="Text Placeholder 2">
            <a:extLst>
              <a:ext uri="{FF2B5EF4-FFF2-40B4-BE49-F238E27FC236}">
                <a16:creationId xmlns:a16="http://schemas.microsoft.com/office/drawing/2014/main" id="{CCF98344-3F53-3B4F-B48E-7C73F68DA13E}"/>
              </a:ext>
            </a:extLst>
          </p:cNvPr>
          <p:cNvSpPr>
            <a:spLocks noGrp="1"/>
          </p:cNvSpPr>
          <p:nvPr>
            <p:ph type="body" idx="1"/>
          </p:nvPr>
        </p:nvSpPr>
        <p:spPr/>
        <p:txBody>
          <a:bodyPr/>
          <a:lstStyle/>
          <a:p>
            <a:r>
              <a:rPr lang="en-US" dirty="0">
                <a:solidFill>
                  <a:schemeClr val="tx1"/>
                </a:solidFill>
              </a:rPr>
              <a:t>Lots of aerobic training! Conversational pace.</a:t>
            </a:r>
          </a:p>
          <a:p>
            <a:r>
              <a:rPr lang="en-US" dirty="0">
                <a:solidFill>
                  <a:schemeClr val="tx1"/>
                </a:solidFill>
              </a:rPr>
              <a:t>Strength training - prevent injury, carrying a pack</a:t>
            </a:r>
          </a:p>
          <a:p>
            <a:r>
              <a:rPr lang="en-US" dirty="0">
                <a:solidFill>
                  <a:schemeClr val="tx1"/>
                </a:solidFill>
              </a:rPr>
              <a:t>Flexibility also helps prevent injury </a:t>
            </a:r>
          </a:p>
          <a:p>
            <a:r>
              <a:rPr lang="en-US" dirty="0">
                <a:solidFill>
                  <a:schemeClr val="tx1"/>
                </a:solidFill>
              </a:rPr>
              <a:t>Practicing on a rock wall </a:t>
            </a:r>
          </a:p>
          <a:p>
            <a:endParaRPr lang="en-US" dirty="0"/>
          </a:p>
        </p:txBody>
      </p:sp>
    </p:spTree>
    <p:extLst>
      <p:ext uri="{BB962C8B-B14F-4D97-AF65-F5344CB8AC3E}">
        <p14:creationId xmlns:p14="http://schemas.microsoft.com/office/powerpoint/2010/main" val="3901658413"/>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05BD-2013-AF4F-94B7-8EEDAD24D4AB}"/>
              </a:ext>
            </a:extLst>
          </p:cNvPr>
          <p:cNvSpPr>
            <a:spLocks noGrp="1"/>
          </p:cNvSpPr>
          <p:nvPr>
            <p:ph type="title"/>
          </p:nvPr>
        </p:nvSpPr>
        <p:spPr/>
        <p:txBody>
          <a:bodyPr>
            <a:normAutofit fontScale="90000"/>
          </a:bodyPr>
          <a:lstStyle/>
          <a:p>
            <a:r>
              <a:rPr lang="en" dirty="0"/>
              <a:t>Take your conditioning seriously</a:t>
            </a:r>
            <a:endParaRPr lang="en-US" dirty="0"/>
          </a:p>
        </p:txBody>
      </p:sp>
      <p:sp>
        <p:nvSpPr>
          <p:cNvPr id="3" name="Text Placeholder 2">
            <a:extLst>
              <a:ext uri="{FF2B5EF4-FFF2-40B4-BE49-F238E27FC236}">
                <a16:creationId xmlns:a16="http://schemas.microsoft.com/office/drawing/2014/main" id="{D95364EA-6262-9C44-A94D-971106DCE871}"/>
              </a:ext>
            </a:extLst>
          </p:cNvPr>
          <p:cNvSpPr>
            <a:spLocks noGrp="1"/>
          </p:cNvSpPr>
          <p:nvPr>
            <p:ph type="body" idx="1"/>
          </p:nvPr>
        </p:nvSpPr>
        <p:spPr/>
        <p:txBody>
          <a:bodyPr>
            <a:normAutofit fontScale="92500"/>
          </a:bodyPr>
          <a:lstStyle/>
          <a:p>
            <a:pPr indent="-457200">
              <a:buFont typeface="Arial" panose="020B0604020202020204" pitchFamily="34" charset="0"/>
              <a:buChar char="●"/>
            </a:pPr>
            <a:r>
              <a:rPr lang="en-US" dirty="0">
                <a:solidFill>
                  <a:schemeClr val="tx1"/>
                </a:solidFill>
              </a:rPr>
              <a:t>Extra fitness can help make up for inefficiencies in moving across terrain</a:t>
            </a:r>
          </a:p>
          <a:p>
            <a:pPr indent="-457200">
              <a:spcBef>
                <a:spcPts val="1600"/>
              </a:spcBef>
              <a:buFont typeface="Arial" panose="020B0604020202020204" pitchFamily="34" charset="0"/>
              <a:buChar char="●"/>
            </a:pPr>
            <a:r>
              <a:rPr lang="en-US" dirty="0">
                <a:solidFill>
                  <a:schemeClr val="tx1"/>
                </a:solidFill>
              </a:rPr>
              <a:t>Sign up for conditioner hikes early</a:t>
            </a:r>
          </a:p>
          <a:p>
            <a:pPr indent="-457200">
              <a:spcBef>
                <a:spcPts val="1600"/>
              </a:spcBef>
              <a:buFont typeface="Arial" panose="020B0604020202020204" pitchFamily="34" charset="0"/>
              <a:buChar char="●"/>
            </a:pPr>
            <a:r>
              <a:rPr lang="en-US" dirty="0">
                <a:solidFill>
                  <a:schemeClr val="tx1"/>
                </a:solidFill>
              </a:rPr>
              <a:t>Conditioners generally require at least 2,500 feet of elevation gain and a 35 pound pack. Participants must complete the hike within a time frame given by the leader.</a:t>
            </a:r>
          </a:p>
          <a:p>
            <a:pPr indent="-457200">
              <a:spcBef>
                <a:spcPts val="1600"/>
              </a:spcBef>
              <a:buFont typeface="Arial" panose="020B0604020202020204" pitchFamily="34" charset="0"/>
              <a:buChar char="●"/>
            </a:pPr>
            <a:r>
              <a:rPr lang="en-US" dirty="0">
                <a:solidFill>
                  <a:schemeClr val="tx1"/>
                </a:solidFill>
              </a:rPr>
              <a:t>Success of climbs depends on everyone’s fitness</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839822569"/>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3" name="Text Placeholder 2">
            <a:extLst>
              <a:ext uri="{FF2B5EF4-FFF2-40B4-BE49-F238E27FC236}">
                <a16:creationId xmlns:a16="http://schemas.microsoft.com/office/drawing/2014/main" id="{F5CF1672-99A6-9E44-862B-9E9A11A3FD2B}"/>
              </a:ext>
            </a:extLst>
          </p:cNvPr>
          <p:cNvSpPr>
            <a:spLocks noGrp="1"/>
          </p:cNvSpPr>
          <p:nvPr>
            <p:ph type="body" idx="1"/>
          </p:nvPr>
        </p:nvSpPr>
        <p:spPr/>
        <p:txBody>
          <a:bodyPr/>
          <a:lstStyle/>
          <a:p>
            <a:endParaRPr lang="en-US"/>
          </a:p>
        </p:txBody>
      </p:sp>
      <p:pic>
        <p:nvPicPr>
          <p:cNvPr id="6146" name="Picture 2" descr="heavypacks.jpg">
            <a:extLst>
              <a:ext uri="{FF2B5EF4-FFF2-40B4-BE49-F238E27FC236}">
                <a16:creationId xmlns:a16="http://schemas.microsoft.com/office/drawing/2014/main" id="{5CAEDEFA-3667-864D-962C-49714DCB1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833D31B-08CE-D140-A153-19798C80D5DC}"/>
              </a:ext>
            </a:extLst>
          </p:cNvPr>
          <p:cNvSpPr/>
          <p:nvPr/>
        </p:nvSpPr>
        <p:spPr>
          <a:xfrm>
            <a:off x="798576" y="455783"/>
            <a:ext cx="6979920" cy="1261884"/>
          </a:xfrm>
          <a:prstGeom prst="rect">
            <a:avLst/>
          </a:prstGeom>
        </p:spPr>
        <p:txBody>
          <a:bodyPr wrap="square">
            <a:spAutoFit/>
          </a:bodyPr>
          <a:lstStyle/>
          <a:p>
            <a:r>
              <a:rPr lang="en-US" sz="4000" b="1" dirty="0">
                <a:solidFill>
                  <a:srgbClr val="000000"/>
                </a:solidFill>
                <a:latin typeface="Calibri Regular"/>
              </a:rPr>
              <a:t>and heavy backpacks</a:t>
            </a:r>
            <a:r>
              <a:rPr lang="en-US" sz="4000" dirty="0">
                <a:solidFill>
                  <a:srgbClr val="000000"/>
                </a:solidFill>
                <a:latin typeface="Calibri Regular"/>
              </a:rPr>
              <a:t>.</a:t>
            </a:r>
            <a:endParaRPr lang="en-US" sz="4000" dirty="0"/>
          </a:p>
          <a:p>
            <a:r>
              <a:rPr lang="en-US" dirty="0"/>
              <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9429-9399-EA45-BBEB-A6903C61F176}"/>
              </a:ext>
            </a:extLst>
          </p:cNvPr>
          <p:cNvSpPr>
            <a:spLocks noGrp="1"/>
          </p:cNvSpPr>
          <p:nvPr>
            <p:ph type="title"/>
          </p:nvPr>
        </p:nvSpPr>
        <p:spPr/>
        <p:txBody>
          <a:bodyPr>
            <a:normAutofit fontScale="90000"/>
          </a:bodyPr>
          <a:lstStyle/>
          <a:p>
            <a:r>
              <a:rPr lang="en" dirty="0"/>
              <a:t>Conditioner Requirement</a:t>
            </a:r>
            <a:endParaRPr lang="en-US" dirty="0"/>
          </a:p>
        </p:txBody>
      </p:sp>
      <p:sp>
        <p:nvSpPr>
          <p:cNvPr id="3" name="Text Placeholder 2">
            <a:extLst>
              <a:ext uri="{FF2B5EF4-FFF2-40B4-BE49-F238E27FC236}">
                <a16:creationId xmlns:a16="http://schemas.microsoft.com/office/drawing/2014/main" id="{7422B954-234A-9340-9A10-3CF8F6D445ED}"/>
              </a:ext>
            </a:extLst>
          </p:cNvPr>
          <p:cNvSpPr>
            <a:spLocks noGrp="1"/>
          </p:cNvSpPr>
          <p:nvPr>
            <p:ph type="body" idx="1"/>
          </p:nvPr>
        </p:nvSpPr>
        <p:spPr/>
        <p:txBody>
          <a:bodyPr/>
          <a:lstStyle/>
          <a:p>
            <a:r>
              <a:rPr lang="en-US" dirty="0">
                <a:solidFill>
                  <a:schemeClr val="tx1"/>
                </a:solidFill>
              </a:rPr>
              <a:t>All students must do a conditioner hike with The Mountaineers, before the Winter Overnight field trip (FT 3)</a:t>
            </a:r>
          </a:p>
          <a:p>
            <a:r>
              <a:rPr lang="en-US" dirty="0">
                <a:solidFill>
                  <a:schemeClr val="tx1"/>
                </a:solidFill>
              </a:rPr>
              <a:t>Ok if you don’t pass the first time</a:t>
            </a:r>
          </a:p>
          <a:p>
            <a:r>
              <a:rPr lang="en-US" dirty="0">
                <a:solidFill>
                  <a:schemeClr val="tx1"/>
                </a:solidFill>
              </a:rPr>
              <a:t>Must PASS conditioner by Field Trip 5  - Rock 2 field trip.</a:t>
            </a:r>
          </a:p>
          <a:p>
            <a:endParaRPr lang="en-US" dirty="0"/>
          </a:p>
        </p:txBody>
      </p:sp>
    </p:spTree>
    <p:extLst>
      <p:ext uri="{BB962C8B-B14F-4D97-AF65-F5344CB8AC3E}">
        <p14:creationId xmlns:p14="http://schemas.microsoft.com/office/powerpoint/2010/main" val="4012824556"/>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82B4A-5C88-114E-BABF-CDAD31D142A7}"/>
              </a:ext>
            </a:extLst>
          </p:cNvPr>
          <p:cNvSpPr>
            <a:spLocks noGrp="1"/>
          </p:cNvSpPr>
          <p:nvPr>
            <p:ph type="title"/>
          </p:nvPr>
        </p:nvSpPr>
        <p:spPr/>
        <p:txBody>
          <a:bodyPr>
            <a:normAutofit fontScale="90000"/>
          </a:bodyPr>
          <a:lstStyle/>
          <a:p>
            <a:r>
              <a:rPr lang="en" dirty="0"/>
              <a:t>Preparation - we can’t stress this enough either!!</a:t>
            </a:r>
            <a:endParaRPr lang="en-US" dirty="0"/>
          </a:p>
        </p:txBody>
      </p:sp>
      <p:sp>
        <p:nvSpPr>
          <p:cNvPr id="3" name="Content Placeholder 2">
            <a:extLst>
              <a:ext uri="{FF2B5EF4-FFF2-40B4-BE49-F238E27FC236}">
                <a16:creationId xmlns:a16="http://schemas.microsoft.com/office/drawing/2014/main" id="{A410A8A2-5F95-8C43-A752-91B67DDC6700}"/>
              </a:ext>
            </a:extLst>
          </p:cNvPr>
          <p:cNvSpPr>
            <a:spLocks noGrp="1"/>
          </p:cNvSpPr>
          <p:nvPr>
            <p:ph sz="half" idx="1"/>
          </p:nvPr>
        </p:nvSpPr>
        <p:spPr/>
        <p:txBody>
          <a:bodyPr/>
          <a:lstStyle/>
          <a:p>
            <a:r>
              <a:rPr lang="en-US" sz="3200" dirty="0" smtClean="0">
                <a:solidFill>
                  <a:schemeClr val="tx1"/>
                </a:solidFill>
              </a:rPr>
              <a:t>Bring the right gear</a:t>
            </a:r>
            <a:endParaRPr lang="en-US" sz="3200" dirty="0">
              <a:solidFill>
                <a:schemeClr val="tx1"/>
              </a:solidFill>
            </a:endParaRPr>
          </a:p>
          <a:p>
            <a:endParaRPr lang="en-US" dirty="0"/>
          </a:p>
        </p:txBody>
      </p:sp>
      <p:pic>
        <p:nvPicPr>
          <p:cNvPr id="6" name="Shape 431" descr="gear.jpg">
            <a:extLst>
              <a:ext uri="{FF2B5EF4-FFF2-40B4-BE49-F238E27FC236}">
                <a16:creationId xmlns:a16="http://schemas.microsoft.com/office/drawing/2014/main" id="{DCFBF2B7-B353-6045-89C0-3BDEBB6258DF}"/>
              </a:ext>
            </a:extLst>
          </p:cNvPr>
          <p:cNvPicPr preferRelativeResize="0"/>
          <p:nvPr/>
        </p:nvPicPr>
        <p:blipFill>
          <a:blip r:embed="rId2">
            <a:alphaModFix/>
          </a:blip>
          <a:stretch>
            <a:fillRect/>
          </a:stretch>
        </p:blipFill>
        <p:spPr>
          <a:xfrm>
            <a:off x="4045879" y="2314881"/>
            <a:ext cx="4222625" cy="3096600"/>
          </a:xfrm>
          <a:prstGeom prst="rect">
            <a:avLst/>
          </a:prstGeom>
          <a:noFill/>
          <a:ln w="38100">
            <a:solidFill>
              <a:srgbClr val="258FBD"/>
            </a:solidFill>
          </a:ln>
        </p:spPr>
      </p:pic>
    </p:spTree>
    <p:extLst>
      <p:ext uri="{BB962C8B-B14F-4D97-AF65-F5344CB8AC3E}">
        <p14:creationId xmlns:p14="http://schemas.microsoft.com/office/powerpoint/2010/main" val="403438413"/>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BBB8-3E19-DF44-8485-E0D205FB66CA}"/>
              </a:ext>
            </a:extLst>
          </p:cNvPr>
          <p:cNvSpPr>
            <a:spLocks noGrp="1"/>
          </p:cNvSpPr>
          <p:nvPr>
            <p:ph type="title"/>
          </p:nvPr>
        </p:nvSpPr>
        <p:spPr/>
        <p:txBody>
          <a:bodyPr>
            <a:normAutofit fontScale="90000"/>
          </a:bodyPr>
          <a:lstStyle/>
          <a:p>
            <a:r>
              <a:rPr lang="en" dirty="0"/>
              <a:t>Preparation, continued...</a:t>
            </a:r>
            <a:endParaRPr lang="en-US" dirty="0"/>
          </a:p>
        </p:txBody>
      </p:sp>
      <p:sp>
        <p:nvSpPr>
          <p:cNvPr id="3" name="Text Placeholder 2">
            <a:extLst>
              <a:ext uri="{FF2B5EF4-FFF2-40B4-BE49-F238E27FC236}">
                <a16:creationId xmlns:a16="http://schemas.microsoft.com/office/drawing/2014/main" id="{9066875F-445E-FB48-847F-049F5BDB8EB3}"/>
              </a:ext>
            </a:extLst>
          </p:cNvPr>
          <p:cNvSpPr>
            <a:spLocks noGrp="1"/>
          </p:cNvSpPr>
          <p:nvPr>
            <p:ph type="body" idx="1"/>
          </p:nvPr>
        </p:nvSpPr>
        <p:spPr>
          <a:xfrm>
            <a:off x="311700" y="1536633"/>
            <a:ext cx="3574500" cy="4555200"/>
          </a:xfrm>
        </p:spPr>
        <p:txBody>
          <a:bodyPr/>
          <a:lstStyle/>
          <a:p>
            <a:r>
              <a:rPr lang="en-US" dirty="0">
                <a:solidFill>
                  <a:schemeClr val="tx1"/>
                </a:solidFill>
              </a:rPr>
              <a:t>Do the reading. </a:t>
            </a:r>
          </a:p>
          <a:p>
            <a:endParaRPr lang="en-US" dirty="0"/>
          </a:p>
        </p:txBody>
      </p:sp>
      <p:pic>
        <p:nvPicPr>
          <p:cNvPr id="4" name="Shape 439" descr="Freedom.jpg">
            <a:extLst>
              <a:ext uri="{FF2B5EF4-FFF2-40B4-BE49-F238E27FC236}">
                <a16:creationId xmlns:a16="http://schemas.microsoft.com/office/drawing/2014/main" id="{7E28360A-83E4-B645-81F0-764DEFE01B08}"/>
              </a:ext>
            </a:extLst>
          </p:cNvPr>
          <p:cNvPicPr preferRelativeResize="0"/>
          <p:nvPr/>
        </p:nvPicPr>
        <p:blipFill>
          <a:blip r:embed="rId2">
            <a:alphaModFix/>
          </a:blip>
          <a:stretch>
            <a:fillRect/>
          </a:stretch>
        </p:blipFill>
        <p:spPr>
          <a:xfrm>
            <a:off x="3985451" y="2038295"/>
            <a:ext cx="4735875" cy="3551875"/>
          </a:xfrm>
          <a:prstGeom prst="rect">
            <a:avLst/>
          </a:prstGeom>
          <a:noFill/>
          <a:ln w="38100">
            <a:solidFill>
              <a:srgbClr val="258FBD"/>
            </a:solidFill>
          </a:ln>
        </p:spPr>
      </p:pic>
    </p:spTree>
    <p:extLst>
      <p:ext uri="{BB962C8B-B14F-4D97-AF65-F5344CB8AC3E}">
        <p14:creationId xmlns:p14="http://schemas.microsoft.com/office/powerpoint/2010/main" val="1352394093"/>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05CC6-35ED-BB4C-9D71-1BE28E15C79A}"/>
              </a:ext>
            </a:extLst>
          </p:cNvPr>
          <p:cNvSpPr>
            <a:spLocks noGrp="1"/>
          </p:cNvSpPr>
          <p:nvPr>
            <p:ph type="title"/>
          </p:nvPr>
        </p:nvSpPr>
        <p:spPr/>
        <p:txBody>
          <a:bodyPr>
            <a:normAutofit fontScale="90000"/>
          </a:bodyPr>
          <a:lstStyle/>
          <a:p>
            <a:r>
              <a:rPr lang="en" dirty="0"/>
              <a:t>Preparation, part 3</a:t>
            </a:r>
            <a:endParaRPr lang="en-US" dirty="0"/>
          </a:p>
        </p:txBody>
      </p:sp>
      <p:sp>
        <p:nvSpPr>
          <p:cNvPr id="3" name="Text Placeholder 2">
            <a:extLst>
              <a:ext uri="{FF2B5EF4-FFF2-40B4-BE49-F238E27FC236}">
                <a16:creationId xmlns:a16="http://schemas.microsoft.com/office/drawing/2014/main" id="{0C00C4D6-B5DD-DC4C-941C-CC7486F1E00D}"/>
              </a:ext>
            </a:extLst>
          </p:cNvPr>
          <p:cNvSpPr>
            <a:spLocks noGrp="1"/>
          </p:cNvSpPr>
          <p:nvPr>
            <p:ph type="body" idx="1"/>
          </p:nvPr>
        </p:nvSpPr>
        <p:spPr>
          <a:xfrm>
            <a:off x="311700" y="1536633"/>
            <a:ext cx="3841200" cy="4555200"/>
          </a:xfrm>
        </p:spPr>
        <p:txBody>
          <a:bodyPr/>
          <a:lstStyle/>
          <a:p>
            <a:r>
              <a:rPr lang="en-US" dirty="0">
                <a:solidFill>
                  <a:schemeClr val="tx1"/>
                </a:solidFill>
              </a:rPr>
              <a:t>Practice, practice, practice!</a:t>
            </a:r>
          </a:p>
          <a:p>
            <a:endParaRPr lang="en-US" dirty="0"/>
          </a:p>
        </p:txBody>
      </p:sp>
      <p:pic>
        <p:nvPicPr>
          <p:cNvPr id="44034" name="Picture 2" descr="zpulley.jpg">
            <a:extLst>
              <a:ext uri="{FF2B5EF4-FFF2-40B4-BE49-F238E27FC236}">
                <a16:creationId xmlns:a16="http://schemas.microsoft.com/office/drawing/2014/main" id="{75CFE07F-2167-1540-9187-8EF07D35B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9700" y="2019564"/>
            <a:ext cx="4792440" cy="3589338"/>
          </a:xfrm>
          <a:prstGeom prst="rect">
            <a:avLst/>
          </a:prstGeom>
          <a:noFill/>
          <a:ln w="38100">
            <a:solidFill>
              <a:srgbClr val="258FB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684840"/>
      </p:ext>
    </p:extLst>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prstGeom prst="rect">
            <a:avLst/>
          </a:prstGeom>
        </p:spPr>
        <p:txBody>
          <a:bodyPr spcFirstLastPara="1" vert="horz" wrap="square" lIns="91425" tIns="91425" rIns="91425" bIns="91425" rtlCol="0" anchor="b" anchorCtr="0">
            <a:noAutofit/>
          </a:bodyPr>
          <a:lstStyle/>
          <a:p>
            <a:r>
              <a:rPr lang="en" dirty="0"/>
              <a:t>Punctuality</a:t>
            </a:r>
            <a:endParaRPr dirty="0"/>
          </a:p>
        </p:txBody>
      </p:sp>
      <p:sp>
        <p:nvSpPr>
          <p:cNvPr id="453" name="Shape 453"/>
          <p:cNvSpPr txBox="1">
            <a:spLocks noGrp="1"/>
          </p:cNvSpPr>
          <p:nvPr>
            <p:ph sz="half" idx="1"/>
          </p:nvPr>
        </p:nvSpPr>
        <p:spPr>
          <a:xfrm>
            <a:off x="457200" y="1295400"/>
            <a:ext cx="4622800" cy="4525963"/>
          </a:xfrm>
          <a:prstGeom prst="rect">
            <a:avLst/>
          </a:prstGeom>
        </p:spPr>
        <p:txBody>
          <a:bodyPr spcFirstLastPara="1" vert="horz" wrap="square" lIns="91425" tIns="91425" rIns="91425" bIns="91425" rtlCol="0" anchor="t" anchorCtr="0">
            <a:noAutofit/>
          </a:bodyPr>
          <a:lstStyle/>
          <a:p>
            <a:pPr marL="0" indent="0" algn="l"/>
            <a:r>
              <a:rPr lang="en" sz="3200" dirty="0">
                <a:solidFill>
                  <a:schemeClr val="tx1"/>
                </a:solidFill>
              </a:rPr>
              <a:t> Extremely important in the sport of mountaineering</a:t>
            </a:r>
            <a:endParaRPr sz="3200" dirty="0">
              <a:solidFill>
                <a:schemeClr val="tx1"/>
              </a:solidFill>
            </a:endParaRPr>
          </a:p>
          <a:p>
            <a:pPr marL="0" indent="0" algn="l"/>
            <a:r>
              <a:rPr lang="en" sz="3200" dirty="0">
                <a:solidFill>
                  <a:schemeClr val="tx1"/>
                </a:solidFill>
              </a:rPr>
              <a:t> People get cold</a:t>
            </a:r>
            <a:endParaRPr sz="3200" dirty="0">
              <a:solidFill>
                <a:schemeClr val="tx1"/>
              </a:solidFill>
            </a:endParaRPr>
          </a:p>
          <a:p>
            <a:pPr marL="0" indent="0" algn="l"/>
            <a:r>
              <a:rPr lang="en" sz="3200" dirty="0">
                <a:solidFill>
                  <a:schemeClr val="tx1"/>
                </a:solidFill>
              </a:rPr>
              <a:t> Get through hazardous areas at certain times</a:t>
            </a:r>
            <a:endParaRPr sz="3200" dirty="0">
              <a:solidFill>
                <a:schemeClr val="tx1"/>
              </a:solidFill>
            </a:endParaRPr>
          </a:p>
          <a:p>
            <a:pPr marL="0" indent="0" algn="l"/>
            <a:r>
              <a:rPr lang="en" sz="3200" dirty="0">
                <a:solidFill>
                  <a:schemeClr val="tx1"/>
                </a:solidFill>
              </a:rPr>
              <a:t> Punctuality is expected at climbs, field trips, and lectures!!!</a:t>
            </a:r>
            <a:endParaRPr sz="3200" dirty="0">
              <a:solidFill>
                <a:schemeClr val="tx1"/>
              </a:solidFill>
            </a:endParaRPr>
          </a:p>
        </p:txBody>
      </p:sp>
      <p:pic>
        <p:nvPicPr>
          <p:cNvPr id="455" name="Shape 455" descr="clock.jpg"/>
          <p:cNvPicPr preferRelativeResize="0"/>
          <p:nvPr/>
        </p:nvPicPr>
        <p:blipFill>
          <a:blip r:embed="rId3">
            <a:alphaModFix/>
          </a:blip>
          <a:stretch>
            <a:fillRect/>
          </a:stretch>
        </p:blipFill>
        <p:spPr>
          <a:xfrm>
            <a:off x="4914388" y="1600200"/>
            <a:ext cx="3772412" cy="3365764"/>
          </a:xfrm>
          <a:prstGeom prst="rect">
            <a:avLst/>
          </a:prstGeom>
          <a:noFill/>
          <a:ln w="38100">
            <a:solidFill>
              <a:srgbClr val="258FBD"/>
            </a:solidFill>
          </a:ln>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dirty="0" smtClean="0"/>
              <a:t>Missing dates</a:t>
            </a:r>
            <a:endParaRPr dirty="0"/>
          </a:p>
        </p:txBody>
      </p:sp>
      <p:sp>
        <p:nvSpPr>
          <p:cNvPr id="461" name="Shape 461"/>
          <p:cNvSpPr txBox="1">
            <a:spLocks noGrp="1"/>
          </p:cNvSpPr>
          <p:nvPr>
            <p:ph type="body" idx="1"/>
          </p:nvPr>
        </p:nvSpPr>
        <p:spPr>
          <a:prstGeom prst="rect">
            <a:avLst/>
          </a:prstGeom>
        </p:spPr>
        <p:txBody>
          <a:bodyPr spcFirstLastPara="1" vert="horz" wrap="square" lIns="91425" tIns="91425" rIns="91425" bIns="91425" rtlCol="0" anchor="t" anchorCtr="0">
            <a:noAutofit/>
          </a:bodyPr>
          <a:lstStyle/>
          <a:p>
            <a:pPr indent="-457200"/>
            <a:r>
              <a:rPr lang="en-US" dirty="0" smtClean="0">
                <a:solidFill>
                  <a:schemeClr val="tx1"/>
                </a:solidFill>
              </a:rPr>
              <a:t>Lectures are mandatory and cannot be substituted.</a:t>
            </a:r>
            <a:endParaRPr dirty="0">
              <a:solidFill>
                <a:schemeClr val="tx1"/>
              </a:solidFill>
            </a:endParaRPr>
          </a:p>
          <a:p>
            <a:pPr indent="-457200">
              <a:spcBef>
                <a:spcPts val="1600"/>
              </a:spcBef>
              <a:spcAft>
                <a:spcPts val="1600"/>
              </a:spcAft>
            </a:pPr>
            <a:r>
              <a:rPr lang="en" dirty="0" smtClean="0">
                <a:solidFill>
                  <a:schemeClr val="tx1"/>
                </a:solidFill>
              </a:rPr>
              <a:t>The only field trips that can be substituted are Field Trip 1, Field Trip 4 P</a:t>
            </a:r>
            <a:r>
              <a:rPr lang="en-US" dirty="0" smtClean="0">
                <a:solidFill>
                  <a:schemeClr val="tx1"/>
                </a:solidFill>
              </a:rPr>
              <a:t>r</a:t>
            </a:r>
            <a:r>
              <a:rPr lang="en" dirty="0" smtClean="0">
                <a:solidFill>
                  <a:schemeClr val="tx1"/>
                </a:solidFill>
              </a:rPr>
              <a:t>ep, and Field Trip 4.</a:t>
            </a:r>
            <a:endParaRPr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1180000" y="965200"/>
            <a:ext cx="6784000" cy="4114800"/>
          </a:xfrm>
          <a:prstGeom prst="rect">
            <a:avLst/>
          </a:prstGeom>
        </p:spPr>
        <p:txBody>
          <a:bodyPr spcFirstLastPara="1" vert="horz" wrap="square" lIns="91425" tIns="91425" rIns="91425" bIns="91425" rtlCol="0" anchor="ctr" anchorCtr="0">
            <a:noAutofit/>
          </a:bodyPr>
          <a:lstStyle/>
          <a:p>
            <a:pPr marL="0" indent="0"/>
            <a:r>
              <a:rPr lang="en" b="1" dirty="0">
                <a:solidFill>
                  <a:schemeClr val="tx1"/>
                </a:solidFill>
              </a:rPr>
              <a:t>It takes considerable time, effort, planning, permits, and volunteer hours to plan and execute a field trip. We do not have the time or capacity to do individual make-ups. THIS IS NOT AN OPTION.</a:t>
            </a:r>
            <a:endParaRPr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3" name="Shape 483"/>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a:t>Your 2018 Basic Committee</a:t>
            </a:r>
            <a:endParaRPr/>
          </a:p>
        </p:txBody>
      </p:sp>
      <p:sp>
        <p:nvSpPr>
          <p:cNvPr id="482" name="Shape 482"/>
          <p:cNvSpPr txBox="1">
            <a:spLocks noGrp="1"/>
          </p:cNvSpPr>
          <p:nvPr>
            <p:ph type="body" idx="1"/>
          </p:nvPr>
        </p:nvSpPr>
        <p:spPr>
          <a:prstGeom prst="rect">
            <a:avLst/>
          </a:prstGeom>
        </p:spPr>
        <p:txBody>
          <a:bodyPr spcFirstLastPara="1" vert="horz" wrap="square" lIns="91425" tIns="91425" rIns="91425" bIns="91425" rtlCol="0" anchor="t" anchorCtr="0">
            <a:noAutofit/>
          </a:bodyPr>
          <a:lstStyle/>
          <a:p>
            <a:pPr indent="-457200"/>
            <a:r>
              <a:rPr lang="en" dirty="0">
                <a:solidFill>
                  <a:schemeClr val="tx1"/>
                </a:solidFill>
              </a:rPr>
              <a:t>Plan, organize, and execute this course. </a:t>
            </a:r>
            <a:endParaRPr dirty="0">
              <a:solidFill>
                <a:schemeClr val="tx1"/>
              </a:solidFill>
            </a:endParaRPr>
          </a:p>
          <a:p>
            <a:pPr indent="-457200">
              <a:spcBef>
                <a:spcPts val="1600"/>
              </a:spcBef>
            </a:pPr>
            <a:r>
              <a:rPr lang="en" dirty="0">
                <a:solidFill>
                  <a:schemeClr val="tx1"/>
                </a:solidFill>
              </a:rPr>
              <a:t>Make sure that reservations get made, lecturers and instructors are recruited and scheduled, climbs get planned, records are kept, techniques are updated, and students get help when they need it.</a:t>
            </a:r>
            <a:endParaRPr dirty="0">
              <a:solidFill>
                <a:schemeClr val="tx1"/>
              </a:solidFill>
            </a:endParaRPr>
          </a:p>
          <a:p>
            <a:pPr indent="-457200">
              <a:spcBef>
                <a:spcPts val="1600"/>
              </a:spcBef>
              <a:spcAft>
                <a:spcPts val="1600"/>
              </a:spcAft>
            </a:pPr>
            <a:r>
              <a:rPr lang="en" dirty="0">
                <a:solidFill>
                  <a:schemeClr val="tx1"/>
                </a:solidFill>
              </a:rPr>
              <a:t>LOTS of work behind the scenes!</a:t>
            </a:r>
            <a:endParaRPr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a:t>Course Chair - Jill Uthoff</a:t>
            </a:r>
            <a:endParaRPr/>
          </a:p>
        </p:txBody>
      </p:sp>
      <p:sp>
        <p:nvSpPr>
          <p:cNvPr id="489" name="Shape 489"/>
          <p:cNvSpPr txBox="1">
            <a:spLocks noGrp="1"/>
          </p:cNvSpPr>
          <p:nvPr>
            <p:ph type="body" idx="1"/>
          </p:nvPr>
        </p:nvSpPr>
        <p:spPr>
          <a:xfrm>
            <a:off x="311700" y="1536633"/>
            <a:ext cx="4128414" cy="4555200"/>
          </a:xfrm>
          <a:prstGeom prst="rect">
            <a:avLst/>
          </a:prstGeom>
        </p:spPr>
        <p:txBody>
          <a:bodyPr spcFirstLastPara="1" vert="horz" wrap="square" lIns="91425" tIns="91425" rIns="91425" bIns="91425" rtlCol="0" anchor="t" anchorCtr="0">
            <a:noAutofit/>
          </a:bodyPr>
          <a:lstStyle/>
          <a:p>
            <a:pPr indent="-457200"/>
            <a:r>
              <a:rPr lang="en-US" dirty="0" smtClean="0">
                <a:solidFill>
                  <a:schemeClr val="tx1"/>
                </a:solidFill>
              </a:rPr>
              <a:t>Rightful Chair of the Basic Alpine Climbing Course</a:t>
            </a:r>
          </a:p>
          <a:p>
            <a:pPr indent="-457200"/>
            <a:r>
              <a:rPr lang="en-US" dirty="0" smtClean="0">
                <a:solidFill>
                  <a:schemeClr val="tx1"/>
                </a:solidFill>
              </a:rPr>
              <a:t>Rightful Co-Chair of the Intermediate Climbing Course</a:t>
            </a:r>
          </a:p>
          <a:p>
            <a:pPr indent="-457200"/>
            <a:r>
              <a:rPr lang="en-US" dirty="0" smtClean="0">
                <a:solidFill>
                  <a:schemeClr val="tx1"/>
                </a:solidFill>
              </a:rPr>
              <a:t>The Leader of Climbs</a:t>
            </a:r>
          </a:p>
          <a:p>
            <a:pPr indent="-457200"/>
            <a:r>
              <a:rPr lang="en-US" dirty="0" smtClean="0">
                <a:solidFill>
                  <a:schemeClr val="tx1"/>
                </a:solidFill>
              </a:rPr>
              <a:t> The Unburnt</a:t>
            </a:r>
            <a:endParaRPr dirty="0">
              <a:solidFill>
                <a:schemeClr val="tx1"/>
              </a:solidFill>
            </a:endParaRPr>
          </a:p>
          <a:p>
            <a:pPr marL="0" indent="0">
              <a:spcBef>
                <a:spcPts val="1600"/>
              </a:spcBef>
              <a:buNone/>
            </a:pPr>
            <a:endParaRPr dirty="0"/>
          </a:p>
          <a:p>
            <a:pPr marL="0" indent="0">
              <a:spcBef>
                <a:spcPts val="1600"/>
              </a:spcBef>
              <a:spcAft>
                <a:spcPts val="1600"/>
              </a:spcAft>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114" y="1536633"/>
            <a:ext cx="4378569" cy="32839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dirty="0"/>
              <a:t>Co-Chair - Natalia Martinez-Paz</a:t>
            </a:r>
            <a:endParaRPr dirty="0"/>
          </a:p>
        </p:txBody>
      </p:sp>
      <p:sp>
        <p:nvSpPr>
          <p:cNvPr id="496" name="Shape 496"/>
          <p:cNvSpPr txBox="1">
            <a:spLocks noGrp="1"/>
          </p:cNvSpPr>
          <p:nvPr>
            <p:ph type="body" idx="1"/>
          </p:nvPr>
        </p:nvSpPr>
        <p:spPr>
          <a:xfrm>
            <a:off x="311700" y="1536633"/>
            <a:ext cx="5200100" cy="4555200"/>
          </a:xfrm>
          <a:prstGeom prst="rect">
            <a:avLst/>
          </a:prstGeom>
        </p:spPr>
        <p:txBody>
          <a:bodyPr spcFirstLastPara="1" vert="horz" wrap="square" lIns="91425" tIns="91425" rIns="91425" bIns="91425" rtlCol="0" anchor="t" anchorCtr="0">
            <a:noAutofit/>
          </a:bodyPr>
          <a:lstStyle/>
          <a:p>
            <a:pPr indent="-457200">
              <a:spcBef>
                <a:spcPts val="1600"/>
              </a:spcBef>
            </a:pPr>
            <a:r>
              <a:rPr lang="en" sz="2800" dirty="0">
                <a:solidFill>
                  <a:schemeClr val="tx1"/>
                </a:solidFill>
              </a:rPr>
              <a:t>Your go-to person for questions at lecture</a:t>
            </a:r>
          </a:p>
          <a:p>
            <a:pPr indent="-457200">
              <a:spcBef>
                <a:spcPts val="1600"/>
              </a:spcBef>
              <a:spcAft>
                <a:spcPts val="1600"/>
              </a:spcAft>
            </a:pPr>
            <a:r>
              <a:rPr lang="en-US" sz="2800" dirty="0">
                <a:solidFill>
                  <a:schemeClr val="tx1"/>
                </a:solidFill>
              </a:rPr>
              <a:t>Does whatever Jill wants</a:t>
            </a:r>
            <a:endParaRPr lang="en" sz="2800" dirty="0">
              <a:solidFill>
                <a:schemeClr val="tx1"/>
              </a:solidFill>
            </a:endParaRPr>
          </a:p>
          <a:p>
            <a:pPr indent="-457200">
              <a:spcBef>
                <a:spcPts val="1600"/>
              </a:spcBef>
              <a:spcAft>
                <a:spcPts val="1600"/>
              </a:spcAft>
            </a:pPr>
            <a:r>
              <a:rPr lang="en" sz="2800" dirty="0">
                <a:solidFill>
                  <a:schemeClr val="tx1"/>
                </a:solidFill>
              </a:rPr>
              <a:t>Don’t mess with her when she’s hungry</a:t>
            </a:r>
            <a:endParaRPr sz="2800" dirty="0">
              <a:solidFill>
                <a:schemeClr val="tx1"/>
              </a:solidFill>
            </a:endParaRPr>
          </a:p>
        </p:txBody>
      </p:sp>
      <p:sp>
        <p:nvSpPr>
          <p:cNvPr id="498" name="Shape 498"/>
          <p:cNvSpPr txBox="1"/>
          <p:nvPr/>
        </p:nvSpPr>
        <p:spPr>
          <a:xfrm>
            <a:off x="4776300" y="5016100"/>
            <a:ext cx="5230200" cy="610200"/>
          </a:xfrm>
          <a:prstGeom prst="rect">
            <a:avLst/>
          </a:prstGeom>
          <a:noFill/>
          <a:ln>
            <a:noFill/>
          </a:ln>
        </p:spPr>
        <p:txBody>
          <a:bodyPr spcFirstLastPara="1" wrap="square" lIns="91425" tIns="91425" rIns="91425" bIns="91425" anchor="t" anchorCtr="0">
            <a:noAutofit/>
          </a:bodyPr>
          <a:lstStyle/>
          <a:p>
            <a:endParaRPr/>
          </a:p>
        </p:txBody>
      </p:sp>
      <p:pic>
        <p:nvPicPr>
          <p:cNvPr id="3" name="Picture 2">
            <a:extLst>
              <a:ext uri="{FF2B5EF4-FFF2-40B4-BE49-F238E27FC236}">
                <a16:creationId xmlns:a16="http://schemas.microsoft.com/office/drawing/2014/main" id="{8E474B82-96B5-DA41-996D-AE599F7274F9}"/>
              </a:ext>
            </a:extLst>
          </p:cNvPr>
          <p:cNvPicPr>
            <a:picLocks noChangeAspect="1"/>
          </p:cNvPicPr>
          <p:nvPr/>
        </p:nvPicPr>
        <p:blipFill>
          <a:blip r:embed="rId3"/>
          <a:stretch>
            <a:fillRect/>
          </a:stretch>
        </p:blipFill>
        <p:spPr>
          <a:xfrm>
            <a:off x="5103134" y="2588534"/>
            <a:ext cx="3164566" cy="3164566"/>
          </a:xfrm>
          <a:prstGeom prst="rect">
            <a:avLst/>
          </a:prstGeom>
          <a:ln w="38100">
            <a:solidFill>
              <a:srgbClr val="258FBD"/>
            </a:solidFill>
          </a:ln>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p:cNvSpPr txBox="1">
            <a:spLocks noGrp="1"/>
          </p:cNvSpPr>
          <p:nvPr>
            <p:ph type="body" idx="1"/>
          </p:nvPr>
        </p:nvSpPr>
        <p:spPr>
          <a:xfrm>
            <a:off x="1409575" y="1028650"/>
            <a:ext cx="6102000" cy="605100"/>
          </a:xfrm>
          <a:prstGeom prst="rect">
            <a:avLst/>
          </a:prstGeom>
        </p:spPr>
        <p:txBody>
          <a:bodyPr spcFirstLastPara="1" vert="horz" wrap="square" lIns="91425" tIns="91425" rIns="91425" bIns="91425" rtlCol="0" anchor="ctr" anchorCtr="0">
            <a:noAutofit/>
          </a:bodyPr>
          <a:lstStyle/>
          <a:p>
            <a:pPr marL="0" indent="0"/>
            <a:r>
              <a:rPr lang="en" sz="3000" b="1">
                <a:solidFill>
                  <a:srgbClr val="000000"/>
                </a:solidFill>
              </a:rPr>
              <a:t>Climbing is dangerous.</a:t>
            </a:r>
            <a:endParaRPr sz="3000" b="1">
              <a:solidFill>
                <a:srgbClr val="000000"/>
              </a:solidFill>
            </a:endParaRPr>
          </a:p>
        </p:txBody>
      </p:sp>
      <p:pic>
        <p:nvPicPr>
          <p:cNvPr id="7170" name="Picture 2" descr="dangerous.jpg">
            <a:extLst>
              <a:ext uri="{FF2B5EF4-FFF2-40B4-BE49-F238E27FC236}">
                <a16:creationId xmlns:a16="http://schemas.microsoft.com/office/drawing/2014/main" id="{A97C3326-A511-A048-BCF5-8A0435C0DD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2AE765C-34B5-3C45-AB32-331F80491AB7}"/>
              </a:ext>
            </a:extLst>
          </p:cNvPr>
          <p:cNvSpPr/>
          <p:nvPr/>
        </p:nvSpPr>
        <p:spPr>
          <a:xfrm>
            <a:off x="289560" y="457257"/>
            <a:ext cx="8564880" cy="1938992"/>
          </a:xfrm>
          <a:prstGeom prst="rect">
            <a:avLst/>
          </a:prstGeom>
        </p:spPr>
        <p:txBody>
          <a:bodyPr wrap="square">
            <a:spAutoFit/>
          </a:bodyPr>
          <a:lstStyle/>
          <a:p>
            <a:r>
              <a:rPr lang="en-US" sz="4000" b="1" dirty="0">
                <a:solidFill>
                  <a:srgbClr val="000000"/>
                </a:solidFill>
                <a:latin typeface="Calibri Regular"/>
              </a:rPr>
              <a:t>Climbing is dangerous.</a:t>
            </a:r>
            <a:endParaRPr lang="en-US" sz="4000" b="1" dirty="0"/>
          </a:p>
          <a:p>
            <a:r>
              <a:rPr lang="en-US" sz="4000" dirty="0"/>
              <a:t/>
            </a:r>
            <a:br>
              <a:rPr lang="en-US" sz="4000" dirty="0"/>
            </a:b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dirty="0"/>
              <a:t>Lecture Co-Chair - Ben Brown</a:t>
            </a:r>
            <a:endParaRPr dirty="0"/>
          </a:p>
        </p:txBody>
      </p:sp>
      <p:sp>
        <p:nvSpPr>
          <p:cNvPr id="504" name="Shape 504"/>
          <p:cNvSpPr txBox="1">
            <a:spLocks noGrp="1"/>
          </p:cNvSpPr>
          <p:nvPr>
            <p:ph type="body" idx="1"/>
          </p:nvPr>
        </p:nvSpPr>
        <p:spPr>
          <a:xfrm>
            <a:off x="311700" y="1536633"/>
            <a:ext cx="5200100" cy="4555200"/>
          </a:xfrm>
          <a:prstGeom prst="rect">
            <a:avLst/>
          </a:prstGeom>
        </p:spPr>
        <p:txBody>
          <a:bodyPr spcFirstLastPara="1" vert="horz" wrap="square" lIns="91425" tIns="91425" rIns="91425" bIns="91425" rtlCol="0" anchor="t" anchorCtr="0">
            <a:noAutofit/>
          </a:bodyPr>
          <a:lstStyle/>
          <a:p>
            <a:pPr indent="-457200">
              <a:buClr>
                <a:schemeClr val="dk1"/>
              </a:buClr>
              <a:buSzPts val="1100"/>
            </a:pPr>
            <a:r>
              <a:rPr lang="en" dirty="0">
                <a:solidFill>
                  <a:schemeClr val="tx1"/>
                </a:solidFill>
              </a:rPr>
              <a:t>Recruits lecturers and structures lectures for maximum student learning</a:t>
            </a:r>
            <a:endParaRPr dirty="0">
              <a:solidFill>
                <a:schemeClr val="tx1"/>
              </a:solidFill>
            </a:endParaRPr>
          </a:p>
          <a:p>
            <a:pPr indent="-457200">
              <a:spcBef>
                <a:spcPts val="1600"/>
              </a:spcBef>
              <a:spcAft>
                <a:spcPts val="1600"/>
              </a:spcAft>
              <a:buClr>
                <a:schemeClr val="dk1"/>
              </a:buClr>
              <a:buSzPts val="1100"/>
            </a:pPr>
            <a:r>
              <a:rPr lang="en" dirty="0">
                <a:solidFill>
                  <a:schemeClr val="tx1"/>
                </a:solidFill>
              </a:rPr>
              <a:t>Makes lectures awesome, collaborative, and goal-oriented</a:t>
            </a:r>
            <a:endParaRPr dirty="0">
              <a:solidFill>
                <a:schemeClr val="tx1"/>
              </a:solidFill>
            </a:endParaRPr>
          </a:p>
        </p:txBody>
      </p:sp>
      <p:pic>
        <p:nvPicPr>
          <p:cNvPr id="45058" name="Picture 2" descr="https://lh5.googleusercontent.com/3_p-i2aIjeP1TTXqg1KgmQCUECdKFA0ZmUjymbQLe_1H7bcfJJg1XpOtPO6EYi3xMAFvjvufLV3Q8bjclItPFweRPFAYjK3b0QvyabubqGXiboAG6bwF-4Cld_RNlapY0fOSxcX-yoI">
            <a:extLst>
              <a:ext uri="{FF2B5EF4-FFF2-40B4-BE49-F238E27FC236}">
                <a16:creationId xmlns:a16="http://schemas.microsoft.com/office/drawing/2014/main" id="{8687E59C-21C4-4549-9102-CBAC25A61D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869"/>
          <a:stretch/>
        </p:blipFill>
        <p:spPr bwMode="auto">
          <a:xfrm>
            <a:off x="5664200" y="1725267"/>
            <a:ext cx="2933700" cy="3614208"/>
          </a:xfrm>
          <a:prstGeom prst="rect">
            <a:avLst/>
          </a:prstGeom>
          <a:noFill/>
          <a:ln w="38100">
            <a:solidFill>
              <a:srgbClr val="258FBD"/>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a:t>Critical Skills Chair - Chris Charron</a:t>
            </a:r>
            <a:endParaRPr/>
          </a:p>
        </p:txBody>
      </p:sp>
      <p:sp>
        <p:nvSpPr>
          <p:cNvPr id="511" name="Shape 511"/>
          <p:cNvSpPr txBox="1">
            <a:spLocks noGrp="1"/>
          </p:cNvSpPr>
          <p:nvPr>
            <p:ph type="body" idx="1"/>
          </p:nvPr>
        </p:nvSpPr>
        <p:spPr>
          <a:xfrm>
            <a:off x="311700" y="1536633"/>
            <a:ext cx="5390600" cy="4555200"/>
          </a:xfrm>
          <a:prstGeom prst="rect">
            <a:avLst/>
          </a:prstGeom>
        </p:spPr>
        <p:txBody>
          <a:bodyPr spcFirstLastPara="1" vert="horz" wrap="square" lIns="91425" tIns="91425" rIns="91425" bIns="91425" rtlCol="0" anchor="t" anchorCtr="0">
            <a:noAutofit/>
          </a:bodyPr>
          <a:lstStyle/>
          <a:p>
            <a:pPr indent="-457200"/>
            <a:r>
              <a:rPr lang="en" dirty="0">
                <a:solidFill>
                  <a:schemeClr val="tx1"/>
                </a:solidFill>
              </a:rPr>
              <a:t>Coordinates make-up testing and extra help for students who struggled at a field trip</a:t>
            </a:r>
            <a:endParaRPr dirty="0">
              <a:solidFill>
                <a:schemeClr val="tx1"/>
              </a:solidFill>
            </a:endParaRPr>
          </a:p>
          <a:p>
            <a:pPr indent="-457200">
              <a:spcBef>
                <a:spcPts val="1600"/>
              </a:spcBef>
            </a:pPr>
            <a:r>
              <a:rPr lang="en" dirty="0">
                <a:solidFill>
                  <a:schemeClr val="tx1"/>
                </a:solidFill>
              </a:rPr>
              <a:t>Makes sure instructors are up to date on new techniques</a:t>
            </a:r>
            <a:endParaRPr dirty="0">
              <a:solidFill>
                <a:schemeClr val="tx1"/>
              </a:solidFill>
            </a:endParaRPr>
          </a:p>
          <a:p>
            <a:pPr indent="-457200">
              <a:spcBef>
                <a:spcPts val="1600"/>
              </a:spcBef>
            </a:pPr>
            <a:r>
              <a:rPr lang="en" dirty="0">
                <a:solidFill>
                  <a:schemeClr val="tx1"/>
                </a:solidFill>
              </a:rPr>
              <a:t>Manages progress of 2nd year students</a:t>
            </a:r>
            <a:endParaRPr dirty="0">
              <a:solidFill>
                <a:schemeClr val="tx1"/>
              </a:solidFill>
            </a:endParaRPr>
          </a:p>
          <a:p>
            <a:pPr marL="0" indent="0">
              <a:spcBef>
                <a:spcPts val="1600"/>
              </a:spcBef>
              <a:spcAft>
                <a:spcPts val="1600"/>
              </a:spcAft>
              <a:buNone/>
            </a:pPr>
            <a:endParaRPr dirty="0"/>
          </a:p>
        </p:txBody>
      </p:sp>
      <p:pic>
        <p:nvPicPr>
          <p:cNvPr id="512" name="Shape 512"/>
          <p:cNvPicPr preferRelativeResize="0"/>
          <p:nvPr/>
        </p:nvPicPr>
        <p:blipFill>
          <a:blip r:embed="rId3">
            <a:alphaModFix/>
          </a:blip>
          <a:stretch>
            <a:fillRect/>
          </a:stretch>
        </p:blipFill>
        <p:spPr>
          <a:xfrm>
            <a:off x="6048349" y="1356967"/>
            <a:ext cx="2418000" cy="4399725"/>
          </a:xfrm>
          <a:prstGeom prst="rect">
            <a:avLst/>
          </a:prstGeom>
          <a:noFill/>
          <a:ln w="38100">
            <a:solidFill>
              <a:srgbClr val="258FBD"/>
            </a:solidFill>
          </a:ln>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a:t>Field Trips Chair - Scott Schissel</a:t>
            </a:r>
            <a:endParaRPr/>
          </a:p>
        </p:txBody>
      </p:sp>
      <p:sp>
        <p:nvSpPr>
          <p:cNvPr id="518" name="Shape 518"/>
          <p:cNvSpPr txBox="1">
            <a:spLocks noGrp="1"/>
          </p:cNvSpPr>
          <p:nvPr>
            <p:ph type="body" idx="1"/>
          </p:nvPr>
        </p:nvSpPr>
        <p:spPr>
          <a:xfrm>
            <a:off x="311700" y="1536633"/>
            <a:ext cx="5149300" cy="4555200"/>
          </a:xfrm>
          <a:prstGeom prst="rect">
            <a:avLst/>
          </a:prstGeom>
        </p:spPr>
        <p:txBody>
          <a:bodyPr spcFirstLastPara="1" vert="horz" wrap="square" lIns="91425" tIns="91425" rIns="91425" bIns="91425" rtlCol="0" anchor="t" anchorCtr="0">
            <a:noAutofit/>
          </a:bodyPr>
          <a:lstStyle/>
          <a:p>
            <a:pPr indent="-457200"/>
            <a:r>
              <a:rPr lang="en" dirty="0">
                <a:solidFill>
                  <a:schemeClr val="tx1"/>
                </a:solidFill>
              </a:rPr>
              <a:t>Takes care of field trip reservations and permits</a:t>
            </a:r>
            <a:endParaRPr dirty="0">
              <a:solidFill>
                <a:schemeClr val="tx1"/>
              </a:solidFill>
            </a:endParaRPr>
          </a:p>
          <a:p>
            <a:pPr indent="-457200">
              <a:spcBef>
                <a:spcPts val="1600"/>
              </a:spcBef>
            </a:pPr>
            <a:r>
              <a:rPr lang="en" dirty="0">
                <a:solidFill>
                  <a:schemeClr val="tx1"/>
                </a:solidFill>
              </a:rPr>
              <a:t>Recruits and trains field trip leaders and instructors</a:t>
            </a:r>
            <a:endParaRPr dirty="0">
              <a:solidFill>
                <a:schemeClr val="tx1"/>
              </a:solidFill>
            </a:endParaRPr>
          </a:p>
          <a:p>
            <a:pPr indent="-457200">
              <a:spcBef>
                <a:spcPts val="1600"/>
              </a:spcBef>
            </a:pPr>
            <a:r>
              <a:rPr lang="en" dirty="0">
                <a:solidFill>
                  <a:schemeClr val="tx1"/>
                </a:solidFill>
              </a:rPr>
              <a:t>Will help you purchase the right gear at REI</a:t>
            </a:r>
            <a:endParaRPr dirty="0">
              <a:solidFill>
                <a:schemeClr val="tx1"/>
              </a:solidFill>
            </a:endParaRPr>
          </a:p>
          <a:p>
            <a:pPr indent="-457200">
              <a:spcBef>
                <a:spcPts val="1600"/>
              </a:spcBef>
              <a:spcAft>
                <a:spcPts val="1600"/>
              </a:spcAft>
            </a:pPr>
            <a:r>
              <a:rPr lang="en" dirty="0">
                <a:solidFill>
                  <a:schemeClr val="tx1"/>
                </a:solidFill>
              </a:rPr>
              <a:t>Leads 4.9+</a:t>
            </a:r>
            <a:endParaRPr dirty="0">
              <a:solidFill>
                <a:schemeClr val="tx1"/>
              </a:solidFill>
            </a:endParaRPr>
          </a:p>
        </p:txBody>
      </p:sp>
      <p:pic>
        <p:nvPicPr>
          <p:cNvPr id="46082" name="Picture 2" descr="scottandSamuel.jpg">
            <a:extLst>
              <a:ext uri="{FF2B5EF4-FFF2-40B4-BE49-F238E27FC236}">
                <a16:creationId xmlns:a16="http://schemas.microsoft.com/office/drawing/2014/main" id="{B865E33A-48C6-B14B-8147-8E81734D3E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323"/>
          <a:stretch/>
        </p:blipFill>
        <p:spPr bwMode="auto">
          <a:xfrm>
            <a:off x="5461000" y="1866899"/>
            <a:ext cx="3171825" cy="3327333"/>
          </a:xfrm>
          <a:prstGeom prst="rect">
            <a:avLst/>
          </a:prstGeom>
          <a:noFill/>
          <a:ln w="38100">
            <a:solidFill>
              <a:srgbClr val="258FBD"/>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a:t>Mentoring Chair - Jessie Worley</a:t>
            </a:r>
            <a:endParaRPr/>
          </a:p>
        </p:txBody>
      </p:sp>
      <p:sp>
        <p:nvSpPr>
          <p:cNvPr id="525" name="Shape 525"/>
          <p:cNvSpPr txBox="1">
            <a:spLocks noGrp="1"/>
          </p:cNvSpPr>
          <p:nvPr>
            <p:ph type="body" idx="1"/>
          </p:nvPr>
        </p:nvSpPr>
        <p:spPr>
          <a:xfrm>
            <a:off x="311700" y="1536633"/>
            <a:ext cx="5174700" cy="4555200"/>
          </a:xfrm>
          <a:prstGeom prst="rect">
            <a:avLst/>
          </a:prstGeom>
        </p:spPr>
        <p:txBody>
          <a:bodyPr spcFirstLastPara="1" vert="horz" wrap="square" lIns="91425" tIns="91425" rIns="91425" bIns="91425" rtlCol="0" anchor="t" anchorCtr="0">
            <a:noAutofit/>
          </a:bodyPr>
          <a:lstStyle/>
          <a:p>
            <a:pPr indent="-457200"/>
            <a:r>
              <a:rPr lang="en" dirty="0">
                <a:solidFill>
                  <a:schemeClr val="tx1"/>
                </a:solidFill>
              </a:rPr>
              <a:t>Recruits and guides mentors</a:t>
            </a:r>
            <a:endParaRPr dirty="0">
              <a:solidFill>
                <a:schemeClr val="tx1"/>
              </a:solidFill>
            </a:endParaRPr>
          </a:p>
          <a:p>
            <a:pPr indent="-457200">
              <a:spcBef>
                <a:spcPts val="1600"/>
              </a:spcBef>
            </a:pPr>
            <a:r>
              <a:rPr lang="en" dirty="0">
                <a:solidFill>
                  <a:schemeClr val="tx1"/>
                </a:solidFill>
              </a:rPr>
              <a:t>Assigns each student to a mentor</a:t>
            </a:r>
            <a:endParaRPr dirty="0">
              <a:solidFill>
                <a:schemeClr val="tx1"/>
              </a:solidFill>
            </a:endParaRPr>
          </a:p>
          <a:p>
            <a:pPr indent="-457200">
              <a:spcBef>
                <a:spcPts val="1600"/>
              </a:spcBef>
            </a:pPr>
            <a:r>
              <a:rPr lang="en" dirty="0">
                <a:solidFill>
                  <a:schemeClr val="tx1"/>
                </a:solidFill>
              </a:rPr>
              <a:t>Leads mentor nights</a:t>
            </a:r>
            <a:endParaRPr dirty="0">
              <a:solidFill>
                <a:schemeClr val="tx1"/>
              </a:solidFill>
            </a:endParaRPr>
          </a:p>
          <a:p>
            <a:pPr marL="0" indent="0">
              <a:spcBef>
                <a:spcPts val="1600"/>
              </a:spcBef>
              <a:buNone/>
            </a:pPr>
            <a:endParaRPr dirty="0"/>
          </a:p>
          <a:p>
            <a:pPr marL="0" indent="0">
              <a:spcBef>
                <a:spcPts val="1600"/>
              </a:spcBef>
              <a:spcAft>
                <a:spcPts val="1600"/>
              </a:spcAft>
              <a:buNone/>
            </a:pPr>
            <a:endParaRPr dirty="0"/>
          </a:p>
        </p:txBody>
      </p:sp>
      <p:pic>
        <p:nvPicPr>
          <p:cNvPr id="47106" name="Picture 2" descr="jessieworley.jpg">
            <a:extLst>
              <a:ext uri="{FF2B5EF4-FFF2-40B4-BE49-F238E27FC236}">
                <a16:creationId xmlns:a16="http://schemas.microsoft.com/office/drawing/2014/main" id="{32CCFF2B-61EE-FE4B-BD24-DFE7C50E6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36367"/>
            <a:ext cx="2667000" cy="4000500"/>
          </a:xfrm>
          <a:prstGeom prst="rect">
            <a:avLst/>
          </a:prstGeom>
          <a:noFill/>
          <a:ln w="38100">
            <a:solidFill>
              <a:srgbClr val="258FBD"/>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a:t>Records Chair - Carrie Kavanaugh</a:t>
            </a:r>
            <a:endParaRPr/>
          </a:p>
        </p:txBody>
      </p:sp>
      <p:sp>
        <p:nvSpPr>
          <p:cNvPr id="532" name="Shape 532"/>
          <p:cNvSpPr txBox="1">
            <a:spLocks noGrp="1"/>
          </p:cNvSpPr>
          <p:nvPr>
            <p:ph type="body" idx="1"/>
          </p:nvPr>
        </p:nvSpPr>
        <p:spPr>
          <a:xfrm>
            <a:off x="311700" y="1536633"/>
            <a:ext cx="4022400" cy="4555200"/>
          </a:xfrm>
          <a:prstGeom prst="rect">
            <a:avLst/>
          </a:prstGeom>
        </p:spPr>
        <p:txBody>
          <a:bodyPr spcFirstLastPara="1" vert="horz" wrap="square" lIns="91425" tIns="91425" rIns="91425" bIns="91425" rtlCol="0" anchor="t" anchorCtr="0">
            <a:noAutofit/>
          </a:bodyPr>
          <a:lstStyle/>
          <a:p>
            <a:pPr indent="-457200"/>
            <a:r>
              <a:rPr lang="en" dirty="0">
                <a:solidFill>
                  <a:schemeClr val="tx1"/>
                </a:solidFill>
              </a:rPr>
              <a:t>Keeps records of everything you’ve done so you can GRADUATE!</a:t>
            </a:r>
            <a:endParaRPr dirty="0">
              <a:solidFill>
                <a:schemeClr val="tx1"/>
              </a:solidFill>
            </a:endParaRPr>
          </a:p>
          <a:p>
            <a:pPr indent="-457200">
              <a:spcBef>
                <a:spcPts val="1600"/>
              </a:spcBef>
              <a:spcAft>
                <a:spcPts val="1600"/>
              </a:spcAft>
            </a:pPr>
            <a:r>
              <a:rPr lang="en" dirty="0">
                <a:solidFill>
                  <a:schemeClr val="tx1"/>
                </a:solidFill>
              </a:rPr>
              <a:t>Himalayan badass</a:t>
            </a:r>
            <a:endParaRPr dirty="0">
              <a:solidFill>
                <a:schemeClr val="tx1"/>
              </a:solidFill>
            </a:endParaRPr>
          </a:p>
        </p:txBody>
      </p:sp>
      <p:pic>
        <p:nvPicPr>
          <p:cNvPr id="533" name="Shape 533"/>
          <p:cNvPicPr preferRelativeResize="0"/>
          <p:nvPr/>
        </p:nvPicPr>
        <p:blipFill rotWithShape="1">
          <a:blip r:embed="rId3">
            <a:alphaModFix/>
          </a:blip>
          <a:srcRect l="6744" t="18674"/>
          <a:stretch/>
        </p:blipFill>
        <p:spPr>
          <a:xfrm>
            <a:off x="4334100" y="2032000"/>
            <a:ext cx="4343400" cy="2840801"/>
          </a:xfrm>
          <a:prstGeom prst="rect">
            <a:avLst/>
          </a:prstGeom>
          <a:noFill/>
          <a:ln w="38100">
            <a:solidFill>
              <a:srgbClr val="258FBD"/>
            </a:solidFill>
          </a:ln>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a:t>Climbs Chair - Owen Gabrielson</a:t>
            </a:r>
            <a:endParaRPr/>
          </a:p>
        </p:txBody>
      </p:sp>
      <p:sp>
        <p:nvSpPr>
          <p:cNvPr id="539" name="Shape 539"/>
          <p:cNvSpPr txBox="1">
            <a:spLocks noGrp="1"/>
          </p:cNvSpPr>
          <p:nvPr>
            <p:ph type="body" idx="1"/>
          </p:nvPr>
        </p:nvSpPr>
        <p:spPr>
          <a:xfrm>
            <a:off x="311700" y="1536633"/>
            <a:ext cx="5809700" cy="4555200"/>
          </a:xfrm>
          <a:prstGeom prst="rect">
            <a:avLst/>
          </a:prstGeom>
        </p:spPr>
        <p:txBody>
          <a:bodyPr spcFirstLastPara="1" vert="horz" wrap="square" lIns="91425" tIns="91425" rIns="91425" bIns="91425" rtlCol="0" anchor="t" anchorCtr="0">
            <a:noAutofit/>
          </a:bodyPr>
          <a:lstStyle/>
          <a:p>
            <a:pPr indent="-457200"/>
            <a:r>
              <a:rPr lang="en" dirty="0">
                <a:solidFill>
                  <a:schemeClr val="tx1"/>
                </a:solidFill>
              </a:rPr>
              <a:t>Recruits climb leaders and helps students get their climbs in</a:t>
            </a:r>
            <a:endParaRPr dirty="0">
              <a:solidFill>
                <a:schemeClr val="tx1"/>
              </a:solidFill>
            </a:endParaRPr>
          </a:p>
          <a:p>
            <a:pPr indent="-457200">
              <a:spcBef>
                <a:spcPts val="1600"/>
              </a:spcBef>
            </a:pPr>
            <a:r>
              <a:rPr lang="en" dirty="0">
                <a:solidFill>
                  <a:schemeClr val="tx1"/>
                </a:solidFill>
              </a:rPr>
              <a:t>Helps guide prospective leaders through the climb leader process</a:t>
            </a:r>
            <a:endParaRPr dirty="0">
              <a:solidFill>
                <a:schemeClr val="tx1"/>
              </a:solidFill>
            </a:endParaRPr>
          </a:p>
          <a:p>
            <a:pPr indent="-457200">
              <a:spcBef>
                <a:spcPts val="1600"/>
              </a:spcBef>
            </a:pPr>
            <a:r>
              <a:rPr lang="en" dirty="0">
                <a:solidFill>
                  <a:schemeClr val="tx1"/>
                </a:solidFill>
              </a:rPr>
              <a:t>Keeps climb descriptions accurate and up to date</a:t>
            </a:r>
            <a:endParaRPr dirty="0">
              <a:solidFill>
                <a:schemeClr val="tx1"/>
              </a:solidFill>
            </a:endParaRPr>
          </a:p>
          <a:p>
            <a:pPr indent="-457200">
              <a:spcBef>
                <a:spcPts val="1600"/>
              </a:spcBef>
              <a:spcAft>
                <a:spcPts val="1600"/>
              </a:spcAft>
            </a:pPr>
            <a:r>
              <a:rPr lang="en" dirty="0">
                <a:solidFill>
                  <a:schemeClr val="tx1"/>
                </a:solidFill>
              </a:rPr>
              <a:t>Wants you to not be a wanker</a:t>
            </a:r>
            <a:endParaRPr dirty="0">
              <a:solidFill>
                <a:schemeClr val="tx1"/>
              </a:solidFill>
            </a:endParaRPr>
          </a:p>
        </p:txBody>
      </p:sp>
      <p:pic>
        <p:nvPicPr>
          <p:cNvPr id="48130" name="Picture 2" descr="owen.jpg">
            <a:extLst>
              <a:ext uri="{FF2B5EF4-FFF2-40B4-BE49-F238E27FC236}">
                <a16:creationId xmlns:a16="http://schemas.microsoft.com/office/drawing/2014/main" id="{539B41BD-53B1-F146-86DE-F7BD2687F9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21"/>
          <a:stretch/>
        </p:blipFill>
        <p:spPr bwMode="auto">
          <a:xfrm>
            <a:off x="5435600" y="2817283"/>
            <a:ext cx="3091900" cy="2758017"/>
          </a:xfrm>
          <a:prstGeom prst="rect">
            <a:avLst/>
          </a:prstGeom>
          <a:noFill/>
          <a:ln w="38100">
            <a:solidFill>
              <a:srgbClr val="258FBD"/>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a:t>Manuals Chair - Marek Karbarz</a:t>
            </a:r>
            <a:endParaRPr/>
          </a:p>
        </p:txBody>
      </p:sp>
      <p:sp>
        <p:nvSpPr>
          <p:cNvPr id="546" name="Shape 546"/>
          <p:cNvSpPr txBox="1">
            <a:spLocks noGrp="1"/>
          </p:cNvSpPr>
          <p:nvPr>
            <p:ph type="body" idx="1"/>
          </p:nvPr>
        </p:nvSpPr>
        <p:spPr>
          <a:xfrm>
            <a:off x="311700" y="1536633"/>
            <a:ext cx="4146000" cy="4555200"/>
          </a:xfrm>
          <a:prstGeom prst="rect">
            <a:avLst/>
          </a:prstGeom>
        </p:spPr>
        <p:txBody>
          <a:bodyPr spcFirstLastPara="1" vert="horz" wrap="square" lIns="91425" tIns="91425" rIns="91425" bIns="91425" rtlCol="0" anchor="t" anchorCtr="0">
            <a:noAutofit/>
          </a:bodyPr>
          <a:lstStyle/>
          <a:p>
            <a:pPr indent="-457200"/>
            <a:r>
              <a:rPr lang="en" sz="2200" dirty="0">
                <a:solidFill>
                  <a:schemeClr val="tx1"/>
                </a:solidFill>
              </a:rPr>
              <a:t>Edits your student manual.</a:t>
            </a:r>
            <a:endParaRPr sz="2200" dirty="0">
              <a:solidFill>
                <a:schemeClr val="tx1"/>
              </a:solidFill>
            </a:endParaRPr>
          </a:p>
          <a:p>
            <a:pPr indent="-457200">
              <a:spcBef>
                <a:spcPts val="1600"/>
              </a:spcBef>
            </a:pPr>
            <a:r>
              <a:rPr lang="en" sz="2200" dirty="0">
                <a:solidFill>
                  <a:schemeClr val="tx1"/>
                </a:solidFill>
              </a:rPr>
              <a:t>Edits, prints your yellow field trip books.</a:t>
            </a:r>
            <a:endParaRPr sz="2200" dirty="0">
              <a:solidFill>
                <a:schemeClr val="tx1"/>
              </a:solidFill>
            </a:endParaRPr>
          </a:p>
          <a:p>
            <a:pPr indent="-457200">
              <a:spcBef>
                <a:spcPts val="1600"/>
              </a:spcBef>
            </a:pPr>
            <a:r>
              <a:rPr lang="en" sz="2200" dirty="0">
                <a:solidFill>
                  <a:schemeClr val="tx1"/>
                </a:solidFill>
              </a:rPr>
              <a:t>Marek worked hard on the manual, so use it.</a:t>
            </a:r>
            <a:endParaRPr sz="2200" dirty="0">
              <a:solidFill>
                <a:schemeClr val="tx1"/>
              </a:solidFill>
            </a:endParaRPr>
          </a:p>
          <a:p>
            <a:pPr indent="-457200">
              <a:spcBef>
                <a:spcPts val="1600"/>
              </a:spcBef>
            </a:pPr>
            <a:r>
              <a:rPr lang="en" sz="2200" dirty="0">
                <a:solidFill>
                  <a:schemeClr val="tx1"/>
                </a:solidFill>
              </a:rPr>
              <a:t>If you’re not sure, it’s probably in the manual.</a:t>
            </a:r>
            <a:endParaRPr sz="2200" dirty="0">
              <a:solidFill>
                <a:schemeClr val="tx1"/>
              </a:solidFill>
            </a:endParaRPr>
          </a:p>
          <a:p>
            <a:pPr indent="-457200">
              <a:spcBef>
                <a:spcPts val="1600"/>
              </a:spcBef>
            </a:pPr>
            <a:r>
              <a:rPr lang="en" sz="2200" dirty="0">
                <a:solidFill>
                  <a:schemeClr val="tx1"/>
                </a:solidFill>
              </a:rPr>
              <a:t>Don’t email us. Look in the manual.</a:t>
            </a:r>
            <a:endParaRPr sz="2200" dirty="0">
              <a:solidFill>
                <a:schemeClr val="tx1"/>
              </a:solidFill>
            </a:endParaRPr>
          </a:p>
          <a:p>
            <a:pPr indent="-457200">
              <a:spcBef>
                <a:spcPts val="1600"/>
              </a:spcBef>
            </a:pPr>
            <a:r>
              <a:rPr lang="en" sz="2200" dirty="0">
                <a:solidFill>
                  <a:schemeClr val="tx1"/>
                </a:solidFill>
              </a:rPr>
              <a:t>If you call us, it better not be in the manual.</a:t>
            </a:r>
            <a:endParaRPr sz="2200" dirty="0">
              <a:solidFill>
                <a:schemeClr val="tx1"/>
              </a:solidFill>
            </a:endParaRPr>
          </a:p>
          <a:p>
            <a:pPr marL="0" indent="0">
              <a:spcBef>
                <a:spcPts val="1600"/>
              </a:spcBef>
              <a:spcAft>
                <a:spcPts val="1600"/>
              </a:spcAft>
              <a:buNone/>
            </a:pPr>
            <a:endParaRPr dirty="0"/>
          </a:p>
        </p:txBody>
      </p:sp>
      <p:pic>
        <p:nvPicPr>
          <p:cNvPr id="49154" name="Picture 2" descr="Marek.jpg">
            <a:extLst>
              <a:ext uri="{FF2B5EF4-FFF2-40B4-BE49-F238E27FC236}">
                <a16:creationId xmlns:a16="http://schemas.microsoft.com/office/drawing/2014/main" id="{A3DFF25A-3A8C-0349-84AB-F8F5DB1E93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406" r="19136"/>
          <a:stretch/>
        </p:blipFill>
        <p:spPr bwMode="auto">
          <a:xfrm>
            <a:off x="4457700" y="1688938"/>
            <a:ext cx="3721100" cy="4760796"/>
          </a:xfrm>
          <a:prstGeom prst="rect">
            <a:avLst/>
          </a:prstGeom>
          <a:noFill/>
          <a:ln w="38100">
            <a:solidFill>
              <a:srgbClr val="258FBD"/>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a:t>Jim Paxinos - Tacoma Branch Chair</a:t>
            </a:r>
            <a:endParaRPr/>
          </a:p>
        </p:txBody>
      </p:sp>
      <p:sp>
        <p:nvSpPr>
          <p:cNvPr id="553" name="Shape 553"/>
          <p:cNvSpPr txBox="1">
            <a:spLocks noGrp="1"/>
          </p:cNvSpPr>
          <p:nvPr>
            <p:ph type="body" idx="1"/>
          </p:nvPr>
        </p:nvSpPr>
        <p:spPr>
          <a:xfrm>
            <a:off x="311700" y="1536633"/>
            <a:ext cx="4933400" cy="4555200"/>
          </a:xfrm>
          <a:prstGeom prst="rect">
            <a:avLst/>
          </a:prstGeom>
        </p:spPr>
        <p:txBody>
          <a:bodyPr spcFirstLastPara="1" vert="horz" wrap="square" lIns="91425" tIns="91425" rIns="91425" bIns="91425" rtlCol="0" anchor="t" anchorCtr="0">
            <a:noAutofit/>
          </a:bodyPr>
          <a:lstStyle/>
          <a:p>
            <a:pPr indent="-457200"/>
            <a:r>
              <a:rPr lang="en" sz="2800" dirty="0">
                <a:solidFill>
                  <a:schemeClr val="tx1"/>
                </a:solidFill>
              </a:rPr>
              <a:t>Runs administrative side of Tacoma Branch</a:t>
            </a:r>
            <a:endParaRPr sz="2800" dirty="0">
              <a:solidFill>
                <a:schemeClr val="tx1"/>
              </a:solidFill>
            </a:endParaRPr>
          </a:p>
          <a:p>
            <a:pPr indent="-457200">
              <a:spcBef>
                <a:spcPts val="1600"/>
              </a:spcBef>
            </a:pPr>
            <a:r>
              <a:rPr lang="en" sz="2800" dirty="0">
                <a:solidFill>
                  <a:schemeClr val="tx1"/>
                </a:solidFill>
              </a:rPr>
              <a:t>Campfire/BBQ/Bartender extraordinaire</a:t>
            </a:r>
            <a:endParaRPr sz="2800" dirty="0">
              <a:solidFill>
                <a:schemeClr val="tx1"/>
              </a:solidFill>
            </a:endParaRPr>
          </a:p>
          <a:p>
            <a:pPr indent="-457200">
              <a:spcBef>
                <a:spcPts val="1600"/>
              </a:spcBef>
              <a:spcAft>
                <a:spcPts val="1600"/>
              </a:spcAft>
            </a:pPr>
            <a:r>
              <a:rPr lang="en" sz="2800" dirty="0">
                <a:solidFill>
                  <a:schemeClr val="tx1"/>
                </a:solidFill>
              </a:rPr>
              <a:t>Only wears shorts</a:t>
            </a:r>
            <a:endParaRPr sz="2800" dirty="0">
              <a:solidFill>
                <a:schemeClr val="tx1"/>
              </a:solidFill>
            </a:endParaRPr>
          </a:p>
        </p:txBody>
      </p:sp>
      <p:pic>
        <p:nvPicPr>
          <p:cNvPr id="554" name="Shape 554" descr="jimpaxinosgrill.jpg"/>
          <p:cNvPicPr preferRelativeResize="0"/>
          <p:nvPr/>
        </p:nvPicPr>
        <p:blipFill rotWithShape="1">
          <a:blip r:embed="rId3">
            <a:alphaModFix/>
          </a:blip>
          <a:srcRect l="23425" r="5255"/>
          <a:stretch/>
        </p:blipFill>
        <p:spPr>
          <a:xfrm>
            <a:off x="5245100" y="1790699"/>
            <a:ext cx="3378200" cy="3683333"/>
          </a:xfrm>
          <a:prstGeom prst="rect">
            <a:avLst/>
          </a:prstGeom>
          <a:noFill/>
          <a:ln w="38100">
            <a:solidFill>
              <a:srgbClr val="258FBD"/>
            </a:solidFill>
          </a:ln>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Shape 559"/>
          <p:cNvPicPr preferRelativeResize="0"/>
          <p:nvPr/>
        </p:nvPicPr>
        <p:blipFill>
          <a:blip r:embed="rId3">
            <a:alphaModFix/>
          </a:blip>
          <a:stretch>
            <a:fillRect/>
          </a:stretch>
        </p:blipFill>
        <p:spPr>
          <a:xfrm>
            <a:off x="1197966" y="857250"/>
            <a:ext cx="6748069"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dirty="0"/>
              <a:t>Not for you?</a:t>
            </a:r>
            <a:endParaRPr dirty="0"/>
          </a:p>
        </p:txBody>
      </p:sp>
      <p:sp>
        <p:nvSpPr>
          <p:cNvPr id="565" name="Shape 565"/>
          <p:cNvSpPr txBox="1">
            <a:spLocks noGrp="1"/>
          </p:cNvSpPr>
          <p:nvPr>
            <p:ph type="body" idx="1"/>
          </p:nvPr>
        </p:nvSpPr>
        <p:spPr>
          <a:prstGeom prst="rect">
            <a:avLst/>
          </a:prstGeom>
        </p:spPr>
        <p:txBody>
          <a:bodyPr spcFirstLastPara="1" vert="horz" wrap="square" lIns="91425" tIns="91425" rIns="91425" bIns="91425" rtlCol="0" anchor="t" anchorCtr="0">
            <a:noAutofit/>
          </a:bodyPr>
          <a:lstStyle/>
          <a:p>
            <a:pPr indent="-457200">
              <a:spcAft>
                <a:spcPts val="1600"/>
              </a:spcAft>
            </a:pPr>
            <a:r>
              <a:rPr lang="en" dirty="0">
                <a:solidFill>
                  <a:srgbClr val="525252"/>
                </a:solidFill>
                <a:highlight>
                  <a:srgbClr val="FFFFFF"/>
                </a:highlight>
              </a:rPr>
              <a:t>For cancellations before March 1st, advise course leader via email before March 1st and the cancellation fee is $75.  </a:t>
            </a:r>
          </a:p>
          <a:p>
            <a:pPr indent="-457200">
              <a:spcAft>
                <a:spcPts val="1600"/>
              </a:spcAft>
            </a:pPr>
            <a:r>
              <a:rPr lang="en" dirty="0">
                <a:solidFill>
                  <a:srgbClr val="525252"/>
                </a:solidFill>
                <a:highlight>
                  <a:srgbClr val="FFFFFF"/>
                </a:highlight>
              </a:rPr>
              <a:t>After March 1, no refunds will be made. </a:t>
            </a:r>
            <a:endParaRPr dirty="0"/>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descr="sarahingalls.jpg"/>
          <p:cNvPicPr preferRelativeResize="0"/>
          <p:nvPr/>
        </p:nvPicPr>
        <p:blipFill>
          <a:blip r:embed="rId3">
            <a:alphaModFix/>
          </a:blip>
          <a:stretch>
            <a:fillRect/>
          </a:stretch>
        </p:blipFill>
        <p:spPr>
          <a:xfrm>
            <a:off x="-50294" y="0"/>
            <a:ext cx="9194294" cy="6858000"/>
          </a:xfrm>
          <a:prstGeom prst="rect">
            <a:avLst/>
          </a:prstGeom>
          <a:noFill/>
          <a:ln>
            <a:noFill/>
          </a:ln>
        </p:spPr>
      </p:pic>
      <p:sp>
        <p:nvSpPr>
          <p:cNvPr id="97" name="Shape 97"/>
          <p:cNvSpPr txBox="1">
            <a:spLocks noGrp="1"/>
          </p:cNvSpPr>
          <p:nvPr>
            <p:ph type="body" idx="1"/>
          </p:nvPr>
        </p:nvSpPr>
        <p:spPr>
          <a:xfrm>
            <a:off x="229837" y="732003"/>
            <a:ext cx="2757203" cy="605100"/>
          </a:xfrm>
          <a:prstGeom prst="rect">
            <a:avLst/>
          </a:prstGeom>
        </p:spPr>
        <p:txBody>
          <a:bodyPr spcFirstLastPara="1" vert="horz" wrap="square" lIns="91425" tIns="91425" rIns="91425" bIns="91425" rtlCol="0" anchor="ctr" anchorCtr="0">
            <a:noAutofit/>
          </a:bodyPr>
          <a:lstStyle/>
          <a:p>
            <a:pPr marL="0" indent="0"/>
            <a:r>
              <a:rPr lang="en" sz="4000" b="1" dirty="0">
                <a:solidFill>
                  <a:schemeClr val="bg1"/>
                </a:solidFill>
              </a:rPr>
              <a:t>There are heights and exposure,</a:t>
            </a:r>
            <a:endParaRPr sz="40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 sz="4000" dirty="0"/>
              <a:t>Excited, but don’t think you can finish this year?</a:t>
            </a:r>
            <a:endParaRPr sz="4000" dirty="0"/>
          </a:p>
        </p:txBody>
      </p:sp>
      <p:sp>
        <p:nvSpPr>
          <p:cNvPr id="571" name="Shape 571"/>
          <p:cNvSpPr txBox="1">
            <a:spLocks noGrp="1"/>
          </p:cNvSpPr>
          <p:nvPr>
            <p:ph type="body" idx="1"/>
          </p:nvPr>
        </p:nvSpPr>
        <p:spPr>
          <a:xfrm>
            <a:off x="311700" y="2006600"/>
            <a:ext cx="8520600" cy="4085232"/>
          </a:xfrm>
          <a:prstGeom prst="rect">
            <a:avLst/>
          </a:prstGeom>
        </p:spPr>
        <p:txBody>
          <a:bodyPr spcFirstLastPara="1" vert="horz" wrap="square" lIns="91425" tIns="91425" rIns="91425" bIns="91425" rtlCol="0" anchor="t" anchorCtr="0">
            <a:noAutofit/>
          </a:bodyPr>
          <a:lstStyle/>
          <a:p>
            <a:pPr indent="-457200">
              <a:spcAft>
                <a:spcPts val="1600"/>
              </a:spcAft>
            </a:pPr>
            <a:r>
              <a:rPr lang="en" dirty="0">
                <a:solidFill>
                  <a:schemeClr val="tx1"/>
                </a:solidFill>
              </a:rPr>
              <a:t>Don’t fret, we offer a second year extension to this course for about $75.</a:t>
            </a:r>
            <a:endParaRPr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0" y="2394703"/>
            <a:ext cx="2070100" cy="2068594"/>
          </a:xfrm>
          <a:prstGeom prst="rect">
            <a:avLst/>
          </a:prstGeom>
        </p:spPr>
        <p:txBody>
          <a:bodyPr spcFirstLastPara="1" vert="horz" wrap="square" lIns="91425" tIns="91425" rIns="91425" bIns="91425" rtlCol="0" anchor="ctr" anchorCtr="0">
            <a:noAutofit/>
          </a:bodyPr>
          <a:lstStyle/>
          <a:p>
            <a:pPr marL="0" indent="0"/>
            <a:r>
              <a:rPr lang="en" sz="4000" b="1" dirty="0">
                <a:solidFill>
                  <a:srgbClr val="000000"/>
                </a:solidFill>
              </a:rPr>
              <a:t>falling rocks,</a:t>
            </a:r>
            <a:endParaRPr sz="4000" b="1" dirty="0">
              <a:solidFill>
                <a:srgbClr val="000000"/>
              </a:solidFill>
            </a:endParaRPr>
          </a:p>
        </p:txBody>
      </p:sp>
      <p:pic>
        <p:nvPicPr>
          <p:cNvPr id="8194" name="Picture 2" descr="crushedrope.jpg">
            <a:extLst>
              <a:ext uri="{FF2B5EF4-FFF2-40B4-BE49-F238E27FC236}">
                <a16:creationId xmlns:a16="http://schemas.microsoft.com/office/drawing/2014/main" id="{B98B2CCE-653D-FA42-BBEA-3CA739E17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64" y="333762"/>
            <a:ext cx="6208776" cy="6208776"/>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4000">
        <p:fade/>
      </p:transition>
    </mc:Choice>
    <mc:Fallback xmlns="">
      <p:transition spd="slow" advClick="0" advTm="4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8444</TotalTime>
  <Words>1842</Words>
  <Application>Microsoft Office PowerPoint</Application>
  <PresentationFormat>On-screen Show (4:3)</PresentationFormat>
  <Paragraphs>241</Paragraphs>
  <Slides>80</Slides>
  <Notes>63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Calibri</vt:lpstr>
      <vt:lpstr>Calibri Regular</vt:lpstr>
      <vt:lpstr>Office Theme</vt:lpstr>
      <vt:lpstr>Tacoma Mountaineers Basic Alpine Climbing 2018 </vt:lpstr>
      <vt:lpstr>Climbing is hard.</vt:lpstr>
      <vt:lpstr>It means long days,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5 months of training, you will literally tie yourself to another person</vt:lpstr>
      <vt:lpstr>PowerPoint Presentation</vt:lpstr>
      <vt:lpstr>WILL YOU BE READY? </vt:lpstr>
      <vt:lpstr>Intro to the Basic Alpine Climbing Course</vt:lpstr>
      <vt:lpstr>What will you learn in this course?</vt:lpstr>
      <vt:lpstr>The skills needed to safely climb the rocky and glaciated peaks of the Northwest and beyond, including:</vt:lpstr>
      <vt:lpstr>What kind of climbs will you get to go on?  </vt:lpstr>
      <vt:lpstr>1.Basic Glacier Climbs </vt:lpstr>
      <vt:lpstr>PowerPoint Presentation</vt:lpstr>
      <vt:lpstr>PowerPoint Presentation</vt:lpstr>
      <vt:lpstr>PowerPoint Presentation</vt:lpstr>
      <vt:lpstr>PowerPoint Presentation</vt:lpstr>
      <vt:lpstr>PowerPoint Presentation</vt:lpstr>
      <vt:lpstr>PowerPoint Presentation</vt:lpstr>
      <vt:lpstr>2. Basic Rock Climbs</vt:lpstr>
      <vt:lpstr>PowerPoint Presentation</vt:lpstr>
      <vt:lpstr>PowerPoint Presentation</vt:lpstr>
      <vt:lpstr>PowerPoint Presentation</vt:lpstr>
      <vt:lpstr>PowerPoint Presentation</vt:lpstr>
      <vt:lpstr>3. Basic Alpine Climbs</vt:lpstr>
      <vt:lpstr>PowerPoint Presentation</vt:lpstr>
      <vt:lpstr>Silver Star Mountain</vt:lpstr>
      <vt:lpstr>PowerPoint Presentation</vt:lpstr>
      <vt:lpstr>PowerPoint Presentation</vt:lpstr>
      <vt:lpstr>Mt. Washington (Olympics)</vt:lpstr>
      <vt:lpstr>How is the course organized?</vt:lpstr>
      <vt:lpstr>Your time commitments</vt:lpstr>
      <vt:lpstr>Optional, but highly encouraged</vt:lpstr>
      <vt:lpstr>Who is going to be teaching you all this stuff?</vt:lpstr>
      <vt:lpstr>PowerPoint Presentation</vt:lpstr>
      <vt:lpstr>Conditioning!!!</vt:lpstr>
      <vt:lpstr>You’ll need to be like one of these guys….</vt:lpstr>
      <vt:lpstr>How to Train (in very, very simplified terms)</vt:lpstr>
      <vt:lpstr>Take your conditioning seriously</vt:lpstr>
      <vt:lpstr>Conditioner Requirement</vt:lpstr>
      <vt:lpstr>Preparation - we can’t stress this enough either!!</vt:lpstr>
      <vt:lpstr>Preparation, continued...</vt:lpstr>
      <vt:lpstr>Preparation, part 3</vt:lpstr>
      <vt:lpstr>Punctuality</vt:lpstr>
      <vt:lpstr>Missing dates</vt:lpstr>
      <vt:lpstr>PowerPoint Presentation</vt:lpstr>
      <vt:lpstr>Your 2018 Basic Committee</vt:lpstr>
      <vt:lpstr>Course Chair - Jill Uthoff</vt:lpstr>
      <vt:lpstr>Co-Chair - Natalia Martinez-Paz</vt:lpstr>
      <vt:lpstr>Lecture Co-Chair - Ben Brown</vt:lpstr>
      <vt:lpstr>Critical Skills Chair - Chris Charron</vt:lpstr>
      <vt:lpstr>Field Trips Chair - Scott Schissel</vt:lpstr>
      <vt:lpstr>Mentoring Chair - Jessie Worley</vt:lpstr>
      <vt:lpstr>Records Chair - Carrie Kavanaugh</vt:lpstr>
      <vt:lpstr>Climbs Chair - Owen Gabrielson</vt:lpstr>
      <vt:lpstr>Manuals Chair - Marek Karbarz</vt:lpstr>
      <vt:lpstr>Jim Paxinos - Tacoma Branch Chair</vt:lpstr>
      <vt:lpstr>PowerPoint Presentation</vt:lpstr>
      <vt:lpstr>Not for you?</vt:lpstr>
      <vt:lpstr>Excited, but don’t think you can finish this year?</vt:lpstr>
    </vt:vector>
  </TitlesOfParts>
  <Company>The Mountaineers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Mountaineers’</dc:title>
  <dc:creator>Suzanne Gerber</dc:creator>
  <cp:lastModifiedBy>Sarah Holt</cp:lastModifiedBy>
  <cp:revision>75</cp:revision>
  <dcterms:created xsi:type="dcterms:W3CDTF">2014-04-21T08:07:20Z</dcterms:created>
  <dcterms:modified xsi:type="dcterms:W3CDTF">2018-02-07T21:36:30Z</dcterms:modified>
</cp:coreProperties>
</file>