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7" r:id="rId2"/>
    <p:sldId id="292" r:id="rId3"/>
    <p:sldId id="258" r:id="rId4"/>
    <p:sldId id="293" r:id="rId5"/>
    <p:sldId id="288" r:id="rId6"/>
    <p:sldId id="300" r:id="rId7"/>
    <p:sldId id="302" r:id="rId8"/>
    <p:sldId id="264" r:id="rId9"/>
    <p:sldId id="303" r:id="rId10"/>
    <p:sldId id="297" r:id="rId11"/>
    <p:sldId id="262" r:id="rId12"/>
    <p:sldId id="296" r:id="rId13"/>
    <p:sldId id="265" r:id="rId14"/>
    <p:sldId id="266" r:id="rId15"/>
    <p:sldId id="267" r:id="rId16"/>
    <p:sldId id="268" r:id="rId17"/>
    <p:sldId id="291" r:id="rId18"/>
    <p:sldId id="270" r:id="rId19"/>
    <p:sldId id="271" r:id="rId20"/>
    <p:sldId id="272" r:id="rId21"/>
    <p:sldId id="273" r:id="rId22"/>
    <p:sldId id="278" r:id="rId23"/>
    <p:sldId id="279" r:id="rId24"/>
    <p:sldId id="285" r:id="rId25"/>
    <p:sldId id="274" r:id="rId26"/>
    <p:sldId id="275" r:id="rId27"/>
    <p:sldId id="277" r:id="rId28"/>
    <p:sldId id="294" r:id="rId29"/>
    <p:sldId id="280" r:id="rId30"/>
    <p:sldId id="281" r:id="rId31"/>
    <p:sldId id="282" r:id="rId32"/>
    <p:sldId id="290" r:id="rId33"/>
    <p:sldId id="283" r:id="rId34"/>
    <p:sldId id="284" r:id="rId35"/>
    <p:sldId id="286" r:id="rId36"/>
    <p:sldId id="287" r:id="rId37"/>
  </p:sldIdLst>
  <p:sldSz cx="12192000" cy="6858000"/>
  <p:notesSz cx="7077075" cy="93694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lyn Thompson" initials="MT" lastIdx="2" clrIdx="0">
    <p:extLst>
      <p:ext uri="{19B8F6BF-5375-455C-9EA6-DF929625EA0E}">
        <p15:presenceInfo xmlns:p15="http://schemas.microsoft.com/office/powerpoint/2012/main" userId="f7fe8f78b55968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1"/>
          </a:solidFill>
        </a:fill>
      </a:tcStyle>
    </a:wholeTbl>
    <a:band2H>
      <a:tcTxStyle/>
      <a:tcStyle>
        <a:tcBdr/>
        <a:fill>
          <a:solidFill>
            <a:srgbClr val="E6E7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CA"/>
          </a:solidFill>
        </a:fill>
      </a:tcStyle>
    </a:wholeTbl>
    <a:band2H>
      <a:tcTxStyle/>
      <a:tcStyle>
        <a:tcBdr/>
        <a:fill>
          <a:solidFill>
            <a:srgbClr val="E6E9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D3"/>
          </a:solidFill>
        </a:fill>
      </a:tcStyle>
    </a:wholeTbl>
    <a:band2H>
      <a:tcTxStyle/>
      <a:tcStyle>
        <a:tcBdr/>
        <a:fill>
          <a:solidFill>
            <a:srgbClr val="FC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52" autoAdjust="0"/>
    <p:restoredTop sz="61556" autoAdjust="0"/>
  </p:normalViewPr>
  <p:slideViewPr>
    <p:cSldViewPr snapToGrid="0">
      <p:cViewPr varScale="1">
        <p:scale>
          <a:sx n="67" d="100"/>
          <a:sy n="67" d="100"/>
        </p:scale>
        <p:origin x="160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5T16:17:19.320" idx="1">
    <p:pos x="10" y="10"/>
    <p:text>arilyn</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1918628-87AF-6148-9743-C3CA487984E1}">
      <dgm:prSet phldrT="[Text]"/>
      <dgm:spPr>
        <a:solidFill>
          <a:schemeClr val="accent5">
            <a:lumMod val="75000"/>
          </a:schemeClr>
        </a:solidFill>
      </dgm:spPr>
      <dgm:t>
        <a:bodyPr/>
        <a:lstStyle/>
        <a:p>
          <a:r>
            <a:rPr lang="en-US" dirty="0">
              <a:solidFill>
                <a:schemeClr val="tx1"/>
              </a:solidFill>
            </a:rPr>
            <a:t>Pacesetter</a:t>
          </a:r>
          <a:r>
            <a:rPr lang="en-US" dirty="0"/>
            <a:t> </a:t>
          </a:r>
        </a:p>
      </dgm:t>
    </dgm:pt>
    <dgm:pt modelId="{023DC54B-9B35-6C4F-9D7B-F49804D1A929}" type="parTrans" cxnId="{0E2F2468-25BB-6148-9C66-FF003CE2E365}">
      <dgm:prSet/>
      <dgm:spPr/>
      <dgm:t>
        <a:bodyPr/>
        <a:lstStyle/>
        <a:p>
          <a:endParaRPr lang="en-US"/>
        </a:p>
      </dgm:t>
    </dgm:pt>
    <dgm:pt modelId="{64439FDB-DA67-4940-B6E2-72D69D124D86}" type="sibTrans" cxnId="{0E2F2468-25BB-6148-9C66-FF003CE2E365}">
      <dgm:prSet/>
      <dgm:spPr>
        <a:solidFill>
          <a:schemeClr val="accent6">
            <a:lumMod val="75000"/>
          </a:schemeClr>
        </a:solidFill>
      </dgm:spPr>
      <dgm:t>
        <a:bodyPr/>
        <a:lstStyle/>
        <a:p>
          <a:endParaRPr lang="en-US"/>
        </a:p>
      </dgm:t>
    </dgm:pt>
    <dgm:pt modelId="{F0DB1437-9307-DB42-A2EB-4A84C8B6C4C7}">
      <dgm:prSet phldrT="[Text]"/>
      <dgm:spPr>
        <a:solidFill>
          <a:schemeClr val="accent5">
            <a:lumMod val="75000"/>
          </a:schemeClr>
        </a:solidFill>
      </dgm:spPr>
      <dgm:t>
        <a:bodyPr/>
        <a:lstStyle/>
        <a:p>
          <a:r>
            <a:rPr lang="en-US" dirty="0">
              <a:solidFill>
                <a:schemeClr val="tx1"/>
              </a:solidFill>
            </a:rPr>
            <a:t>Authoritative</a:t>
          </a:r>
        </a:p>
      </dgm:t>
    </dgm:pt>
    <dgm:pt modelId="{4887DC28-8C0F-A549-88DD-CF10D8AE0FED}" type="parTrans" cxnId="{FE6A03D2-2B72-764B-99F2-FED5140A56F9}">
      <dgm:prSet/>
      <dgm:spPr/>
      <dgm:t>
        <a:bodyPr/>
        <a:lstStyle/>
        <a:p>
          <a:endParaRPr lang="en-US"/>
        </a:p>
      </dgm:t>
    </dgm:pt>
    <dgm:pt modelId="{CA159BCD-784C-2049-8C54-681F1D662D78}" type="sibTrans" cxnId="{FE6A03D2-2B72-764B-99F2-FED5140A56F9}">
      <dgm:prSet/>
      <dgm:spPr>
        <a:solidFill>
          <a:schemeClr val="accent6">
            <a:lumMod val="75000"/>
          </a:schemeClr>
        </a:solidFill>
      </dgm:spPr>
      <dgm:t>
        <a:bodyPr/>
        <a:lstStyle/>
        <a:p>
          <a:endParaRPr lang="en-US"/>
        </a:p>
      </dgm:t>
    </dgm:pt>
    <dgm:pt modelId="{47B49333-EFFD-E94D-9800-F6EBBD00BD5F}">
      <dgm:prSet phldrT="[Text]"/>
      <dgm:spPr>
        <a:solidFill>
          <a:schemeClr val="accent5">
            <a:lumMod val="75000"/>
          </a:schemeClr>
        </a:solidFill>
      </dgm:spPr>
      <dgm:t>
        <a:bodyPr/>
        <a:lstStyle/>
        <a:p>
          <a:r>
            <a:rPr lang="en-US" dirty="0">
              <a:solidFill>
                <a:schemeClr val="tx1"/>
              </a:solidFill>
            </a:rPr>
            <a:t>Coach</a:t>
          </a:r>
        </a:p>
      </dgm:t>
    </dgm:pt>
    <dgm:pt modelId="{2C656733-8B6E-8149-9C00-DB261C9E1F13}" type="parTrans" cxnId="{F332FC3B-2FD5-5E4A-895E-FF75D471D053}">
      <dgm:prSet/>
      <dgm:spPr/>
      <dgm:t>
        <a:bodyPr/>
        <a:lstStyle/>
        <a:p>
          <a:endParaRPr lang="en-US"/>
        </a:p>
      </dgm:t>
    </dgm:pt>
    <dgm:pt modelId="{3D2232C4-F77F-0346-A60F-4089E44F34C8}" type="sibTrans" cxnId="{F332FC3B-2FD5-5E4A-895E-FF75D471D053}">
      <dgm:prSet/>
      <dgm:spPr>
        <a:solidFill>
          <a:schemeClr val="accent6">
            <a:lumMod val="75000"/>
          </a:schemeClr>
        </a:solidFill>
      </dgm:spPr>
      <dgm:t>
        <a:bodyPr/>
        <a:lstStyle/>
        <a:p>
          <a:endParaRPr lang="en-US"/>
        </a:p>
      </dgm:t>
    </dgm:pt>
    <dgm:pt modelId="{83E40666-11EE-6840-A346-0BB31136BB5B}">
      <dgm:prSet/>
      <dgm:spPr>
        <a:solidFill>
          <a:schemeClr val="accent5">
            <a:lumMod val="75000"/>
          </a:schemeClr>
        </a:solidFill>
      </dgm:spPr>
      <dgm:t>
        <a:bodyPr/>
        <a:lstStyle/>
        <a:p>
          <a:r>
            <a:rPr lang="en-US" dirty="0">
              <a:solidFill>
                <a:schemeClr val="tx1"/>
              </a:solidFill>
            </a:rPr>
            <a:t>Democratic</a:t>
          </a:r>
        </a:p>
      </dgm:t>
    </dgm:pt>
    <dgm:pt modelId="{32435BD7-11DD-A546-9DB9-266635B4DB8D}" type="parTrans" cxnId="{CE66C175-AD92-544E-8CE9-D81D2BDA93D6}">
      <dgm:prSet/>
      <dgm:spPr/>
      <dgm:t>
        <a:bodyPr/>
        <a:lstStyle/>
        <a:p>
          <a:endParaRPr lang="en-US"/>
        </a:p>
      </dgm:t>
    </dgm:pt>
    <dgm:pt modelId="{DA3E7C62-0339-9E4B-8576-F24DE7F2B380}" type="sibTrans" cxnId="{CE66C175-AD92-544E-8CE9-D81D2BDA93D6}">
      <dgm:prSet/>
      <dgm:spPr>
        <a:solidFill>
          <a:schemeClr val="accent6">
            <a:lumMod val="75000"/>
          </a:schemeClr>
        </a:solidFill>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 modelId="{85D51A0E-19F5-EB47-81B9-2D1796E0953F}" type="pres">
      <dgm:prSet presAssocID="{71918628-87AF-6148-9743-C3CA487984E1}" presName="node" presStyleLbl="node1" presStyleIdx="0" presStyleCnt="4" custScaleX="294365">
        <dgm:presLayoutVars>
          <dgm:bulletEnabled val="1"/>
        </dgm:presLayoutVars>
      </dgm:prSet>
      <dgm:spPr/>
    </dgm:pt>
    <dgm:pt modelId="{609DFA4A-F887-654B-8B33-126C459FE9B6}" type="pres">
      <dgm:prSet presAssocID="{64439FDB-DA67-4940-B6E2-72D69D124D86}" presName="sibTrans" presStyleLbl="sibTrans2D1" presStyleIdx="0" presStyleCnt="4"/>
      <dgm:spPr/>
    </dgm:pt>
    <dgm:pt modelId="{B80BDE62-BB39-E441-B752-F5296802748B}" type="pres">
      <dgm:prSet presAssocID="{64439FDB-DA67-4940-B6E2-72D69D124D86}" presName="connectorText" presStyleLbl="sibTrans2D1" presStyleIdx="0" presStyleCnt="4"/>
      <dgm:spPr/>
    </dgm:pt>
    <dgm:pt modelId="{17250A22-A369-FD47-9D0F-CB598971C421}" type="pres">
      <dgm:prSet presAssocID="{F0DB1437-9307-DB42-A2EB-4A84C8B6C4C7}" presName="node" presStyleLbl="node1" presStyleIdx="1" presStyleCnt="4" custScaleX="295655" custRadScaleRad="194340" custRadScaleInc="4480">
        <dgm:presLayoutVars>
          <dgm:bulletEnabled val="1"/>
        </dgm:presLayoutVars>
      </dgm:prSet>
      <dgm:spPr/>
    </dgm:pt>
    <dgm:pt modelId="{99CDE212-9C9A-EF43-B9B3-704F828B3C12}" type="pres">
      <dgm:prSet presAssocID="{CA159BCD-784C-2049-8C54-681F1D662D78}" presName="sibTrans" presStyleLbl="sibTrans2D1" presStyleIdx="1" presStyleCnt="4"/>
      <dgm:spPr/>
    </dgm:pt>
    <dgm:pt modelId="{9F6784FA-89EF-6443-9809-9D369C07C369}" type="pres">
      <dgm:prSet presAssocID="{CA159BCD-784C-2049-8C54-681F1D662D78}" presName="connectorText" presStyleLbl="sibTrans2D1" presStyleIdx="1" presStyleCnt="4"/>
      <dgm:spPr/>
    </dgm:pt>
    <dgm:pt modelId="{4B8C73BA-2B93-0F4B-B148-FDEB52D13869}" type="pres">
      <dgm:prSet presAssocID="{47B49333-EFFD-E94D-9800-F6EBBD00BD5F}" presName="node" presStyleLbl="node1" presStyleIdx="2" presStyleCnt="4" custScaleX="278953">
        <dgm:presLayoutVars>
          <dgm:bulletEnabled val="1"/>
        </dgm:presLayoutVars>
      </dgm:prSet>
      <dgm:spPr/>
    </dgm:pt>
    <dgm:pt modelId="{B844E424-A634-5D46-A31D-FFC55A5F3DC2}" type="pres">
      <dgm:prSet presAssocID="{3D2232C4-F77F-0346-A60F-4089E44F34C8}" presName="sibTrans" presStyleLbl="sibTrans2D1" presStyleIdx="2" presStyleCnt="4"/>
      <dgm:spPr/>
    </dgm:pt>
    <dgm:pt modelId="{56512E6F-389C-9348-9DE6-777B03D21F81}" type="pres">
      <dgm:prSet presAssocID="{3D2232C4-F77F-0346-A60F-4089E44F34C8}" presName="connectorText" presStyleLbl="sibTrans2D1" presStyleIdx="2" presStyleCnt="4"/>
      <dgm:spPr/>
    </dgm:pt>
    <dgm:pt modelId="{2C5F193B-6CE5-C240-A1A9-4FAAF55BF75F}" type="pres">
      <dgm:prSet presAssocID="{83E40666-11EE-6840-A346-0BB31136BB5B}" presName="node" presStyleLbl="node1" presStyleIdx="3" presStyleCnt="4" custScaleX="273135" custRadScaleRad="211687" custRadScaleInc="-4113">
        <dgm:presLayoutVars>
          <dgm:bulletEnabled val="1"/>
        </dgm:presLayoutVars>
      </dgm:prSet>
      <dgm:spPr/>
    </dgm:pt>
    <dgm:pt modelId="{BCE42587-B965-0940-9186-9D0A7DFC6D09}" type="pres">
      <dgm:prSet presAssocID="{DA3E7C62-0339-9E4B-8576-F24DE7F2B380}" presName="sibTrans" presStyleLbl="sibTrans2D1" presStyleIdx="3" presStyleCnt="4"/>
      <dgm:spPr/>
    </dgm:pt>
    <dgm:pt modelId="{2C1C002E-EE1E-E04C-843F-2068C5726DBC}" type="pres">
      <dgm:prSet presAssocID="{DA3E7C62-0339-9E4B-8576-F24DE7F2B380}" presName="connectorText" presStyleLbl="sibTrans2D1" presStyleIdx="3" presStyleCnt="4"/>
      <dgm:spPr/>
    </dgm:pt>
  </dgm:ptLst>
  <dgm:cxnLst>
    <dgm:cxn modelId="{7C784905-8F78-4B4D-AC5D-48E21937B147}" type="presOf" srcId="{F0DB1437-9307-DB42-A2EB-4A84C8B6C4C7}" destId="{17250A22-A369-FD47-9D0F-CB598971C421}" srcOrd="0" destOrd="0" presId="urn:microsoft.com/office/officeart/2005/8/layout/cycle2"/>
    <dgm:cxn modelId="{2772141A-89C8-744D-BF17-3B6E534B0B5F}" type="presOf" srcId="{3D2232C4-F77F-0346-A60F-4089E44F34C8}" destId="{56512E6F-389C-9348-9DE6-777B03D21F81}" srcOrd="1" destOrd="0" presId="urn:microsoft.com/office/officeart/2005/8/layout/cycle2"/>
    <dgm:cxn modelId="{7C71B722-3985-A546-9488-9CF4B08F7E81}" type="presOf" srcId="{CA159BCD-784C-2049-8C54-681F1D662D78}" destId="{9F6784FA-89EF-6443-9809-9D369C07C369}" srcOrd="1" destOrd="0" presId="urn:microsoft.com/office/officeart/2005/8/layout/cycle2"/>
    <dgm:cxn modelId="{C008DC23-9CF4-0B4E-8614-6B36E6A79A53}" type="presOf" srcId="{47B49333-EFFD-E94D-9800-F6EBBD00BD5F}" destId="{4B8C73BA-2B93-0F4B-B148-FDEB52D13869}" srcOrd="0" destOrd="0" presId="urn:microsoft.com/office/officeart/2005/8/layout/cycle2"/>
    <dgm:cxn modelId="{14357B2B-6F24-9A45-B457-A02E8C1E32E3}" type="presOf" srcId="{CA159BCD-784C-2049-8C54-681F1D662D78}" destId="{99CDE212-9C9A-EF43-B9B3-704F828B3C12}" srcOrd="0" destOrd="0" presId="urn:microsoft.com/office/officeart/2005/8/layout/cycle2"/>
    <dgm:cxn modelId="{F332FC3B-2FD5-5E4A-895E-FF75D471D053}" srcId="{45E3DBFD-CF4E-C540-8DC4-AC0B692C5BA3}" destId="{47B49333-EFFD-E94D-9800-F6EBBD00BD5F}" srcOrd="2" destOrd="0" parTransId="{2C656733-8B6E-8149-9C00-DB261C9E1F13}" sibTransId="{3D2232C4-F77F-0346-A60F-4089E44F34C8}"/>
    <dgm:cxn modelId="{FE13C457-8551-0040-937C-2D2F3860B805}" type="presOf" srcId="{64439FDB-DA67-4940-B6E2-72D69D124D86}" destId="{609DFA4A-F887-654B-8B33-126C459FE9B6}" srcOrd="0" destOrd="0" presId="urn:microsoft.com/office/officeart/2005/8/layout/cycle2"/>
    <dgm:cxn modelId="{3EE27A62-08DC-0B4F-9B16-2329449E6431}" type="presOf" srcId="{45E3DBFD-CF4E-C540-8DC4-AC0B692C5BA3}" destId="{509630E9-30BC-CB46-BBF4-8FCE78B127F1}" srcOrd="0" destOrd="0" presId="urn:microsoft.com/office/officeart/2005/8/layout/cycle2"/>
    <dgm:cxn modelId="{BBA1BE66-68EA-8644-B8BC-0B3F4593181F}" type="presOf" srcId="{3D2232C4-F77F-0346-A60F-4089E44F34C8}" destId="{B844E424-A634-5D46-A31D-FFC55A5F3DC2}" srcOrd="0" destOrd="0" presId="urn:microsoft.com/office/officeart/2005/8/layout/cycle2"/>
    <dgm:cxn modelId="{0E2F2468-25BB-6148-9C66-FF003CE2E365}" srcId="{45E3DBFD-CF4E-C540-8DC4-AC0B692C5BA3}" destId="{71918628-87AF-6148-9743-C3CA487984E1}" srcOrd="0" destOrd="0" parTransId="{023DC54B-9B35-6C4F-9D7B-F49804D1A929}" sibTransId="{64439FDB-DA67-4940-B6E2-72D69D124D86}"/>
    <dgm:cxn modelId="{CE66C175-AD92-544E-8CE9-D81D2BDA93D6}" srcId="{45E3DBFD-CF4E-C540-8DC4-AC0B692C5BA3}" destId="{83E40666-11EE-6840-A346-0BB31136BB5B}" srcOrd="3" destOrd="0" parTransId="{32435BD7-11DD-A546-9DB9-266635B4DB8D}" sibTransId="{DA3E7C62-0339-9E4B-8576-F24DE7F2B380}"/>
    <dgm:cxn modelId="{009F969C-B02E-0C4D-9A7F-387EED0CF147}" type="presOf" srcId="{DA3E7C62-0339-9E4B-8576-F24DE7F2B380}" destId="{BCE42587-B965-0940-9186-9D0A7DFC6D09}" srcOrd="0" destOrd="0" presId="urn:microsoft.com/office/officeart/2005/8/layout/cycle2"/>
    <dgm:cxn modelId="{F1BB109E-0495-2C49-BDFB-1E7702D8B536}" type="presOf" srcId="{64439FDB-DA67-4940-B6E2-72D69D124D86}" destId="{B80BDE62-BB39-E441-B752-F5296802748B}" srcOrd="1" destOrd="0" presId="urn:microsoft.com/office/officeart/2005/8/layout/cycle2"/>
    <dgm:cxn modelId="{099AD0AE-0201-2149-A05B-44F1E8AFDDCB}" type="presOf" srcId="{83E40666-11EE-6840-A346-0BB31136BB5B}" destId="{2C5F193B-6CE5-C240-A1A9-4FAAF55BF75F}" srcOrd="0" destOrd="0" presId="urn:microsoft.com/office/officeart/2005/8/layout/cycle2"/>
    <dgm:cxn modelId="{FE6A03D2-2B72-764B-99F2-FED5140A56F9}" srcId="{45E3DBFD-CF4E-C540-8DC4-AC0B692C5BA3}" destId="{F0DB1437-9307-DB42-A2EB-4A84C8B6C4C7}" srcOrd="1" destOrd="0" parTransId="{4887DC28-8C0F-A549-88DD-CF10D8AE0FED}" sibTransId="{CA159BCD-784C-2049-8C54-681F1D662D78}"/>
    <dgm:cxn modelId="{905A0BEB-6001-D140-8D27-20BB3FB23234}" type="presOf" srcId="{DA3E7C62-0339-9E4B-8576-F24DE7F2B380}" destId="{2C1C002E-EE1E-E04C-843F-2068C5726DBC}" srcOrd="1" destOrd="0" presId="urn:microsoft.com/office/officeart/2005/8/layout/cycle2"/>
    <dgm:cxn modelId="{A47A07F1-392B-E644-9372-F5E6272FD6B8}" type="presOf" srcId="{71918628-87AF-6148-9743-C3CA487984E1}" destId="{85D51A0E-19F5-EB47-81B9-2D1796E0953F}" srcOrd="0" destOrd="0" presId="urn:microsoft.com/office/officeart/2005/8/layout/cycle2"/>
    <dgm:cxn modelId="{B4B601E5-D055-6F4B-A52D-237E016E1076}" type="presParOf" srcId="{509630E9-30BC-CB46-BBF4-8FCE78B127F1}" destId="{85D51A0E-19F5-EB47-81B9-2D1796E0953F}" srcOrd="0" destOrd="0" presId="urn:microsoft.com/office/officeart/2005/8/layout/cycle2"/>
    <dgm:cxn modelId="{3662D818-DF77-D84D-B264-85E382B9377C}" type="presParOf" srcId="{509630E9-30BC-CB46-BBF4-8FCE78B127F1}" destId="{609DFA4A-F887-654B-8B33-126C459FE9B6}" srcOrd="1" destOrd="0" presId="urn:microsoft.com/office/officeart/2005/8/layout/cycle2"/>
    <dgm:cxn modelId="{75E91E18-EA08-5B45-8C38-9ECDF6426909}" type="presParOf" srcId="{609DFA4A-F887-654B-8B33-126C459FE9B6}" destId="{B80BDE62-BB39-E441-B752-F5296802748B}" srcOrd="0" destOrd="0" presId="urn:microsoft.com/office/officeart/2005/8/layout/cycle2"/>
    <dgm:cxn modelId="{26A97746-C6D7-BF4D-86E5-1B64D00DF502}" type="presParOf" srcId="{509630E9-30BC-CB46-BBF4-8FCE78B127F1}" destId="{17250A22-A369-FD47-9D0F-CB598971C421}" srcOrd="2" destOrd="0" presId="urn:microsoft.com/office/officeart/2005/8/layout/cycle2"/>
    <dgm:cxn modelId="{2B544C91-8C4C-4D4E-930F-B39452AEA8B0}" type="presParOf" srcId="{509630E9-30BC-CB46-BBF4-8FCE78B127F1}" destId="{99CDE212-9C9A-EF43-B9B3-704F828B3C12}" srcOrd="3" destOrd="0" presId="urn:microsoft.com/office/officeart/2005/8/layout/cycle2"/>
    <dgm:cxn modelId="{D6F183EC-7FCB-0146-BC48-CD490B7B69F0}" type="presParOf" srcId="{99CDE212-9C9A-EF43-B9B3-704F828B3C12}" destId="{9F6784FA-89EF-6443-9809-9D369C07C369}" srcOrd="0" destOrd="0" presId="urn:microsoft.com/office/officeart/2005/8/layout/cycle2"/>
    <dgm:cxn modelId="{738047BA-7CA8-B545-BCCB-CA8C6D9C3EA7}" type="presParOf" srcId="{509630E9-30BC-CB46-BBF4-8FCE78B127F1}" destId="{4B8C73BA-2B93-0F4B-B148-FDEB52D13869}" srcOrd="4" destOrd="0" presId="urn:microsoft.com/office/officeart/2005/8/layout/cycle2"/>
    <dgm:cxn modelId="{53DC8A6D-4B18-2542-81B8-8BD846C0E884}" type="presParOf" srcId="{509630E9-30BC-CB46-BBF4-8FCE78B127F1}" destId="{B844E424-A634-5D46-A31D-FFC55A5F3DC2}" srcOrd="5" destOrd="0" presId="urn:microsoft.com/office/officeart/2005/8/layout/cycle2"/>
    <dgm:cxn modelId="{C7F015D1-73CA-C74E-B8F6-C4A0F4870AA2}" type="presParOf" srcId="{B844E424-A634-5D46-A31D-FFC55A5F3DC2}" destId="{56512E6F-389C-9348-9DE6-777B03D21F81}" srcOrd="0" destOrd="0" presId="urn:microsoft.com/office/officeart/2005/8/layout/cycle2"/>
    <dgm:cxn modelId="{D7B2EDBD-18CB-544E-886D-D74C017B39ED}" type="presParOf" srcId="{509630E9-30BC-CB46-BBF4-8FCE78B127F1}" destId="{2C5F193B-6CE5-C240-A1A9-4FAAF55BF75F}" srcOrd="6" destOrd="0" presId="urn:microsoft.com/office/officeart/2005/8/layout/cycle2"/>
    <dgm:cxn modelId="{C953C586-F43B-D043-AA3C-BF23DCB28328}" type="presParOf" srcId="{509630E9-30BC-CB46-BBF4-8FCE78B127F1}" destId="{BCE42587-B965-0940-9186-9D0A7DFC6D09}" srcOrd="7" destOrd="0" presId="urn:microsoft.com/office/officeart/2005/8/layout/cycle2"/>
    <dgm:cxn modelId="{749EC776-8359-404C-B98E-1360C2F076AA}" type="presParOf" srcId="{BCE42587-B965-0940-9186-9D0A7DFC6D09}" destId="{2C1C002E-EE1E-E04C-843F-2068C5726DB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Lst>
  <dgm:cxnLst>
    <dgm:cxn modelId="{3EE27A62-08DC-0B4F-9B16-2329449E6431}" type="presOf" srcId="{45E3DBFD-CF4E-C540-8DC4-AC0B692C5BA3}" destId="{509630E9-30BC-CB46-BBF4-8FCE78B127F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1918628-87AF-6148-9743-C3CA487984E1}">
      <dgm:prSet phldrT="[Text]"/>
      <dgm:spPr>
        <a:solidFill>
          <a:schemeClr val="accent5">
            <a:lumMod val="75000"/>
          </a:schemeClr>
        </a:solidFill>
      </dgm:spPr>
      <dgm:t>
        <a:bodyPr/>
        <a:lstStyle/>
        <a:p>
          <a:r>
            <a:rPr lang="en-US" dirty="0">
              <a:solidFill>
                <a:schemeClr val="tx1"/>
              </a:solidFill>
            </a:rPr>
            <a:t>Assess</a:t>
          </a:r>
        </a:p>
        <a:p>
          <a:r>
            <a:rPr lang="en-US" dirty="0">
              <a:solidFill>
                <a:schemeClr val="tx1"/>
              </a:solidFill>
            </a:rPr>
            <a:t>Situation</a:t>
          </a:r>
          <a:r>
            <a:rPr lang="en-US" dirty="0"/>
            <a:t> </a:t>
          </a:r>
        </a:p>
      </dgm:t>
    </dgm:pt>
    <dgm:pt modelId="{023DC54B-9B35-6C4F-9D7B-F49804D1A929}" type="parTrans" cxnId="{0E2F2468-25BB-6148-9C66-FF003CE2E365}">
      <dgm:prSet/>
      <dgm:spPr/>
      <dgm:t>
        <a:bodyPr/>
        <a:lstStyle/>
        <a:p>
          <a:endParaRPr lang="en-US"/>
        </a:p>
      </dgm:t>
    </dgm:pt>
    <dgm:pt modelId="{64439FDB-DA67-4940-B6E2-72D69D124D86}" type="sibTrans" cxnId="{0E2F2468-25BB-6148-9C66-FF003CE2E365}">
      <dgm:prSet/>
      <dgm:spPr>
        <a:solidFill>
          <a:schemeClr val="accent6">
            <a:lumMod val="75000"/>
          </a:schemeClr>
        </a:solidFill>
      </dgm:spPr>
      <dgm:t>
        <a:bodyPr/>
        <a:lstStyle/>
        <a:p>
          <a:endParaRPr lang="en-US"/>
        </a:p>
      </dgm:t>
    </dgm:pt>
    <dgm:pt modelId="{F0DB1437-9307-DB42-A2EB-4A84C8B6C4C7}">
      <dgm:prSet phldrT="[Text]"/>
      <dgm:spPr>
        <a:solidFill>
          <a:schemeClr val="accent5">
            <a:lumMod val="75000"/>
          </a:schemeClr>
        </a:solidFill>
      </dgm:spPr>
      <dgm:t>
        <a:bodyPr/>
        <a:lstStyle/>
        <a:p>
          <a:r>
            <a:rPr lang="en-US" dirty="0">
              <a:solidFill>
                <a:schemeClr val="tx1"/>
              </a:solidFill>
            </a:rPr>
            <a:t>Make a Plan</a:t>
          </a:r>
        </a:p>
      </dgm:t>
    </dgm:pt>
    <dgm:pt modelId="{4887DC28-8C0F-A549-88DD-CF10D8AE0FED}" type="parTrans" cxnId="{FE6A03D2-2B72-764B-99F2-FED5140A56F9}">
      <dgm:prSet/>
      <dgm:spPr/>
      <dgm:t>
        <a:bodyPr/>
        <a:lstStyle/>
        <a:p>
          <a:endParaRPr lang="en-US"/>
        </a:p>
      </dgm:t>
    </dgm:pt>
    <dgm:pt modelId="{CA159BCD-784C-2049-8C54-681F1D662D78}" type="sibTrans" cxnId="{FE6A03D2-2B72-764B-99F2-FED5140A56F9}">
      <dgm:prSet/>
      <dgm:spPr>
        <a:solidFill>
          <a:schemeClr val="accent6">
            <a:lumMod val="75000"/>
          </a:schemeClr>
        </a:solidFill>
      </dgm:spPr>
      <dgm:t>
        <a:bodyPr/>
        <a:lstStyle/>
        <a:p>
          <a:endParaRPr lang="en-US"/>
        </a:p>
      </dgm:t>
    </dgm:pt>
    <dgm:pt modelId="{47B49333-EFFD-E94D-9800-F6EBBD00BD5F}">
      <dgm:prSet phldrT="[Text]"/>
      <dgm:spPr>
        <a:solidFill>
          <a:schemeClr val="accent5">
            <a:lumMod val="75000"/>
          </a:schemeClr>
        </a:solidFill>
      </dgm:spPr>
      <dgm:t>
        <a:bodyPr/>
        <a:lstStyle/>
        <a:p>
          <a:r>
            <a:rPr lang="en-US" dirty="0">
              <a:solidFill>
                <a:schemeClr val="tx1"/>
              </a:solidFill>
            </a:rPr>
            <a:t>Implement Plan</a:t>
          </a:r>
        </a:p>
      </dgm:t>
    </dgm:pt>
    <dgm:pt modelId="{2C656733-8B6E-8149-9C00-DB261C9E1F13}" type="parTrans" cxnId="{F332FC3B-2FD5-5E4A-895E-FF75D471D053}">
      <dgm:prSet/>
      <dgm:spPr/>
      <dgm:t>
        <a:bodyPr/>
        <a:lstStyle/>
        <a:p>
          <a:endParaRPr lang="en-US"/>
        </a:p>
      </dgm:t>
    </dgm:pt>
    <dgm:pt modelId="{3D2232C4-F77F-0346-A60F-4089E44F34C8}" type="sibTrans" cxnId="{F332FC3B-2FD5-5E4A-895E-FF75D471D053}">
      <dgm:prSet/>
      <dgm:spPr>
        <a:solidFill>
          <a:schemeClr val="accent6">
            <a:lumMod val="75000"/>
          </a:schemeClr>
        </a:solidFill>
      </dgm:spPr>
      <dgm:t>
        <a:bodyPr/>
        <a:lstStyle/>
        <a:p>
          <a:endParaRPr lang="en-US"/>
        </a:p>
      </dgm:t>
    </dgm:pt>
    <dgm:pt modelId="{83E40666-11EE-6840-A346-0BB31136BB5B}">
      <dgm:prSet custT="1"/>
      <dgm:spPr>
        <a:solidFill>
          <a:schemeClr val="accent5">
            <a:lumMod val="75000"/>
          </a:schemeClr>
        </a:solidFill>
      </dgm:spPr>
      <dgm:t>
        <a:bodyPr/>
        <a:lstStyle/>
        <a:p>
          <a:r>
            <a:rPr lang="en-US" sz="2800" dirty="0">
              <a:solidFill>
                <a:schemeClr val="tx1"/>
              </a:solidFill>
            </a:rPr>
            <a:t>Re-assess</a:t>
          </a:r>
          <a:r>
            <a:rPr lang="en-US" sz="2900" dirty="0">
              <a:solidFill>
                <a:schemeClr val="tx1"/>
              </a:solidFill>
            </a:rPr>
            <a:t> Situation</a:t>
          </a:r>
        </a:p>
      </dgm:t>
    </dgm:pt>
    <dgm:pt modelId="{32435BD7-11DD-A546-9DB9-266635B4DB8D}" type="parTrans" cxnId="{CE66C175-AD92-544E-8CE9-D81D2BDA93D6}">
      <dgm:prSet/>
      <dgm:spPr/>
      <dgm:t>
        <a:bodyPr/>
        <a:lstStyle/>
        <a:p>
          <a:endParaRPr lang="en-US"/>
        </a:p>
      </dgm:t>
    </dgm:pt>
    <dgm:pt modelId="{DA3E7C62-0339-9E4B-8576-F24DE7F2B380}" type="sibTrans" cxnId="{CE66C175-AD92-544E-8CE9-D81D2BDA93D6}">
      <dgm:prSet/>
      <dgm:spPr>
        <a:solidFill>
          <a:schemeClr val="accent6">
            <a:lumMod val="75000"/>
          </a:schemeClr>
        </a:solidFill>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 modelId="{85D51A0E-19F5-EB47-81B9-2D1796E0953F}" type="pres">
      <dgm:prSet presAssocID="{71918628-87AF-6148-9743-C3CA487984E1}" presName="node" presStyleLbl="node1" presStyleIdx="0" presStyleCnt="4" custScaleX="146338" custScaleY="107072">
        <dgm:presLayoutVars>
          <dgm:bulletEnabled val="1"/>
        </dgm:presLayoutVars>
      </dgm:prSet>
      <dgm:spPr/>
    </dgm:pt>
    <dgm:pt modelId="{609DFA4A-F887-654B-8B33-126C459FE9B6}" type="pres">
      <dgm:prSet presAssocID="{64439FDB-DA67-4940-B6E2-72D69D124D86}" presName="sibTrans" presStyleLbl="sibTrans2D1" presStyleIdx="0" presStyleCnt="4"/>
      <dgm:spPr/>
    </dgm:pt>
    <dgm:pt modelId="{B80BDE62-BB39-E441-B752-F5296802748B}" type="pres">
      <dgm:prSet presAssocID="{64439FDB-DA67-4940-B6E2-72D69D124D86}" presName="connectorText" presStyleLbl="sibTrans2D1" presStyleIdx="0" presStyleCnt="4"/>
      <dgm:spPr/>
    </dgm:pt>
    <dgm:pt modelId="{17250A22-A369-FD47-9D0F-CB598971C421}" type="pres">
      <dgm:prSet presAssocID="{F0DB1437-9307-DB42-A2EB-4A84C8B6C4C7}" presName="node" presStyleLbl="node1" presStyleIdx="1" presStyleCnt="4" custScaleX="145416" custScaleY="102298" custRadScaleRad="194340" custRadScaleInc="4480">
        <dgm:presLayoutVars>
          <dgm:bulletEnabled val="1"/>
        </dgm:presLayoutVars>
      </dgm:prSet>
      <dgm:spPr/>
    </dgm:pt>
    <dgm:pt modelId="{99CDE212-9C9A-EF43-B9B3-704F828B3C12}" type="pres">
      <dgm:prSet presAssocID="{CA159BCD-784C-2049-8C54-681F1D662D78}" presName="sibTrans" presStyleLbl="sibTrans2D1" presStyleIdx="1" presStyleCnt="4"/>
      <dgm:spPr/>
    </dgm:pt>
    <dgm:pt modelId="{9F6784FA-89EF-6443-9809-9D369C07C369}" type="pres">
      <dgm:prSet presAssocID="{CA159BCD-784C-2049-8C54-681F1D662D78}" presName="connectorText" presStyleLbl="sibTrans2D1" presStyleIdx="1" presStyleCnt="4"/>
      <dgm:spPr/>
    </dgm:pt>
    <dgm:pt modelId="{4B8C73BA-2B93-0F4B-B148-FDEB52D13869}" type="pres">
      <dgm:prSet presAssocID="{47B49333-EFFD-E94D-9800-F6EBBD00BD5F}" presName="node" presStyleLbl="node1" presStyleIdx="2" presStyleCnt="4" custScaleX="147608" custScaleY="101330">
        <dgm:presLayoutVars>
          <dgm:bulletEnabled val="1"/>
        </dgm:presLayoutVars>
      </dgm:prSet>
      <dgm:spPr/>
    </dgm:pt>
    <dgm:pt modelId="{B844E424-A634-5D46-A31D-FFC55A5F3DC2}" type="pres">
      <dgm:prSet presAssocID="{3D2232C4-F77F-0346-A60F-4089E44F34C8}" presName="sibTrans" presStyleLbl="sibTrans2D1" presStyleIdx="2" presStyleCnt="4"/>
      <dgm:spPr/>
    </dgm:pt>
    <dgm:pt modelId="{56512E6F-389C-9348-9DE6-777B03D21F81}" type="pres">
      <dgm:prSet presAssocID="{3D2232C4-F77F-0346-A60F-4089E44F34C8}" presName="connectorText" presStyleLbl="sibTrans2D1" presStyleIdx="2" presStyleCnt="4"/>
      <dgm:spPr/>
    </dgm:pt>
    <dgm:pt modelId="{2C5F193B-6CE5-C240-A1A9-4FAAF55BF75F}" type="pres">
      <dgm:prSet presAssocID="{83E40666-11EE-6840-A346-0BB31136BB5B}" presName="node" presStyleLbl="node1" presStyleIdx="3" presStyleCnt="4" custScaleX="146026" custScaleY="106408" custRadScaleRad="211687" custRadScaleInc="-4113">
        <dgm:presLayoutVars>
          <dgm:bulletEnabled val="1"/>
        </dgm:presLayoutVars>
      </dgm:prSet>
      <dgm:spPr/>
    </dgm:pt>
    <dgm:pt modelId="{BCE42587-B965-0940-9186-9D0A7DFC6D09}" type="pres">
      <dgm:prSet presAssocID="{DA3E7C62-0339-9E4B-8576-F24DE7F2B380}" presName="sibTrans" presStyleLbl="sibTrans2D1" presStyleIdx="3" presStyleCnt="4"/>
      <dgm:spPr/>
    </dgm:pt>
    <dgm:pt modelId="{2C1C002E-EE1E-E04C-843F-2068C5726DBC}" type="pres">
      <dgm:prSet presAssocID="{DA3E7C62-0339-9E4B-8576-F24DE7F2B380}" presName="connectorText" presStyleLbl="sibTrans2D1" presStyleIdx="3" presStyleCnt="4"/>
      <dgm:spPr/>
    </dgm:pt>
  </dgm:ptLst>
  <dgm:cxnLst>
    <dgm:cxn modelId="{7C784905-8F78-4B4D-AC5D-48E21937B147}" type="presOf" srcId="{F0DB1437-9307-DB42-A2EB-4A84C8B6C4C7}" destId="{17250A22-A369-FD47-9D0F-CB598971C421}" srcOrd="0" destOrd="0" presId="urn:microsoft.com/office/officeart/2005/8/layout/cycle2"/>
    <dgm:cxn modelId="{2772141A-89C8-744D-BF17-3B6E534B0B5F}" type="presOf" srcId="{3D2232C4-F77F-0346-A60F-4089E44F34C8}" destId="{56512E6F-389C-9348-9DE6-777B03D21F81}" srcOrd="1" destOrd="0" presId="urn:microsoft.com/office/officeart/2005/8/layout/cycle2"/>
    <dgm:cxn modelId="{7C71B722-3985-A546-9488-9CF4B08F7E81}" type="presOf" srcId="{CA159BCD-784C-2049-8C54-681F1D662D78}" destId="{9F6784FA-89EF-6443-9809-9D369C07C369}" srcOrd="1" destOrd="0" presId="urn:microsoft.com/office/officeart/2005/8/layout/cycle2"/>
    <dgm:cxn modelId="{C008DC23-9CF4-0B4E-8614-6B36E6A79A53}" type="presOf" srcId="{47B49333-EFFD-E94D-9800-F6EBBD00BD5F}" destId="{4B8C73BA-2B93-0F4B-B148-FDEB52D13869}" srcOrd="0" destOrd="0" presId="urn:microsoft.com/office/officeart/2005/8/layout/cycle2"/>
    <dgm:cxn modelId="{14357B2B-6F24-9A45-B457-A02E8C1E32E3}" type="presOf" srcId="{CA159BCD-784C-2049-8C54-681F1D662D78}" destId="{99CDE212-9C9A-EF43-B9B3-704F828B3C12}" srcOrd="0" destOrd="0" presId="urn:microsoft.com/office/officeart/2005/8/layout/cycle2"/>
    <dgm:cxn modelId="{F332FC3B-2FD5-5E4A-895E-FF75D471D053}" srcId="{45E3DBFD-CF4E-C540-8DC4-AC0B692C5BA3}" destId="{47B49333-EFFD-E94D-9800-F6EBBD00BD5F}" srcOrd="2" destOrd="0" parTransId="{2C656733-8B6E-8149-9C00-DB261C9E1F13}" sibTransId="{3D2232C4-F77F-0346-A60F-4089E44F34C8}"/>
    <dgm:cxn modelId="{FE13C457-8551-0040-937C-2D2F3860B805}" type="presOf" srcId="{64439FDB-DA67-4940-B6E2-72D69D124D86}" destId="{609DFA4A-F887-654B-8B33-126C459FE9B6}" srcOrd="0" destOrd="0" presId="urn:microsoft.com/office/officeart/2005/8/layout/cycle2"/>
    <dgm:cxn modelId="{3EE27A62-08DC-0B4F-9B16-2329449E6431}" type="presOf" srcId="{45E3DBFD-CF4E-C540-8DC4-AC0B692C5BA3}" destId="{509630E9-30BC-CB46-BBF4-8FCE78B127F1}" srcOrd="0" destOrd="0" presId="urn:microsoft.com/office/officeart/2005/8/layout/cycle2"/>
    <dgm:cxn modelId="{BBA1BE66-68EA-8644-B8BC-0B3F4593181F}" type="presOf" srcId="{3D2232C4-F77F-0346-A60F-4089E44F34C8}" destId="{B844E424-A634-5D46-A31D-FFC55A5F3DC2}" srcOrd="0" destOrd="0" presId="urn:microsoft.com/office/officeart/2005/8/layout/cycle2"/>
    <dgm:cxn modelId="{0E2F2468-25BB-6148-9C66-FF003CE2E365}" srcId="{45E3DBFD-CF4E-C540-8DC4-AC0B692C5BA3}" destId="{71918628-87AF-6148-9743-C3CA487984E1}" srcOrd="0" destOrd="0" parTransId="{023DC54B-9B35-6C4F-9D7B-F49804D1A929}" sibTransId="{64439FDB-DA67-4940-B6E2-72D69D124D86}"/>
    <dgm:cxn modelId="{CE66C175-AD92-544E-8CE9-D81D2BDA93D6}" srcId="{45E3DBFD-CF4E-C540-8DC4-AC0B692C5BA3}" destId="{83E40666-11EE-6840-A346-0BB31136BB5B}" srcOrd="3" destOrd="0" parTransId="{32435BD7-11DD-A546-9DB9-266635B4DB8D}" sibTransId="{DA3E7C62-0339-9E4B-8576-F24DE7F2B380}"/>
    <dgm:cxn modelId="{009F969C-B02E-0C4D-9A7F-387EED0CF147}" type="presOf" srcId="{DA3E7C62-0339-9E4B-8576-F24DE7F2B380}" destId="{BCE42587-B965-0940-9186-9D0A7DFC6D09}" srcOrd="0" destOrd="0" presId="urn:microsoft.com/office/officeart/2005/8/layout/cycle2"/>
    <dgm:cxn modelId="{F1BB109E-0495-2C49-BDFB-1E7702D8B536}" type="presOf" srcId="{64439FDB-DA67-4940-B6E2-72D69D124D86}" destId="{B80BDE62-BB39-E441-B752-F5296802748B}" srcOrd="1" destOrd="0" presId="urn:microsoft.com/office/officeart/2005/8/layout/cycle2"/>
    <dgm:cxn modelId="{099AD0AE-0201-2149-A05B-44F1E8AFDDCB}" type="presOf" srcId="{83E40666-11EE-6840-A346-0BB31136BB5B}" destId="{2C5F193B-6CE5-C240-A1A9-4FAAF55BF75F}" srcOrd="0" destOrd="0" presId="urn:microsoft.com/office/officeart/2005/8/layout/cycle2"/>
    <dgm:cxn modelId="{FE6A03D2-2B72-764B-99F2-FED5140A56F9}" srcId="{45E3DBFD-CF4E-C540-8DC4-AC0B692C5BA3}" destId="{F0DB1437-9307-DB42-A2EB-4A84C8B6C4C7}" srcOrd="1" destOrd="0" parTransId="{4887DC28-8C0F-A549-88DD-CF10D8AE0FED}" sibTransId="{CA159BCD-784C-2049-8C54-681F1D662D78}"/>
    <dgm:cxn modelId="{905A0BEB-6001-D140-8D27-20BB3FB23234}" type="presOf" srcId="{DA3E7C62-0339-9E4B-8576-F24DE7F2B380}" destId="{2C1C002E-EE1E-E04C-843F-2068C5726DBC}" srcOrd="1" destOrd="0" presId="urn:microsoft.com/office/officeart/2005/8/layout/cycle2"/>
    <dgm:cxn modelId="{A47A07F1-392B-E644-9372-F5E6272FD6B8}" type="presOf" srcId="{71918628-87AF-6148-9743-C3CA487984E1}" destId="{85D51A0E-19F5-EB47-81B9-2D1796E0953F}" srcOrd="0" destOrd="0" presId="urn:microsoft.com/office/officeart/2005/8/layout/cycle2"/>
    <dgm:cxn modelId="{B4B601E5-D055-6F4B-A52D-237E016E1076}" type="presParOf" srcId="{509630E9-30BC-CB46-BBF4-8FCE78B127F1}" destId="{85D51A0E-19F5-EB47-81B9-2D1796E0953F}" srcOrd="0" destOrd="0" presId="urn:microsoft.com/office/officeart/2005/8/layout/cycle2"/>
    <dgm:cxn modelId="{3662D818-DF77-D84D-B264-85E382B9377C}" type="presParOf" srcId="{509630E9-30BC-CB46-BBF4-8FCE78B127F1}" destId="{609DFA4A-F887-654B-8B33-126C459FE9B6}" srcOrd="1" destOrd="0" presId="urn:microsoft.com/office/officeart/2005/8/layout/cycle2"/>
    <dgm:cxn modelId="{75E91E18-EA08-5B45-8C38-9ECDF6426909}" type="presParOf" srcId="{609DFA4A-F887-654B-8B33-126C459FE9B6}" destId="{B80BDE62-BB39-E441-B752-F5296802748B}" srcOrd="0" destOrd="0" presId="urn:microsoft.com/office/officeart/2005/8/layout/cycle2"/>
    <dgm:cxn modelId="{26A97746-C6D7-BF4D-86E5-1B64D00DF502}" type="presParOf" srcId="{509630E9-30BC-CB46-BBF4-8FCE78B127F1}" destId="{17250A22-A369-FD47-9D0F-CB598971C421}" srcOrd="2" destOrd="0" presId="urn:microsoft.com/office/officeart/2005/8/layout/cycle2"/>
    <dgm:cxn modelId="{2B544C91-8C4C-4D4E-930F-B39452AEA8B0}" type="presParOf" srcId="{509630E9-30BC-CB46-BBF4-8FCE78B127F1}" destId="{99CDE212-9C9A-EF43-B9B3-704F828B3C12}" srcOrd="3" destOrd="0" presId="urn:microsoft.com/office/officeart/2005/8/layout/cycle2"/>
    <dgm:cxn modelId="{D6F183EC-7FCB-0146-BC48-CD490B7B69F0}" type="presParOf" srcId="{99CDE212-9C9A-EF43-B9B3-704F828B3C12}" destId="{9F6784FA-89EF-6443-9809-9D369C07C369}" srcOrd="0" destOrd="0" presId="urn:microsoft.com/office/officeart/2005/8/layout/cycle2"/>
    <dgm:cxn modelId="{738047BA-7CA8-B545-BCCB-CA8C6D9C3EA7}" type="presParOf" srcId="{509630E9-30BC-CB46-BBF4-8FCE78B127F1}" destId="{4B8C73BA-2B93-0F4B-B148-FDEB52D13869}" srcOrd="4" destOrd="0" presId="urn:microsoft.com/office/officeart/2005/8/layout/cycle2"/>
    <dgm:cxn modelId="{53DC8A6D-4B18-2542-81B8-8BD846C0E884}" type="presParOf" srcId="{509630E9-30BC-CB46-BBF4-8FCE78B127F1}" destId="{B844E424-A634-5D46-A31D-FFC55A5F3DC2}" srcOrd="5" destOrd="0" presId="urn:microsoft.com/office/officeart/2005/8/layout/cycle2"/>
    <dgm:cxn modelId="{C7F015D1-73CA-C74E-B8F6-C4A0F4870AA2}" type="presParOf" srcId="{B844E424-A634-5D46-A31D-FFC55A5F3DC2}" destId="{56512E6F-389C-9348-9DE6-777B03D21F81}" srcOrd="0" destOrd="0" presId="urn:microsoft.com/office/officeart/2005/8/layout/cycle2"/>
    <dgm:cxn modelId="{D7B2EDBD-18CB-544E-886D-D74C017B39ED}" type="presParOf" srcId="{509630E9-30BC-CB46-BBF4-8FCE78B127F1}" destId="{2C5F193B-6CE5-C240-A1A9-4FAAF55BF75F}" srcOrd="6" destOrd="0" presId="urn:microsoft.com/office/officeart/2005/8/layout/cycle2"/>
    <dgm:cxn modelId="{C953C586-F43B-D043-AA3C-BF23DCB28328}" type="presParOf" srcId="{509630E9-30BC-CB46-BBF4-8FCE78B127F1}" destId="{BCE42587-B965-0940-9186-9D0A7DFC6D09}" srcOrd="7" destOrd="0" presId="urn:microsoft.com/office/officeart/2005/8/layout/cycle2"/>
    <dgm:cxn modelId="{749EC776-8359-404C-B98E-1360C2F076AA}" type="presParOf" srcId="{BCE42587-B965-0940-9186-9D0A7DFC6D09}" destId="{2C1C002E-EE1E-E04C-843F-2068C5726DBC}"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1A0E-19F5-EB47-81B9-2D1796E0953F}">
      <dsp:nvSpPr>
        <dsp:cNvPr id="0" name=""/>
        <dsp:cNvSpPr/>
      </dsp:nvSpPr>
      <dsp:spPr>
        <a:xfrm>
          <a:off x="3178539" y="1311"/>
          <a:ext cx="4005310"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Pacesetter</a:t>
          </a:r>
          <a:r>
            <a:rPr lang="en-US" sz="3800" kern="1200" dirty="0"/>
            <a:t> </a:t>
          </a:r>
        </a:p>
      </dsp:txBody>
      <dsp:txXfrm>
        <a:off x="3765103" y="200575"/>
        <a:ext cx="2832182" cy="962133"/>
      </dsp:txXfrm>
    </dsp:sp>
    <dsp:sp modelId="{609DFA4A-F887-654B-8B33-126C459FE9B6}">
      <dsp:nvSpPr>
        <dsp:cNvPr id="0" name=""/>
        <dsp:cNvSpPr/>
      </dsp:nvSpPr>
      <dsp:spPr>
        <a:xfrm rot="1728862">
          <a:off x="6361820" y="1218433"/>
          <a:ext cx="425254"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369718" y="1279534"/>
        <a:ext cx="297678" cy="275533"/>
      </dsp:txXfrm>
    </dsp:sp>
    <dsp:sp modelId="{17250A22-A369-FD47-9D0F-CB598971C421}">
      <dsp:nvSpPr>
        <dsp:cNvPr id="0" name=""/>
        <dsp:cNvSpPr/>
      </dsp:nvSpPr>
      <dsp:spPr>
        <a:xfrm>
          <a:off x="5978627" y="1546414"/>
          <a:ext cx="4022862"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Authoritative</a:t>
          </a:r>
        </a:p>
      </dsp:txBody>
      <dsp:txXfrm>
        <a:off x="6567762" y="1745678"/>
        <a:ext cx="2844592" cy="962133"/>
      </dsp:txXfrm>
    </dsp:sp>
    <dsp:sp modelId="{99CDE212-9C9A-EF43-B9B3-704F828B3C12}">
      <dsp:nvSpPr>
        <dsp:cNvPr id="0" name=""/>
        <dsp:cNvSpPr/>
      </dsp:nvSpPr>
      <dsp:spPr>
        <a:xfrm rot="9262433">
          <a:off x="6430847" y="2672640"/>
          <a:ext cx="301935"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6516972" y="2744897"/>
        <a:ext cx="211355" cy="275533"/>
      </dsp:txXfrm>
    </dsp:sp>
    <dsp:sp modelId="{4B8C73BA-2B93-0F4B-B148-FDEB52D13869}">
      <dsp:nvSpPr>
        <dsp:cNvPr id="0" name=""/>
        <dsp:cNvSpPr/>
      </dsp:nvSpPr>
      <dsp:spPr>
        <a:xfrm>
          <a:off x="3283392" y="2893772"/>
          <a:ext cx="3795605"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Coach</a:t>
          </a:r>
        </a:p>
      </dsp:txBody>
      <dsp:txXfrm>
        <a:off x="3839245" y="3093036"/>
        <a:ext cx="2683899" cy="962133"/>
      </dsp:txXfrm>
    </dsp:sp>
    <dsp:sp modelId="{B844E424-A634-5D46-A31D-FFC55A5F3DC2}">
      <dsp:nvSpPr>
        <dsp:cNvPr id="0" name=""/>
        <dsp:cNvSpPr/>
      </dsp:nvSpPr>
      <dsp:spPr>
        <a:xfrm rot="12225913">
          <a:off x="3461219" y="2673030"/>
          <a:ext cx="390124"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573294" y="2788457"/>
        <a:ext cx="273087" cy="275533"/>
      </dsp:txXfrm>
    </dsp:sp>
    <dsp:sp modelId="{2C5F193B-6CE5-C240-A1A9-4FAAF55BF75F}">
      <dsp:nvSpPr>
        <dsp:cNvPr id="0" name=""/>
        <dsp:cNvSpPr/>
      </dsp:nvSpPr>
      <dsp:spPr>
        <a:xfrm>
          <a:off x="263089" y="1546421"/>
          <a:ext cx="3716441"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Democratic</a:t>
          </a:r>
        </a:p>
      </dsp:txBody>
      <dsp:txXfrm>
        <a:off x="807349" y="1745685"/>
        <a:ext cx="2627921" cy="962133"/>
      </dsp:txXfrm>
    </dsp:sp>
    <dsp:sp modelId="{BCE42587-B965-0940-9186-9D0A7DFC6D09}">
      <dsp:nvSpPr>
        <dsp:cNvPr id="0" name=""/>
        <dsp:cNvSpPr/>
      </dsp:nvSpPr>
      <dsp:spPr>
        <a:xfrm rot="19992492">
          <a:off x="3372222" y="1237876"/>
          <a:ext cx="505417"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379617" y="1360770"/>
        <a:ext cx="367650" cy="275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1A0E-19F5-EB47-81B9-2D1796E0953F}">
      <dsp:nvSpPr>
        <dsp:cNvPr id="0" name=""/>
        <dsp:cNvSpPr/>
      </dsp:nvSpPr>
      <dsp:spPr>
        <a:xfrm>
          <a:off x="1944806" y="-34511"/>
          <a:ext cx="2537544" cy="1856660"/>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Assess</a:t>
          </a:r>
        </a:p>
        <a:p>
          <a:pPr marL="0" lvl="0" indent="0" algn="ctr" defTabSz="1289050">
            <a:lnSpc>
              <a:spcPct val="90000"/>
            </a:lnSpc>
            <a:spcBef>
              <a:spcPct val="0"/>
            </a:spcBef>
            <a:spcAft>
              <a:spcPct val="35000"/>
            </a:spcAft>
            <a:buNone/>
          </a:pPr>
          <a:r>
            <a:rPr lang="en-US" sz="2900" kern="1200" dirty="0">
              <a:solidFill>
                <a:schemeClr val="tx1"/>
              </a:solidFill>
            </a:rPr>
            <a:t>Situation</a:t>
          </a:r>
          <a:r>
            <a:rPr lang="en-US" sz="2900" kern="1200" dirty="0"/>
            <a:t> </a:t>
          </a:r>
        </a:p>
      </dsp:txBody>
      <dsp:txXfrm>
        <a:off x="2316421" y="237391"/>
        <a:ext cx="1794314" cy="1312856"/>
      </dsp:txXfrm>
    </dsp:sp>
    <dsp:sp modelId="{609DFA4A-F887-654B-8B33-126C459FE9B6}">
      <dsp:nvSpPr>
        <dsp:cNvPr id="0" name=""/>
        <dsp:cNvSpPr/>
      </dsp:nvSpPr>
      <dsp:spPr>
        <a:xfrm rot="2716108">
          <a:off x="4010487" y="1588817"/>
          <a:ext cx="362988"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026615" y="1667183"/>
        <a:ext cx="254092" cy="351141"/>
      </dsp:txXfrm>
    </dsp:sp>
    <dsp:sp modelId="{17250A22-A369-FD47-9D0F-CB598971C421}">
      <dsp:nvSpPr>
        <dsp:cNvPr id="0" name=""/>
        <dsp:cNvSpPr/>
      </dsp:nvSpPr>
      <dsp:spPr>
        <a:xfrm>
          <a:off x="3900311" y="1972728"/>
          <a:ext cx="2521556" cy="177387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Make a Plan</a:t>
          </a:r>
        </a:p>
      </dsp:txBody>
      <dsp:txXfrm>
        <a:off x="4269584" y="2232506"/>
        <a:ext cx="1783010" cy="1254321"/>
      </dsp:txXfrm>
    </dsp:sp>
    <dsp:sp modelId="{99CDE212-9C9A-EF43-B9B3-704F828B3C12}">
      <dsp:nvSpPr>
        <dsp:cNvPr id="0" name=""/>
        <dsp:cNvSpPr/>
      </dsp:nvSpPr>
      <dsp:spPr>
        <a:xfrm rot="8318691">
          <a:off x="4061084" y="3419285"/>
          <a:ext cx="263611"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4130306" y="3510206"/>
        <a:ext cx="184528" cy="351141"/>
      </dsp:txXfrm>
    </dsp:sp>
    <dsp:sp modelId="{4B8C73BA-2B93-0F4B-B148-FDEB52D13869}">
      <dsp:nvSpPr>
        <dsp:cNvPr id="0" name=""/>
        <dsp:cNvSpPr/>
      </dsp:nvSpPr>
      <dsp:spPr>
        <a:xfrm>
          <a:off x="1933795" y="3695374"/>
          <a:ext cx="2559566" cy="1757092"/>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Implement Plan</a:t>
          </a:r>
        </a:p>
      </dsp:txBody>
      <dsp:txXfrm>
        <a:off x="2308635" y="3952694"/>
        <a:ext cx="1809886" cy="1242452"/>
      </dsp:txXfrm>
    </dsp:sp>
    <dsp:sp modelId="{B844E424-A634-5D46-A31D-FFC55A5F3DC2}">
      <dsp:nvSpPr>
        <dsp:cNvPr id="0" name=""/>
        <dsp:cNvSpPr/>
      </dsp:nvSpPr>
      <dsp:spPr>
        <a:xfrm rot="13281301">
          <a:off x="2130614" y="3437783"/>
          <a:ext cx="249325"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196085" y="3579540"/>
        <a:ext cx="174528" cy="351141"/>
      </dsp:txXfrm>
    </dsp:sp>
    <dsp:sp modelId="{2C5F193B-6CE5-C240-A1A9-4FAAF55BF75F}">
      <dsp:nvSpPr>
        <dsp:cNvPr id="0" name=""/>
        <dsp:cNvSpPr/>
      </dsp:nvSpPr>
      <dsp:spPr>
        <a:xfrm>
          <a:off x="0" y="1937101"/>
          <a:ext cx="2532134" cy="184514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Re-assess</a:t>
          </a:r>
          <a:r>
            <a:rPr lang="en-US" sz="2900" kern="1200" dirty="0">
              <a:solidFill>
                <a:schemeClr val="tx1"/>
              </a:solidFill>
            </a:rPr>
            <a:t> Situation</a:t>
          </a:r>
        </a:p>
      </dsp:txBody>
      <dsp:txXfrm>
        <a:off x="370822" y="2207316"/>
        <a:ext cx="1790490" cy="1304716"/>
      </dsp:txXfrm>
    </dsp:sp>
    <dsp:sp modelId="{BCE42587-B965-0940-9186-9D0A7DFC6D09}">
      <dsp:nvSpPr>
        <dsp:cNvPr id="0" name=""/>
        <dsp:cNvSpPr/>
      </dsp:nvSpPr>
      <dsp:spPr>
        <a:xfrm rot="18883885">
          <a:off x="2057207" y="1592928"/>
          <a:ext cx="347796"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072660" y="1747037"/>
        <a:ext cx="243457" cy="35114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415925" y="703263"/>
            <a:ext cx="6245225" cy="3513137"/>
          </a:xfrm>
          <a:prstGeom prst="rect">
            <a:avLst/>
          </a:prstGeom>
        </p:spPr>
        <p:txBody>
          <a:bodyPr lIns="93973" tIns="46986" rIns="93973" bIns="46986"/>
          <a:lstStyle/>
          <a:p>
            <a:endParaRPr/>
          </a:p>
        </p:txBody>
      </p:sp>
      <p:sp>
        <p:nvSpPr>
          <p:cNvPr id="269" name="Shape 269"/>
          <p:cNvSpPr>
            <a:spLocks noGrp="1"/>
          </p:cNvSpPr>
          <p:nvPr>
            <p:ph type="body" sz="quarter" idx="1"/>
          </p:nvPr>
        </p:nvSpPr>
        <p:spPr>
          <a:xfrm>
            <a:off x="943610" y="4450477"/>
            <a:ext cx="5189855" cy="4216241"/>
          </a:xfrm>
          <a:prstGeom prst="rect">
            <a:avLst/>
          </a:prstGeom>
        </p:spPr>
        <p:txBody>
          <a:bodyPr lIns="93973" tIns="46986" rIns="93973" bIns="46986"/>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ountaineers.org/membership/mountaineers-privacy-policy-explaine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ountaineers.org/youth/volunteer-with-you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untaineers.org/volunteer/volunteer-with-us/leader-applications/hike-backpack-urban-walk-leader-applic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en-US" dirty="0"/>
              <a:t>Lisa</a:t>
            </a:r>
            <a:endParaRPr dirty="0"/>
          </a:p>
          <a:p>
            <a:r>
              <a:rPr dirty="0"/>
              <a:t>Welcome and Introductions</a:t>
            </a:r>
          </a:p>
          <a:p>
            <a:r>
              <a:rPr dirty="0"/>
              <a:t>Lisa Elliott, Hiking and Backpacking Leader Seminar Instructor</a:t>
            </a:r>
          </a:p>
          <a:p>
            <a:r>
              <a:rPr lang="en-US" dirty="0"/>
              <a:t>Beth Lowe</a:t>
            </a:r>
            <a:r>
              <a:rPr dirty="0"/>
              <a:t>:  Backpacking </a:t>
            </a:r>
            <a:r>
              <a:rPr lang="en-US" dirty="0"/>
              <a:t>Co-</a:t>
            </a:r>
            <a:r>
              <a:rPr dirty="0"/>
              <a:t>Chair</a:t>
            </a:r>
            <a:endParaRPr lang="en-US" dirty="0"/>
          </a:p>
          <a:p>
            <a:r>
              <a:rPr lang="en-US" dirty="0"/>
              <a:t>Carolyn Carbajal: Backpacking Co-Chair</a:t>
            </a:r>
            <a:endParaRPr dirty="0"/>
          </a:p>
          <a:p>
            <a:r>
              <a:rPr lang="en-US" dirty="0"/>
              <a:t>Diann Sheldon</a:t>
            </a:r>
            <a:r>
              <a:rPr dirty="0"/>
              <a:t>: Hiking Co-Chair</a:t>
            </a:r>
          </a:p>
          <a:p>
            <a:r>
              <a:rPr lang="en-US" dirty="0"/>
              <a:t>David Hyde</a:t>
            </a:r>
            <a:r>
              <a:rPr dirty="0"/>
              <a:t>: Hiking Co-Chair</a:t>
            </a:r>
          </a:p>
          <a:p>
            <a:endParaRPr dirty="0"/>
          </a:p>
          <a:p>
            <a:r>
              <a:rPr dirty="0"/>
              <a:t>Thank you for your interest in leading hikes or backpacks for the committee, without people like you we won’t have a committee.</a:t>
            </a:r>
            <a:endParaRPr lang="en-US" dirty="0"/>
          </a:p>
          <a:p>
            <a:endParaRPr lang="en-US" dirty="0"/>
          </a:p>
          <a:p>
            <a:r>
              <a:rPr lang="en-US" dirty="0"/>
              <a:t>Introductions of board and </a:t>
            </a:r>
            <a:r>
              <a:rPr lang="en-US" b="1" dirty="0">
                <a:solidFill>
                  <a:srgbClr val="C00000"/>
                </a:solidFill>
              </a:rPr>
              <a:t>REMEMBER TO HAVE PARTICIPANTS INTRODUCE THEMSELVES</a:t>
            </a:r>
            <a:endParaRPr b="1" dirty="0">
              <a:solidFill>
                <a:srgbClr val="C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b="1" dirty="0"/>
              <a:t>Diann Just another visual of Describe options and compare</a:t>
            </a:r>
            <a:endParaRPr b="1" dirty="0"/>
          </a:p>
        </p:txBody>
      </p:sp>
    </p:spTree>
    <p:extLst>
      <p:ext uri="{BB962C8B-B14F-4D97-AF65-F5344CB8AC3E}">
        <p14:creationId xmlns:p14="http://schemas.microsoft.com/office/powerpoint/2010/main" val="246681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a:latin typeface="Arial"/>
                <a:ea typeface="Arial"/>
                <a:cs typeface="Arial"/>
                <a:sym typeface="Arial"/>
              </a:defRPr>
            </a:pPr>
            <a:r>
              <a:rPr lang="en-US" dirty="0"/>
              <a:t>Diann</a:t>
            </a:r>
            <a:endParaRPr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In order to provide our members with a broad range of experiences and activities, We need a diverse group of leaders that represents our participants.</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a:p>
          <a:p>
            <a:r>
              <a:rPr dirty="0"/>
              <a:t>– hikes of varying distance and difficult, and both weekend and weekday offerings.</a:t>
            </a:r>
          </a:p>
          <a:p>
            <a:endParaRPr dirty="0"/>
          </a:p>
          <a:p>
            <a:r>
              <a:rPr dirty="0"/>
              <a:t>Leadership is a shift from a focus on individual success to group success</a:t>
            </a:r>
          </a:p>
          <a:p>
            <a:endParaRPr dirty="0"/>
          </a:p>
          <a:p>
            <a:r>
              <a:rPr dirty="0"/>
              <a:t>Choose your own destinations, hike dates and types-pace of trips. </a:t>
            </a:r>
          </a:p>
          <a:p>
            <a:endParaRPr dirty="0"/>
          </a:p>
          <a:p>
            <a:r>
              <a:rPr dirty="0"/>
              <a:t>Become part of a community – gain new lifelong friends.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dirty="0"/>
              <a:t>Diann</a:t>
            </a:r>
            <a:endParaRPr dirty="0"/>
          </a:p>
          <a:p>
            <a:endParaRPr dirty="0">
              <a:latin typeface="Arial"/>
              <a:ea typeface="Arial"/>
              <a:cs typeface="Arial"/>
              <a:sym typeface="Arial"/>
            </a:endParaRPr>
          </a:p>
          <a:p>
            <a:r>
              <a:rPr dirty="0"/>
              <a:t>Plan, organize and carry out activities</a:t>
            </a:r>
          </a:p>
          <a:p>
            <a:endParaRPr dirty="0"/>
          </a:p>
          <a:p>
            <a:r>
              <a:rPr dirty="0"/>
              <a:t>Represent the Mountaineers, a 110 year old brand, by leaving your participants and those you meet on the trail feeling great about their experience</a:t>
            </a:r>
          </a:p>
          <a:p>
            <a:endParaRPr dirty="0"/>
          </a:p>
          <a:p>
            <a:r>
              <a:rPr dirty="0"/>
              <a:t>Accountability for the SAFE RETURN of your group</a:t>
            </a:r>
          </a:p>
        </p:txBody>
      </p:sp>
    </p:spTree>
    <p:extLst>
      <p:ext uri="{BB962C8B-B14F-4D97-AF65-F5344CB8AC3E}">
        <p14:creationId xmlns:p14="http://schemas.microsoft.com/office/powerpoint/2010/main" val="22265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rPr lang="en-US" dirty="0"/>
              <a:t>Diann</a:t>
            </a:r>
            <a:endParaRPr dirty="0"/>
          </a:p>
          <a:p>
            <a:endParaRPr dirty="0"/>
          </a:p>
          <a:p>
            <a:r>
              <a:rPr dirty="0"/>
              <a:t>10 E’s – carry and know how to use all of the Essentials</a:t>
            </a:r>
          </a:p>
          <a:p>
            <a:endParaRPr dirty="0"/>
          </a:p>
          <a:p>
            <a:r>
              <a:rPr dirty="0"/>
              <a:t>Emphasize critical items in the description and pre-trip communications.</a:t>
            </a:r>
          </a:p>
          <a:p>
            <a:endParaRPr dirty="0"/>
          </a:p>
          <a:p>
            <a:r>
              <a:rPr dirty="0"/>
              <a:t>Bring extras of especially critical items.  If someone shows up without a piece of critical gear, see if someone else can share before leaving someone behind.</a:t>
            </a:r>
          </a:p>
          <a:p>
            <a:endParaRPr dirty="0"/>
          </a:p>
          <a:p>
            <a:r>
              <a:rPr dirty="0"/>
              <a:t>Teach and lead by example, but don’t be more rigid than the circumstances require for safety.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lang="en-US" dirty="0"/>
              <a:t>Diann</a:t>
            </a:r>
            <a:endParaRPr dirty="0"/>
          </a:p>
          <a:p>
            <a:endParaRPr dirty="0"/>
          </a:p>
          <a:p>
            <a:r>
              <a:rPr dirty="0"/>
              <a:t>Healthy Communication &amp; Clear Expectation Setting</a:t>
            </a:r>
          </a:p>
          <a:p>
            <a:pPr lvl="1" indent="469864"/>
            <a:r>
              <a:rPr dirty="0"/>
              <a:t>Open, honest and humble communication (in both directions)</a:t>
            </a:r>
          </a:p>
          <a:p>
            <a:pPr lvl="1" indent="469864"/>
            <a:r>
              <a:rPr dirty="0"/>
              <a:t>Clear expectations prevent most (non-emergency) issues</a:t>
            </a:r>
          </a:p>
          <a:p>
            <a:endParaRPr dirty="0"/>
          </a:p>
          <a:p>
            <a:r>
              <a:rPr dirty="0"/>
              <a:t>Expedition Behavior: Group-Oriented Behavior</a:t>
            </a:r>
          </a:p>
          <a:p>
            <a:pPr lvl="1" indent="469864"/>
            <a:r>
              <a:rPr dirty="0"/>
              <a:t>Care for the group and care for yourself</a:t>
            </a:r>
          </a:p>
          <a:p>
            <a:pPr lvl="1" indent="469864"/>
            <a:r>
              <a:rPr dirty="0"/>
              <a:t>“How can I support you?”</a:t>
            </a:r>
          </a:p>
          <a:p>
            <a:endParaRPr dirty="0"/>
          </a:p>
          <a:p>
            <a:r>
              <a:rPr dirty="0"/>
              <a:t>Inclusive Decision Making</a:t>
            </a:r>
          </a:p>
          <a:p>
            <a:pPr lvl="1" indent="469864"/>
            <a:r>
              <a:rPr dirty="0"/>
              <a:t>Leverage group’s knowledge and concerns</a:t>
            </a:r>
          </a:p>
          <a:p>
            <a:pPr lvl="1" indent="469864"/>
            <a:r>
              <a:rPr dirty="0"/>
              <a:t>Engage participants to “own” the trip success</a:t>
            </a:r>
          </a:p>
          <a:p>
            <a:endParaRPr dirty="0"/>
          </a:p>
          <a:p>
            <a:r>
              <a:rPr dirty="0"/>
              <a:t>Be engaged with your group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rPr lang="en-US" dirty="0"/>
              <a:t>Diann </a:t>
            </a:r>
            <a:r>
              <a:rPr lang="en-US" b="1" dirty="0"/>
              <a:t>Graphic Highlights how we might move in leadership style back and forth and across</a:t>
            </a:r>
            <a:endParaRPr b="1" dirty="0"/>
          </a:p>
          <a:p>
            <a:endParaRPr dirty="0"/>
          </a:p>
          <a:p>
            <a:r>
              <a:rPr dirty="0"/>
              <a:t>Pacesett</a:t>
            </a:r>
            <a:r>
              <a:rPr lang="en-US" dirty="0"/>
              <a:t>er</a:t>
            </a:r>
            <a:r>
              <a:rPr dirty="0"/>
              <a:t> – “Here we go! Follow me like this!”</a:t>
            </a:r>
          </a:p>
          <a:p>
            <a:r>
              <a:rPr dirty="0"/>
              <a:t>Authoritative – “I’m the expert and this is what we should do.”</a:t>
            </a:r>
          </a:p>
          <a:p>
            <a:r>
              <a:rPr dirty="0"/>
              <a:t>Coach – “Try this approach.”</a:t>
            </a:r>
          </a:p>
          <a:p>
            <a:r>
              <a:rPr dirty="0"/>
              <a:t>Democratic – “What do you think we should do?”</a:t>
            </a:r>
          </a:p>
          <a:p>
            <a:endParaRPr dirty="0"/>
          </a:p>
          <a:p>
            <a:r>
              <a:rPr dirty="0"/>
              <a:t>There is no one right style.  You will have a “default” style, but use them all as needed.  Think about these and how/when to use them to maximize group success.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rPr lang="en-US" dirty="0"/>
              <a:t>Beth or Carolyn</a:t>
            </a:r>
            <a:endParaRPr dirty="0"/>
          </a:p>
          <a:p>
            <a:endParaRPr dirty="0"/>
          </a:p>
          <a:p>
            <a:r>
              <a:rPr dirty="0"/>
              <a:t>Assume </a:t>
            </a:r>
            <a:r>
              <a:rPr lang="en-US" dirty="0"/>
              <a:t>positive</a:t>
            </a:r>
            <a:r>
              <a:rPr dirty="0"/>
              <a:t> intent</a:t>
            </a:r>
          </a:p>
          <a:p>
            <a:r>
              <a:rPr dirty="0"/>
              <a:t>Be proactive – don’t wait until tempers flare</a:t>
            </a:r>
          </a:p>
          <a:p>
            <a:r>
              <a:rPr dirty="0"/>
              <a:t>Be discrete – don’t put someone on the spot or humiliate</a:t>
            </a:r>
          </a:p>
          <a:p>
            <a:r>
              <a:rPr dirty="0"/>
              <a:t>Stay calm and manage your emotional state</a:t>
            </a:r>
          </a:p>
          <a:p>
            <a:r>
              <a:rPr dirty="0"/>
              <a:t>Listen to their issue / concern with an open mind</a:t>
            </a:r>
          </a:p>
          <a:p>
            <a:r>
              <a:rPr lang="en-US" dirty="0"/>
              <a:t>Acknowledge You Understand the Issue by repeating </a:t>
            </a:r>
            <a:r>
              <a:rPr dirty="0"/>
              <a:t> their comments back</a:t>
            </a:r>
            <a:r>
              <a:rPr lang="en-US" dirty="0"/>
              <a:t> verbally, Give example</a:t>
            </a:r>
            <a:r>
              <a:rPr dirty="0"/>
              <a:t> </a:t>
            </a:r>
          </a:p>
          <a:p>
            <a:r>
              <a:rPr dirty="0"/>
              <a:t>If you can accommodate safely, do so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rPr lang="en-US" dirty="0"/>
              <a:t>Beth or Carolyn:</a:t>
            </a:r>
            <a:endParaRPr dirty="0"/>
          </a:p>
          <a:p>
            <a:endParaRPr dirty="0"/>
          </a:p>
          <a:p>
            <a:r>
              <a:rPr dirty="0"/>
              <a:t>Prevention is the best approach</a:t>
            </a:r>
          </a:p>
          <a:p>
            <a:r>
              <a:rPr dirty="0"/>
              <a:t>Stay calm and keep the group calm (don’t make the situation worse)</a:t>
            </a:r>
          </a:p>
          <a:p>
            <a:r>
              <a:rPr b="1" dirty="0"/>
              <a:t>Crisis Management Cycle</a:t>
            </a:r>
            <a:r>
              <a:rPr lang="en-US" b="1" dirty="0"/>
              <a:t> </a:t>
            </a:r>
            <a:endParaRPr b="1" dirty="0"/>
          </a:p>
          <a:p>
            <a:pPr lvl="1" indent="469864"/>
            <a:r>
              <a:rPr dirty="0"/>
              <a:t>Assess the situation</a:t>
            </a:r>
          </a:p>
          <a:p>
            <a:pPr lvl="1" indent="469864"/>
            <a:r>
              <a:rPr dirty="0"/>
              <a:t>Make a plan</a:t>
            </a:r>
          </a:p>
          <a:p>
            <a:pPr lvl="1" indent="469864"/>
            <a:r>
              <a:rPr dirty="0"/>
              <a:t>Implement the Plan</a:t>
            </a:r>
          </a:p>
          <a:p>
            <a:pPr lvl="1" indent="469864"/>
            <a:r>
              <a:rPr dirty="0"/>
              <a:t>Re-assess the situation</a:t>
            </a:r>
          </a:p>
          <a:p>
            <a:r>
              <a:rPr dirty="0"/>
              <a:t>Maintain focus on the big picture</a:t>
            </a:r>
          </a:p>
          <a:p>
            <a:r>
              <a:rPr dirty="0"/>
              <a:t>Keep the group together</a:t>
            </a:r>
          </a:p>
        </p:txBody>
      </p:sp>
    </p:spTree>
    <p:extLst>
      <p:ext uri="{BB962C8B-B14F-4D97-AF65-F5344CB8AC3E}">
        <p14:creationId xmlns:p14="http://schemas.microsoft.com/office/powerpoint/2010/main" val="3715803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rPr lang="en-US" dirty="0"/>
              <a:t>Beth or Carolyn:</a:t>
            </a:r>
            <a:endParaRPr dirty="0"/>
          </a:p>
          <a:p>
            <a:r>
              <a:rPr dirty="0"/>
              <a:t>Be prepared with basic skills and knowledge for how to handle basic first aid and other emergencies in the field</a:t>
            </a:r>
          </a:p>
          <a:p>
            <a:endParaRPr dirty="0"/>
          </a:p>
          <a:p>
            <a:r>
              <a:rPr dirty="0"/>
              <a:t>Think through an emergency plan for every trip</a:t>
            </a:r>
          </a:p>
          <a:p>
            <a:r>
              <a:rPr dirty="0"/>
              <a:t>	Will you have cell coverage? If not, what is your plan?</a:t>
            </a:r>
          </a:p>
          <a:p>
            <a:r>
              <a:rPr dirty="0"/>
              <a:t>	How would you describe your location?</a:t>
            </a:r>
          </a:p>
          <a:p>
            <a:r>
              <a:rPr dirty="0"/>
              <a:t>	Do you have emergency contact numbers? </a:t>
            </a:r>
          </a:p>
          <a:p>
            <a:endParaRPr dirty="0"/>
          </a:p>
          <a:p>
            <a:r>
              <a:rPr dirty="0"/>
              <a:t>Mountaineers emergency procedures – “Seven Steps” in leader resource materials</a:t>
            </a:r>
          </a:p>
          <a:p>
            <a:endParaRPr dirty="0"/>
          </a:p>
          <a:p>
            <a:r>
              <a:rPr dirty="0"/>
              <a:t>Complete incident report when you close your trip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rPr lang="en-US" dirty="0"/>
              <a:t>Beth or Carolyn</a:t>
            </a:r>
            <a:endParaRPr dirty="0"/>
          </a:p>
          <a:p>
            <a:endParaRPr dirty="0"/>
          </a:p>
          <a:p>
            <a:r>
              <a:rPr dirty="0"/>
              <a:t>More than 2 miles</a:t>
            </a:r>
          </a:p>
          <a:p>
            <a:r>
              <a:rPr dirty="0"/>
              <a:t>Restricted to trail / roads with some exceptions</a:t>
            </a:r>
          </a:p>
          <a:p>
            <a:pPr lvl="1" indent="469864"/>
            <a:r>
              <a:rPr dirty="0"/>
              <a:t>Snow is okay unless there is the potential for an uncontrolled slide</a:t>
            </a:r>
          </a:p>
          <a:p>
            <a:pPr lvl="1" indent="469864"/>
            <a:r>
              <a:rPr dirty="0"/>
              <a:t>Off trail is okay unless the terrain is unreasonably hazardous</a:t>
            </a:r>
          </a:p>
          <a:p>
            <a:pPr lvl="1" indent="469864"/>
            <a:r>
              <a:rPr dirty="0"/>
              <a:t>Depends on the skills of the particular group</a:t>
            </a:r>
          </a:p>
          <a:p>
            <a:r>
              <a:rPr dirty="0"/>
              <a:t>Party Size</a:t>
            </a:r>
          </a:p>
          <a:p>
            <a:pPr lvl="1" indent="469864"/>
            <a:r>
              <a:rPr dirty="0"/>
              <a:t>Minimum party size is 3 (safety)</a:t>
            </a:r>
          </a:p>
          <a:p>
            <a:pPr lvl="1" indent="469864"/>
            <a:r>
              <a:rPr dirty="0"/>
              <a:t>Maximum party size is 12 (agency rules) unless lower limits apply</a:t>
            </a:r>
          </a:p>
          <a:p>
            <a:r>
              <a:rPr dirty="0"/>
              <a:t>If posted on the website and led within these rules, The Mountaineers provides you and your participants with liability protection provided you are not grossly negligent.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en-US" dirty="0"/>
              <a:t>Lisa</a:t>
            </a:r>
          </a:p>
          <a:p>
            <a:endParaRPr lang="en-US" dirty="0">
              <a:solidFill>
                <a:srgbClr val="FF0000"/>
              </a:solidFill>
            </a:endParaRPr>
          </a:p>
          <a:p>
            <a:r>
              <a:rPr lang="en-US" b="1" dirty="0">
                <a:solidFill>
                  <a:srgbClr val="FF0000"/>
                </a:solidFill>
              </a:rPr>
              <a:t>2024 Read Position Statement</a:t>
            </a:r>
          </a:p>
          <a:p>
            <a:r>
              <a:rPr lang="en-US" b="1" dirty="0">
                <a:solidFill>
                  <a:srgbClr val="FF0000"/>
                </a:solidFill>
              </a:rPr>
              <a:t>The Mountaineers acknowledge that we are on the lands of the Pacific Northwest Indian tribes, who live here and steward these lands and waters as they have since time immemorial. As we pursue our mission, we strive to listen to and amplify Native traditions and values through respectful engagement</a:t>
            </a:r>
            <a:r>
              <a:rPr lang="en-US" dirty="0">
                <a:solidFill>
                  <a:srgbClr val="FF0000"/>
                </a:solidFill>
              </a:rPr>
              <a:t>.</a:t>
            </a:r>
            <a:endParaRPr dirty="0">
              <a:solidFill>
                <a:srgbClr val="FF0000"/>
              </a:solidFill>
            </a:endParaRPr>
          </a:p>
        </p:txBody>
      </p:sp>
    </p:spTree>
    <p:extLst>
      <p:ext uri="{BB962C8B-B14F-4D97-AF65-F5344CB8AC3E}">
        <p14:creationId xmlns:p14="http://schemas.microsoft.com/office/powerpoint/2010/main" val="41105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rPr lang="en-US" dirty="0"/>
              <a:t>Beth or Carolyn</a:t>
            </a:r>
            <a:endParaRPr dirty="0"/>
          </a:p>
          <a:p>
            <a:endParaRPr dirty="0"/>
          </a:p>
          <a:p>
            <a:r>
              <a:rPr dirty="0"/>
              <a:t>Even as volunteers, we have a legal DUTY OF CARE to follow the STANDARD OF PRACTICE in our industry to keep participants safe and deliver what we promise.</a:t>
            </a:r>
          </a:p>
          <a:p>
            <a:r>
              <a:rPr dirty="0"/>
              <a:t>Volunteers are protected from individual liability by Federal and State statute and The Mountaineers insurance as long as they are not “grossly negligent” – but the club can be sued based on your actions (or lack of action)</a:t>
            </a:r>
          </a:p>
          <a:p>
            <a:r>
              <a:rPr dirty="0"/>
              <a:t>Know and follow The Mountaineers guidelines and policies at all times (e.g. A hike should be a hike, not a scramble!)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rPr lang="en-US" dirty="0"/>
              <a:t>Lisa</a:t>
            </a:r>
            <a:endParaRPr dirty="0"/>
          </a:p>
          <a:p>
            <a:endParaRPr dirty="0"/>
          </a:p>
          <a:p>
            <a:r>
              <a:rPr dirty="0"/>
              <a:t>The overall Difficulty Rating for a trip or route shall be the lowest rating that satisfies both the distance and elevation gain criteria. For example: a trip with 11 miles of distance and 1000 ft of gain would be a Moderate trip.</a:t>
            </a:r>
          </a:p>
          <a:p>
            <a:endParaRPr dirty="0"/>
          </a:p>
          <a:p>
            <a:r>
              <a:rPr dirty="0"/>
              <a:t>It is recommended that the leader clearly specify the distance and elevation gain for the route as well as their planned pace, any special technical challenges and special gear, skills and conditioning requirements of the trip in the trip posting within the activity summary and/or the leaders’ notes.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rPr lang="en-US" dirty="0"/>
              <a:t>Lisa</a:t>
            </a:r>
            <a:endParaRPr dirty="0"/>
          </a:p>
          <a:p>
            <a:endParaRPr dirty="0"/>
          </a:p>
          <a:p>
            <a:pPr>
              <a:defRPr>
                <a:solidFill>
                  <a:srgbClr val="FFFFFF"/>
                </a:solidFill>
              </a:defRPr>
            </a:pPr>
            <a:endParaRPr dirty="0"/>
          </a:p>
          <a:p>
            <a:pPr>
              <a:defRPr>
                <a:solidFill>
                  <a:srgbClr val="FFFFFF"/>
                </a:solidFill>
              </a:defRPr>
            </a:pPr>
            <a:r>
              <a:rPr lang="en-US" dirty="0"/>
              <a:t>Carpooling is Encouraged</a:t>
            </a:r>
            <a:endParaRPr dirty="0"/>
          </a:p>
          <a:p>
            <a:pPr marL="469864" indent="-469864">
              <a:buSzPct val="100000"/>
              <a:buFont typeface="Arial"/>
              <a:buChar char="•"/>
              <a:defRPr>
                <a:solidFill>
                  <a:srgbClr val="FFFFFF"/>
                </a:solidFill>
              </a:defRPr>
            </a:pPr>
            <a:r>
              <a:rPr dirty="0"/>
              <a:t>Leaders CANNOT assign or require carpools</a:t>
            </a:r>
          </a:p>
          <a:p>
            <a:pPr marL="469864" indent="-469864">
              <a:buSzPct val="100000"/>
              <a:buFont typeface="Arial"/>
              <a:buChar char="•"/>
              <a:defRPr>
                <a:solidFill>
                  <a:srgbClr val="FFFFFF"/>
                </a:solidFill>
              </a:defRPr>
            </a:pPr>
            <a:r>
              <a:rPr dirty="0"/>
              <a:t>Leaders CAN encourage carpooling </a:t>
            </a:r>
          </a:p>
          <a:p>
            <a:pPr marL="469864" indent="-469864">
              <a:buSzPct val="100000"/>
              <a:buFont typeface="Arial"/>
              <a:buChar char="•"/>
              <a:defRPr>
                <a:solidFill>
                  <a:srgbClr val="FFFFFF"/>
                </a:solidFill>
              </a:defRPr>
            </a:pPr>
            <a:r>
              <a:rPr dirty="0"/>
              <a:t>Willing drivers are a precious resource</a:t>
            </a:r>
          </a:p>
          <a:p>
            <a:pPr marL="469864" indent="-469864">
              <a:buSzPct val="100000"/>
              <a:buFont typeface="Arial"/>
              <a:buChar char="•"/>
              <a:defRPr>
                <a:solidFill>
                  <a:srgbClr val="FFFFFF"/>
                </a:solidFill>
              </a:defRPr>
            </a:pPr>
            <a:r>
              <a:rPr dirty="0"/>
              <a:t>Remind people that it’s an important courtesy to reimburse their driver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lang="en-US" dirty="0"/>
              <a:t>Lisa</a:t>
            </a:r>
            <a:endParaRPr dirty="0"/>
          </a:p>
          <a:p>
            <a:r>
              <a:rPr dirty="0"/>
              <a:t>Mountaineers members can choose to make their profile data private</a:t>
            </a:r>
          </a:p>
          <a:p>
            <a:pPr lvl="1" indent="469864"/>
            <a:r>
              <a:rPr dirty="0"/>
              <a:t>Our privacy policy states that the data of a person with a private profile cannot be shared with other members</a:t>
            </a:r>
          </a:p>
          <a:p>
            <a:r>
              <a:rPr dirty="0"/>
              <a:t>Trip leaders can see all the profile data of people on their rosters, even those who have private profiles</a:t>
            </a:r>
          </a:p>
          <a:p>
            <a:pPr lvl="1" indent="469864"/>
            <a:r>
              <a:rPr dirty="0"/>
              <a:t>Leaders may extract and use participant profile data, even when private, for planning and safety purposes relative to their trip or seminar</a:t>
            </a:r>
          </a:p>
          <a:p>
            <a:pPr lvl="1" indent="469864"/>
            <a:r>
              <a:rPr dirty="0"/>
              <a:t>Leaders must ask permission before sharing even email addresses with other participants</a:t>
            </a:r>
          </a:p>
          <a:p>
            <a:pPr lvl="1" indent="469864">
              <a:defRPr u="sng">
                <a:solidFill>
                  <a:srgbClr val="FFFFFF"/>
                </a:solidFill>
                <a:uFill>
                  <a:solidFill>
                    <a:srgbClr val="FFFFFF"/>
                  </a:solidFill>
                </a:uFill>
              </a:defRPr>
            </a:pPr>
            <a:r>
              <a:rPr dirty="0">
                <a:solidFill>
                  <a:srgbClr val="0000FF"/>
                </a:solidFill>
                <a:uFill>
                  <a:solidFill>
                    <a:srgbClr val="0000FF"/>
                  </a:solidFill>
                </a:uFill>
                <a:hlinkClick r:id="rId3"/>
              </a:rPr>
              <a:t>https://www.mountaineers.org/membership/mountaineers-privacy-policy-explained</a:t>
            </a:r>
            <a:r>
              <a:rPr u="none" dirty="0">
                <a:solidFill>
                  <a:srgbClr val="000000"/>
                </a:solidFill>
                <a:uFillTx/>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rPr lang="en-US" dirty="0">
                <a:solidFill>
                  <a:srgbClr val="0000FF"/>
                </a:solidFill>
                <a:uFill>
                  <a:solidFill>
                    <a:srgbClr val="0000FF"/>
                  </a:solidFill>
                </a:uFill>
                <a:hlinkClick r:id="rId3"/>
              </a:rPr>
              <a:t>Lisa</a:t>
            </a:r>
            <a:endParaRPr dirty="0">
              <a:solidFill>
                <a:srgbClr val="0000FF"/>
              </a:solidFill>
              <a:uFill>
                <a:solidFill>
                  <a:srgbClr val="0000FF"/>
                </a:solidFill>
              </a:uFill>
              <a:hlinkClick r:id="rId3"/>
            </a:endParaRPr>
          </a:p>
          <a:p>
            <a:r>
              <a:rPr dirty="0"/>
              <a:t>Hikes with Dogs:</a:t>
            </a:r>
          </a:p>
          <a:p>
            <a:pPr lvl="1" indent="469864"/>
            <a:r>
              <a:rPr dirty="0"/>
              <a:t>Establish in advance as part of the trip posting – don’t spring it on other participants after they’ve registered</a:t>
            </a:r>
          </a:p>
          <a:p>
            <a:pPr lvl="1" indent="469864"/>
            <a:r>
              <a:rPr dirty="0"/>
              <a:t>Follow posted trail rules</a:t>
            </a:r>
          </a:p>
          <a:p>
            <a:pPr lvl="1" indent="469864"/>
            <a:r>
              <a:rPr dirty="0"/>
              <a:t>Don’t bring dogs in active wildlife areas</a:t>
            </a:r>
          </a:p>
          <a:p>
            <a:pPr lvl="1" indent="469864"/>
            <a:r>
              <a:rPr dirty="0"/>
              <a:t>Be sensitive to dogs in camps with other people</a:t>
            </a:r>
          </a:p>
          <a:p>
            <a:pPr lvl="1" indent="469864"/>
            <a:r>
              <a:rPr dirty="0"/>
              <a:t>Party size is twelve heartbeats or less. </a:t>
            </a:r>
            <a:endParaRPr lang="en-US" dirty="0"/>
          </a:p>
          <a:p>
            <a:pPr lvl="1" indent="469864"/>
            <a:endParaRPr lang="en-US" dirty="0"/>
          </a:p>
          <a:p>
            <a:pPr lvl="1" indent="469864"/>
            <a:r>
              <a:rPr lang="en-US" dirty="0"/>
              <a:t>Service dog policy</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rPr lang="en-US" dirty="0"/>
              <a:t>David</a:t>
            </a:r>
            <a:endParaRPr dirty="0"/>
          </a:p>
          <a:p>
            <a:r>
              <a:rPr dirty="0"/>
              <a:t>Choose a safe destination given the conditions</a:t>
            </a:r>
          </a:p>
          <a:p>
            <a:endParaRPr dirty="0"/>
          </a:p>
          <a:p>
            <a:r>
              <a:rPr dirty="0"/>
              <a:t>Post the hike on the website, with clear and concise description of the route, difficulty rating, pace, hazards, physical and gear requirements</a:t>
            </a:r>
          </a:p>
          <a:p>
            <a:pPr lvl="1" indent="469864"/>
            <a:r>
              <a:rPr dirty="0"/>
              <a:t>This detail is essential to allow participants to self-screen in / out of a trip</a:t>
            </a:r>
          </a:p>
          <a:p>
            <a:endParaRPr dirty="0"/>
          </a:p>
          <a:p>
            <a:r>
              <a:rPr dirty="0"/>
              <a:t>Include some highlights (e.g. old growth, fall colors, unique geology, stunning views, etc.)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rPr lang="en-US" dirty="0"/>
              <a:t>David</a:t>
            </a:r>
            <a:endParaRPr dirty="0"/>
          </a:p>
          <a:p>
            <a:endParaRPr dirty="0"/>
          </a:p>
          <a:p>
            <a:r>
              <a:rPr dirty="0"/>
              <a:t>Check the weather forecast, road and trail reports – do you need to adjust your destination or gear?</a:t>
            </a:r>
          </a:p>
          <a:p>
            <a:r>
              <a:rPr dirty="0"/>
              <a:t>Send out the “Hello Hiker” email(s) to confirm meeting time &amp; place, hazards and demands of the trip, review the route (and highlights), re-enforce gear requirements and encourage carpooling</a:t>
            </a:r>
          </a:p>
          <a:p>
            <a:r>
              <a:rPr dirty="0"/>
              <a:t>Check the roster – screen participants</a:t>
            </a:r>
          </a:p>
          <a:p>
            <a:pPr lvl="1" indent="469864"/>
            <a:r>
              <a:rPr dirty="0"/>
              <a:t>Do they have the conditioning and experience for the route planned?</a:t>
            </a:r>
          </a:p>
          <a:p>
            <a:pPr lvl="1" indent="469864"/>
            <a:r>
              <a:rPr dirty="0"/>
              <a:t>You have the right and obligation to remove someone if they are not prepared for a safe trip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rPr lang="en-US" dirty="0"/>
              <a:t>David</a:t>
            </a:r>
            <a:endParaRPr dirty="0"/>
          </a:p>
          <a:p>
            <a:endParaRPr dirty="0"/>
          </a:p>
          <a:p>
            <a:pPr marL="184986" indent="-184986">
              <a:lnSpc>
                <a:spcPct val="90000"/>
              </a:lnSpc>
              <a:spcBef>
                <a:spcPts val="617"/>
              </a:spcBef>
              <a:buClr>
                <a:srgbClr val="E7E6E6"/>
              </a:buClr>
              <a:buSzPct val="100000"/>
              <a:buFont typeface="Arial"/>
              <a:buChar char="•"/>
              <a:defRPr sz="2400">
                <a:solidFill>
                  <a:srgbClr val="FFFFFF"/>
                </a:solidFill>
              </a:defRPr>
            </a:pPr>
            <a:r>
              <a:rPr dirty="0"/>
              <a:t>Enable Notify Leader of Registration Changes</a:t>
            </a:r>
          </a:p>
          <a:p>
            <a:pPr marL="654850" lvl="1" indent="-184986">
              <a:lnSpc>
                <a:spcPct val="90000"/>
              </a:lnSpc>
              <a:spcBef>
                <a:spcPts val="617"/>
              </a:spcBef>
              <a:buClr>
                <a:srgbClr val="E7E6E6"/>
              </a:buClr>
              <a:buSzPct val="100000"/>
              <a:buFont typeface="Arial"/>
              <a:buChar char="•"/>
              <a:defRPr sz="2400">
                <a:solidFill>
                  <a:srgbClr val="FFFFFF"/>
                </a:solidFill>
              </a:defRPr>
            </a:pPr>
            <a:r>
              <a:rPr dirty="0"/>
              <a:t>Check this box for the primary leader to receive an email notification when there are updates to the activity roster.</a:t>
            </a:r>
          </a:p>
          <a:p>
            <a:endParaRPr sz="2500" dirty="0">
              <a:solidFill>
                <a:srgbClr val="FFFFFF"/>
              </a:solidFill>
            </a:endParaRPr>
          </a:p>
          <a:p>
            <a:r>
              <a:rPr dirty="0"/>
              <a:t>Schedules are fluid and changeable, and Mountaineer hikers are known to change their minds! Cancellations the week of the hike are common, opening spots for people on the wait-list. After you send your “hello hiker” email, be sure to check the roster for changes. Always make one final check the evening before your hike, and make sure you have a copy of the list to take with you. The list is important, not only to check off participants at the meeting point, but also to have the emergency contact information. </a:t>
            </a:r>
          </a:p>
          <a:p>
            <a:endParaRPr dirty="0"/>
          </a:p>
          <a:p>
            <a:r>
              <a:rPr dirty="0"/>
              <a:t>If new people have been added, either from the wait-list or as new registrants, send them the “hello hiker” email and conduct any necessary screening.</a:t>
            </a:r>
          </a:p>
          <a:p>
            <a:endParaRPr dirty="0"/>
          </a:p>
          <a:p>
            <a:r>
              <a:rPr dirty="0"/>
              <a:t>After the trip, remember to report any no-shows when you complete your trip report and close the activity.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lang="en-US" dirty="0"/>
              <a:t>David</a:t>
            </a:r>
            <a:endParaRPr dirty="0"/>
          </a:p>
          <a:p>
            <a:endParaRPr dirty="0"/>
          </a:p>
          <a:p>
            <a:r>
              <a:rPr dirty="0"/>
              <a:t>Most problems on hikes or backpack trips reflect a poor match of participant capabilities / interests with the planned activity</a:t>
            </a:r>
          </a:p>
          <a:p>
            <a:endParaRPr dirty="0"/>
          </a:p>
          <a:p>
            <a:r>
              <a:rPr dirty="0"/>
              <a:t>Set expectations with clear activity descriptions and pre-trip communications / this helps participants self-screen in or out</a:t>
            </a:r>
          </a:p>
          <a:p>
            <a:endParaRPr dirty="0"/>
          </a:p>
          <a:p>
            <a:r>
              <a:rPr dirty="0"/>
              <a:t>If your trip requires certain skills and/or conditioning </a:t>
            </a:r>
          </a:p>
          <a:p>
            <a:pPr lvl="1" indent="469864"/>
            <a:r>
              <a:rPr dirty="0"/>
              <a:t>Consider using the “Leader Permission Only” option</a:t>
            </a:r>
          </a:p>
          <a:p>
            <a:pPr lvl="1" indent="469864"/>
            <a:r>
              <a:rPr dirty="0"/>
              <a:t>Check a participant’s activity and course history on the website</a:t>
            </a:r>
          </a:p>
          <a:p>
            <a:endParaRPr dirty="0"/>
          </a:p>
          <a:p>
            <a:r>
              <a:rPr dirty="0"/>
              <a:t>You may need to contact the participant via email or phone</a:t>
            </a:r>
          </a:p>
          <a:p>
            <a:pPr lvl="1" indent="469864"/>
            <a:r>
              <a:rPr dirty="0"/>
              <a:t>It can be awkward and frustrating, but don’t hide from this.  It has a big effect on the success and safety of the trip!</a:t>
            </a:r>
          </a:p>
          <a:p>
            <a:pPr lvl="1" indent="469864"/>
            <a:r>
              <a:rPr dirty="0"/>
              <a:t>Ask detailed, but considerate questions about recent activities they’ve been on.  Who led? Pace (or how long the trip took)? How they felt after the trip?</a:t>
            </a:r>
          </a:p>
          <a:p>
            <a:pPr lvl="1" indent="469864"/>
            <a:r>
              <a:rPr dirty="0"/>
              <a:t>Be fair and as inclusive as possible.  Decide based on relevant facts, not hearsay or demographics.  Can you accommodate a slower pace? </a:t>
            </a:r>
          </a:p>
          <a:p>
            <a:pPr lvl="1" indent="469864"/>
            <a:r>
              <a:rPr dirty="0"/>
              <a:t>Be caring and respectful.  Explain your goal is to ensure that everyone has a fun and safe trip.  Suggest an alternate activity if yours isn’t a fit.</a:t>
            </a:r>
          </a:p>
          <a:p>
            <a:pPr lvl="1" indent="469864"/>
            <a:r>
              <a:rPr dirty="0"/>
              <a:t>If a person doesn’t respond or isn’t prepared, you have the right to turn them down or cancel them from your roster.</a:t>
            </a:r>
          </a:p>
        </p:txBody>
      </p:sp>
    </p:spTree>
    <p:extLst>
      <p:ext uri="{BB962C8B-B14F-4D97-AF65-F5344CB8AC3E}">
        <p14:creationId xmlns:p14="http://schemas.microsoft.com/office/powerpoint/2010/main" val="3248575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rPr lang="en-US" dirty="0"/>
              <a:t>David</a:t>
            </a:r>
            <a:endParaRPr dirty="0"/>
          </a:p>
          <a:p>
            <a:endParaRPr dirty="0"/>
          </a:p>
          <a:p>
            <a:r>
              <a:rPr dirty="0"/>
              <a:t>Arrive at meeting place 10 minutes early </a:t>
            </a:r>
          </a:p>
          <a:p>
            <a:endParaRPr dirty="0"/>
          </a:p>
          <a:p>
            <a:r>
              <a:rPr dirty="0"/>
              <a:t>The “Meeting Place” may be prior to the trailhead; participants are ultimately responsible for getting themselves to the trailhead</a:t>
            </a:r>
          </a:p>
          <a:p>
            <a:endParaRPr dirty="0"/>
          </a:p>
          <a:p>
            <a:r>
              <a:rPr dirty="0"/>
              <a:t>Be sure that everyone has directions to the same trailhead and the right permits</a:t>
            </a:r>
          </a:p>
          <a:p>
            <a:endParaRPr dirty="0"/>
          </a:p>
          <a:p>
            <a:pPr>
              <a:defRPr>
                <a:solidFill>
                  <a:srgbClr val="FFFFFF"/>
                </a:solidFill>
              </a:defRPr>
            </a:pPr>
            <a:r>
              <a:rPr dirty="0"/>
              <a:t>Introductions. Introduce yourself as leader, check off names on roster</a:t>
            </a:r>
          </a:p>
          <a:p>
            <a:endParaRPr dirty="0">
              <a:solidFill>
                <a:srgbClr val="FFFFFF"/>
              </a:solidFill>
            </a:endParaRPr>
          </a:p>
          <a:p>
            <a:r>
              <a:rPr dirty="0"/>
              <a:t>Check for essential equipment before people leave their vehicles and switch to carpools (boots, rain jackets, critical gear for this trip)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rPr lang="en-US" dirty="0"/>
              <a:t>Lisa</a:t>
            </a:r>
            <a:endParaRPr dirty="0"/>
          </a:p>
          <a:p>
            <a:r>
              <a:rPr lang="en-US" b="1" dirty="0"/>
              <a:t>Become Fami</a:t>
            </a:r>
            <a:r>
              <a:rPr lang="en-US" dirty="0"/>
              <a:t>liar with </a:t>
            </a:r>
            <a:r>
              <a:rPr dirty="0"/>
              <a:t>Hike Leader Certification Requirements for Tacoma Mountaineers</a:t>
            </a:r>
          </a:p>
          <a:p>
            <a:endParaRPr dirty="0"/>
          </a:p>
          <a:p>
            <a:r>
              <a:rPr lang="en-US" b="1" dirty="0"/>
              <a:t>Learn</a:t>
            </a:r>
            <a:r>
              <a:rPr lang="en-US" dirty="0"/>
              <a:t> </a:t>
            </a:r>
            <a:r>
              <a:rPr dirty="0"/>
              <a:t>Roles and Objectives of a Leader in the Mountaineers</a:t>
            </a:r>
          </a:p>
          <a:p>
            <a:endParaRPr dirty="0"/>
          </a:p>
          <a:p>
            <a:r>
              <a:rPr lang="en-US" b="1" dirty="0"/>
              <a:t>Develop</a:t>
            </a:r>
            <a:r>
              <a:rPr dirty="0"/>
              <a:t> Leadership Techniques and apply them in scenarios</a:t>
            </a:r>
          </a:p>
          <a:p>
            <a:br>
              <a:rPr dirty="0"/>
            </a:b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rPr lang="en-US" dirty="0"/>
              <a:t>Diann</a:t>
            </a:r>
            <a:endParaRPr dirty="0"/>
          </a:p>
          <a:p>
            <a:endParaRPr dirty="0"/>
          </a:p>
          <a:p>
            <a:r>
              <a:rPr dirty="0"/>
              <a:t>Introductions and ice-breaker </a:t>
            </a:r>
          </a:p>
          <a:p>
            <a:endParaRPr dirty="0"/>
          </a:p>
          <a:p>
            <a:r>
              <a:rPr dirty="0"/>
              <a:t>Begin by emphasizing that Mountaineers travel as a group – we make decisions as a group, when possible, but as the leader you reserve the right to make the call for safety</a:t>
            </a:r>
          </a:p>
          <a:p>
            <a:endParaRPr dirty="0"/>
          </a:p>
          <a:p>
            <a:r>
              <a:rPr dirty="0"/>
              <a:t>Review the map – route, junctions, hazards, handrails, rest stops, water stops, lunch, camp, turnaround time (and stick to it!)</a:t>
            </a:r>
          </a:p>
          <a:p>
            <a:pPr lvl="1" indent="469864"/>
            <a:r>
              <a:rPr dirty="0"/>
              <a:t>Explain how you intend to manage the pace and when / where to regroup</a:t>
            </a:r>
          </a:p>
          <a:p>
            <a:pPr lvl="1" indent="469864"/>
            <a:r>
              <a:rPr dirty="0"/>
              <a:t>Each person is responsible to know how to get back to the trailhead</a:t>
            </a:r>
          </a:p>
          <a:p>
            <a:pPr lvl="1" indent="469864"/>
            <a:endParaRPr dirty="0"/>
          </a:p>
          <a:p>
            <a:r>
              <a:rPr dirty="0"/>
              <a:t>Encourage open, respectful communication of safety concerns and remind everyone that we all watch out for each other and finish together as part of a Mountaineers group</a:t>
            </a:r>
          </a:p>
          <a:p>
            <a:endParaRPr dirty="0"/>
          </a:p>
          <a:p>
            <a:r>
              <a:rPr dirty="0"/>
              <a:t>Ask for volunteers to be first-aid leader and sweep</a:t>
            </a:r>
          </a:p>
          <a:p>
            <a:pPr lvl="1" indent="469864"/>
            <a:r>
              <a:rPr dirty="0"/>
              <a:t>Trip leader and first-aid leader should be different so you can manage a crisis</a:t>
            </a:r>
          </a:p>
          <a:p>
            <a:pPr lvl="1" indent="469864"/>
            <a:r>
              <a:rPr dirty="0"/>
              <a:t>Define the first-aid leader and sweep responsibilities for the whole group</a:t>
            </a:r>
          </a:p>
          <a:p>
            <a:pPr lvl="1" indent="469864"/>
            <a:endParaRPr dirty="0"/>
          </a:p>
          <a:p>
            <a:r>
              <a:rPr dirty="0"/>
              <a:t>Address the procedure for bathroom breaks (“party separations”)</a:t>
            </a:r>
          </a:p>
          <a:p>
            <a:endParaRPr dirty="0"/>
          </a:p>
          <a:p>
            <a:r>
              <a:rPr dirty="0"/>
              <a:t>Safety first! The group will turn around if you judge the conditions to be unsafe</a:t>
            </a:r>
          </a:p>
          <a:p>
            <a:endParaRPr dirty="0"/>
          </a:p>
          <a:p>
            <a:r>
              <a:rPr dirty="0"/>
              <a:t>Get the Trailhead communications right and you will avoid many common issues on the trail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Diann</a:t>
            </a:r>
            <a:endParaRPr dirty="0"/>
          </a:p>
          <a:p>
            <a:r>
              <a:rPr dirty="0"/>
              <a:t>Manage the pace for the safety and  morale of everyone in the group.</a:t>
            </a:r>
          </a:p>
          <a:p>
            <a:pPr lvl="1" indent="469864"/>
            <a:r>
              <a:rPr dirty="0"/>
              <a:t>Decide based on experience, conditions and trail hazards whether to keep the group together or let them spread out.  Always maintain line of sight.</a:t>
            </a:r>
          </a:p>
          <a:p>
            <a:pPr lvl="1" indent="469864"/>
            <a:r>
              <a:rPr dirty="0"/>
              <a:t>Participants should wait for the leader at junctions, significant stream crossings or hazards.</a:t>
            </a:r>
          </a:p>
          <a:p>
            <a:r>
              <a:rPr dirty="0"/>
              <a:t>Stay vigilant for participant, weather or route issues.  Stop and help struggling participants.</a:t>
            </a:r>
          </a:p>
          <a:p>
            <a:pPr lvl="1" indent="469864"/>
            <a:r>
              <a:rPr dirty="0"/>
              <a:t>Look for fatigue clues and adjust as needed</a:t>
            </a:r>
          </a:p>
          <a:p>
            <a:r>
              <a:rPr dirty="0"/>
              <a:t>Lead for the whole group’s success! Don’t go beyond the capabilities of the weakest or least skilled members.</a:t>
            </a:r>
          </a:p>
          <a:p>
            <a:r>
              <a:rPr dirty="0"/>
              <a:t>If the conditions change or the route proves more difficult than the </a:t>
            </a:r>
            <a:r>
              <a:rPr u="sng" dirty="0"/>
              <a:t>weakest member</a:t>
            </a:r>
            <a:r>
              <a:rPr dirty="0"/>
              <a:t> can complete safely, </a:t>
            </a:r>
            <a:r>
              <a:rPr b="1" dirty="0"/>
              <a:t>find a safer alternative or turn around</a:t>
            </a:r>
          </a:p>
          <a:p>
            <a:pPr lvl="1" indent="469864"/>
            <a:r>
              <a:rPr dirty="0"/>
              <a:t>Lead the trip you posted (a hike is not a scramble).</a:t>
            </a:r>
          </a:p>
          <a:p>
            <a:pPr lvl="1" indent="469864"/>
            <a:r>
              <a:rPr dirty="0"/>
              <a:t>Gather the facts, listen, discuss alternatives, but also be decisive and confident. Explain your rationale and relate it to the safety of the group.</a:t>
            </a:r>
          </a:p>
          <a:p>
            <a:pPr lvl="1" indent="469864"/>
            <a:r>
              <a:rPr dirty="0"/>
              <a:t>Draw out the quiet people.  Watch for the “herd mentality.”</a:t>
            </a:r>
          </a:p>
          <a:p>
            <a:pPr lvl="1" indent="469864"/>
            <a:r>
              <a:rPr dirty="0"/>
              <a:t>“Majority rule” or consensus can work in some situations, but not all.</a:t>
            </a:r>
          </a:p>
          <a:p>
            <a:r>
              <a:rPr dirty="0"/>
              <a:t>Don’t be afraid to make an unpopular call if YOU believe it’s important for the safety of the group.  YOU are responsible for the group’s SAFE RETURN to the trailhead.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Beth or Carolyn</a:t>
            </a:r>
            <a:endParaRPr dirty="0"/>
          </a:p>
          <a:p>
            <a:endParaRPr dirty="0"/>
          </a:p>
          <a:p>
            <a:r>
              <a:rPr lang="en-US" dirty="0"/>
              <a:t>At the end of the trip, it’s important to make sure that everyone has returned to the trailhead.</a:t>
            </a:r>
          </a:p>
          <a:p>
            <a:r>
              <a:rPr lang="en-US" dirty="0"/>
              <a:t>Most leaders like to have a quick debrief at the end of the day and wish everyone a safe drive home</a:t>
            </a:r>
            <a:r>
              <a:rPr dirty="0"/>
              <a:t>.</a:t>
            </a:r>
            <a:endParaRPr lang="en-US" dirty="0"/>
          </a:p>
          <a:p>
            <a:r>
              <a:rPr lang="en-US" dirty="0"/>
              <a:t>Make sure all the vehicles start! This is particularly important in areas that are subject to trailhead vandalism and theft.</a:t>
            </a:r>
          </a:p>
          <a:p>
            <a:r>
              <a:rPr lang="en-US" dirty="0"/>
              <a:t>Once you are home, go online and close the trip. If there are any concerns about any of the participants, note the concerns when you are closing the trip.</a:t>
            </a:r>
          </a:p>
          <a:p>
            <a:r>
              <a:rPr lang="en-US" dirty="0"/>
              <a:t>As part of the closing process, you can also report any safety incidents. These can include significant “near misses” and injuries.</a:t>
            </a:r>
          </a:p>
          <a:p>
            <a:r>
              <a:rPr lang="en-US" dirty="0"/>
              <a:t>In the case of an incident involving an injury, it’s a good idea to follow up with the individual. </a:t>
            </a:r>
          </a:p>
          <a:p>
            <a:r>
              <a:rPr lang="en-US" dirty="0"/>
              <a:t>Be familiar with the guidelines for emergency response! </a:t>
            </a:r>
            <a:endParaRPr dirty="0"/>
          </a:p>
        </p:txBody>
      </p:sp>
    </p:spTree>
    <p:extLst>
      <p:ext uri="{BB962C8B-B14F-4D97-AF65-F5344CB8AC3E}">
        <p14:creationId xmlns:p14="http://schemas.microsoft.com/office/powerpoint/2010/main" val="1044722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lang="en-US" dirty="0"/>
              <a:t>Beth or Carolyn</a:t>
            </a:r>
            <a:endParaRPr dirty="0"/>
          </a:p>
          <a:p>
            <a:endParaRPr dirty="0"/>
          </a:p>
          <a:p>
            <a:r>
              <a:rPr dirty="0"/>
              <a:t>Review the Leader Checklists on the Leader Resources page and be familiar with the expectations at each stage.  Checklists include:</a:t>
            </a:r>
          </a:p>
          <a:p>
            <a:r>
              <a:rPr dirty="0"/>
              <a:t>Before the hike</a:t>
            </a:r>
          </a:p>
          <a:p>
            <a:r>
              <a:rPr dirty="0"/>
              <a:t>At the meeting place</a:t>
            </a:r>
          </a:p>
          <a:p>
            <a:r>
              <a:rPr dirty="0"/>
              <a:t>At the trailhead</a:t>
            </a:r>
          </a:p>
          <a:p>
            <a:r>
              <a:rPr dirty="0"/>
              <a:t>On the trail</a:t>
            </a:r>
          </a:p>
          <a:p>
            <a:r>
              <a:rPr dirty="0"/>
              <a:t>In case of emergency</a:t>
            </a:r>
          </a:p>
          <a:p>
            <a:r>
              <a:rPr dirty="0"/>
              <a:t>After the trip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rPr lang="en-US" dirty="0"/>
              <a:t>Lisa</a:t>
            </a:r>
            <a:endParaRPr dirty="0"/>
          </a:p>
          <a:p>
            <a:endParaRPr dirty="0"/>
          </a:p>
          <a:p>
            <a:r>
              <a:rPr dirty="0"/>
              <a:t>Injuries or trip problems often result from system failures or leader decisions that can be examined and addressed to prevent recurrence.</a:t>
            </a:r>
          </a:p>
          <a:p>
            <a:r>
              <a:rPr dirty="0"/>
              <a:t>Next we’ll explore in greater depth how to respond to some common ‘judgment’ situations using what you’ve learned today</a:t>
            </a:r>
          </a:p>
          <a:p>
            <a:r>
              <a:rPr dirty="0"/>
              <a:t>Discussion groups with facilitator</a:t>
            </a:r>
          </a:p>
          <a:p>
            <a:r>
              <a:rPr dirty="0"/>
              <a:t>Discuss your scenarios, choose one to report out to group</a:t>
            </a:r>
          </a:p>
          <a:p>
            <a:r>
              <a:rPr dirty="0"/>
              <a:t>Listen and consider taking notes from other groups’ report outs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rPr lang="en-US" dirty="0"/>
              <a:t>Lisa</a:t>
            </a:r>
            <a:endParaRPr dirty="0"/>
          </a:p>
          <a:p>
            <a:r>
              <a:rPr dirty="0"/>
              <a:t>Leaders must be approved on the leader roster for a sponsoring hike/backpack committee to post and lead a trip</a:t>
            </a:r>
          </a:p>
          <a:p>
            <a:pPr lvl="1" indent="469864"/>
            <a:endParaRPr dirty="0"/>
          </a:p>
          <a:p>
            <a:r>
              <a:rPr dirty="0"/>
              <a:t>You can request additional mentoring or post hikes with a co-leader at any time</a:t>
            </a:r>
          </a:p>
          <a:p>
            <a:pPr lvl="0"/>
            <a:br>
              <a:rPr dirty="0"/>
            </a:br>
            <a:r>
              <a:rPr lang="en-US" sz="2400" b="1" dirty="0"/>
              <a:t>Urban Walk Leader Badge</a:t>
            </a:r>
            <a:endParaRPr lang="en-US" sz="2400" dirty="0"/>
          </a:p>
          <a:p>
            <a:pPr lvl="1"/>
            <a:r>
              <a:rPr lang="en-US" sz="2400" dirty="0">
                <a:solidFill>
                  <a:srgbClr val="92D050"/>
                </a:solidFill>
              </a:rPr>
              <a:t>The Tacoma Branch does not currently offer the Urban Walk Leader Badge.  If you’re interested in becoming an Urban Walk Leader, please complete a separate application to a different branch.</a:t>
            </a:r>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rPr lang="en-US" dirty="0"/>
              <a:t>All</a:t>
            </a:r>
            <a:r>
              <a:rPr dirty="0"/>
              <a:t> facilitates Q&amp;A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David</a:t>
            </a:r>
          </a:p>
          <a:p>
            <a:endParaRPr dirty="0"/>
          </a:p>
          <a:p>
            <a:r>
              <a:rPr lang="en-US" dirty="0"/>
              <a:t>Hike Leader</a:t>
            </a:r>
            <a:br>
              <a:rPr dirty="0"/>
            </a:b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Prerequisites (Complete in Any Order)</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New Hike &amp; Backpack Leader Seminar</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Attend this seminar—from any branch.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Online Application</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Submit your </a:t>
            </a:r>
            <a:r>
              <a:rPr lang="en-US" sz="12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Hike Leader Application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online.  Be sure to specify Tacoma Branch.  You should receive confirmation of your application within a few days.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First Aid Training</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Complete either Wilderness First Aid (WFA) or Medical First Aid (MOFA).  Trail Emergency Preparedness</a:t>
            </a: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is acceptable providing you complete either WFA or MOFA within one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Navigation Training</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Complete either the Wilderness (off-trail) Navigation or Staying Found (on-trail) navigation course.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p:txBody>
      </p:sp>
    </p:spTree>
    <p:extLst>
      <p:ext uri="{BB962C8B-B14F-4D97-AF65-F5344CB8AC3E}">
        <p14:creationId xmlns:p14="http://schemas.microsoft.com/office/powerpoint/2010/main" val="52559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David</a:t>
            </a:r>
            <a:endParaRPr dirty="0"/>
          </a:p>
          <a:p>
            <a:pPr marL="342900" marR="0" lvl="0" indent="-342900">
              <a:lnSpc>
                <a:spcPct val="107000"/>
              </a:lnSpc>
              <a:spcBef>
                <a:spcPts val="600"/>
              </a:spcBef>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Hike</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Hike</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committee will approve a mentor, and then your final step is to successfully lead a mentored hike.  The committee will then approve your Hike Leader Badge.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br>
              <a:rPr dirty="0"/>
            </a:br>
            <a:endParaRPr dirty="0"/>
          </a:p>
        </p:txBody>
      </p:sp>
    </p:spTree>
    <p:extLst>
      <p:ext uri="{BB962C8B-B14F-4D97-AF65-F5344CB8AC3E}">
        <p14:creationId xmlns:p14="http://schemas.microsoft.com/office/powerpoint/2010/main" val="209952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Beth or Carolyn: Recommendations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Backpack Trips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Complete one backpack trip with the Mountaineers.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a:p>
            <a:br>
              <a:rPr dirty="0"/>
            </a:br>
            <a:endParaRPr dirty="0"/>
          </a:p>
        </p:txBody>
      </p:sp>
    </p:spTree>
    <p:extLst>
      <p:ext uri="{BB962C8B-B14F-4D97-AF65-F5344CB8AC3E}">
        <p14:creationId xmlns:p14="http://schemas.microsoft.com/office/powerpoint/2010/main" val="403032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Beth or Carolyn: </a:t>
            </a:r>
          </a:p>
          <a:p>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Backpack</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Backpack</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committee will approve a mentor, and then your final step is to successfully lead a mentored backpack.  The committee will then approve your Backpack Leader Badge.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br>
              <a:rPr dirty="0"/>
            </a:br>
            <a:endParaRPr dirty="0"/>
          </a:p>
        </p:txBody>
      </p:sp>
    </p:spTree>
    <p:extLst>
      <p:ext uri="{BB962C8B-B14F-4D97-AF65-F5344CB8AC3E}">
        <p14:creationId xmlns:p14="http://schemas.microsoft.com/office/powerpoint/2010/main" val="232955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b="1" dirty="0"/>
              <a:t>Diann</a:t>
            </a: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C346-1152-0F24-F53F-1BA437E53B89}"/>
            </a:ext>
          </a:extLst>
        </p:cNvPr>
        <p:cNvGrpSpPr/>
        <p:nvPr/>
      </p:nvGrpSpPr>
      <p:grpSpPr>
        <a:xfrm>
          <a:off x="0" y="0"/>
          <a:ext cx="0" cy="0"/>
          <a:chOff x="0" y="0"/>
          <a:chExt cx="0" cy="0"/>
        </a:xfrm>
      </p:grpSpPr>
      <p:sp>
        <p:nvSpPr>
          <p:cNvPr id="324" name="Shape 324">
            <a:extLst>
              <a:ext uri="{FF2B5EF4-FFF2-40B4-BE49-F238E27FC236}">
                <a16:creationId xmlns:a16="http://schemas.microsoft.com/office/drawing/2014/main" id="{D756D13E-336B-8356-BCAF-F720DE20C9CA}"/>
              </a:ext>
            </a:extLst>
          </p:cNvPr>
          <p:cNvSpPr>
            <a:spLocks noGrp="1" noRot="1" noChangeAspect="1"/>
          </p:cNvSpPr>
          <p:nvPr>
            <p:ph type="sldImg"/>
          </p:nvPr>
        </p:nvSpPr>
        <p:spPr>
          <a:prstGeom prst="rect">
            <a:avLst/>
          </a:prstGeom>
        </p:spPr>
        <p:txBody>
          <a:bodyPr/>
          <a:lstStyle/>
          <a:p>
            <a:endParaRPr/>
          </a:p>
        </p:txBody>
      </p:sp>
      <p:sp>
        <p:nvSpPr>
          <p:cNvPr id="325" name="Shape 325">
            <a:extLst>
              <a:ext uri="{FF2B5EF4-FFF2-40B4-BE49-F238E27FC236}">
                <a16:creationId xmlns:a16="http://schemas.microsoft.com/office/drawing/2014/main" id="{D96A063D-6311-8551-147A-97FF28417336}"/>
              </a:ext>
            </a:extLst>
          </p:cNvPr>
          <p:cNvSpPr>
            <a:spLocks noGrp="1"/>
          </p:cNvSpPr>
          <p:nvPr>
            <p:ph type="body" sz="quarter" idx="1"/>
          </p:nvPr>
        </p:nvSpPr>
        <p:spPr>
          <a:prstGeom prst="rect">
            <a:avLst/>
          </a:prstGeom>
        </p:spPr>
        <p:txBody>
          <a:bodyPr/>
          <a:lstStyle/>
          <a:p>
            <a:pPr>
              <a:defRPr>
                <a:latin typeface="Arial"/>
                <a:ea typeface="Arial"/>
                <a:cs typeface="Arial"/>
                <a:sym typeface="Arial"/>
              </a:defRPr>
            </a:pPr>
            <a:r>
              <a:rPr lang="en-US" b="1" dirty="0"/>
              <a:t>Diann</a:t>
            </a:r>
            <a:endParaRPr b="1" dirty="0"/>
          </a:p>
        </p:txBody>
      </p:sp>
    </p:spTree>
    <p:extLst>
      <p:ext uri="{BB962C8B-B14F-4D97-AF65-F5344CB8AC3E}">
        <p14:creationId xmlns:p14="http://schemas.microsoft.com/office/powerpoint/2010/main" val="9508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with Date">
    <p:spTree>
      <p:nvGrpSpPr>
        <p:cNvPr id="1" name=""/>
        <p:cNvGrpSpPr/>
        <p:nvPr/>
      </p:nvGrpSpPr>
      <p:grpSpPr>
        <a:xfrm>
          <a:off x="0" y="0"/>
          <a:ext cx="0" cy="0"/>
          <a:chOff x="0" y="0"/>
          <a:chExt cx="0" cy="0"/>
        </a:xfrm>
      </p:grpSpPr>
      <p:sp>
        <p:nvSpPr>
          <p:cNvPr id="15"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6" name="Rectangle 11"/>
          <p:cNvSpPr/>
          <p:nvPr/>
        </p:nvSpPr>
        <p:spPr>
          <a:xfrm>
            <a:off x="129538" y="128015"/>
            <a:ext cx="11932924" cy="6601970"/>
          </a:xfrm>
          <a:prstGeom prst="rect">
            <a:avLst/>
          </a:prstGeom>
          <a:gradFill>
            <a:gsLst>
              <a:gs pos="0">
                <a:schemeClr val="accent2">
                  <a:alpha val="70000"/>
                </a:schemeClr>
              </a:gs>
              <a:gs pos="100000">
                <a:schemeClr val="accent3">
                  <a:alpha val="7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7" name="Body Level One…"/>
          <p:cNvSpPr txBox="1">
            <a:spLocks noGrp="1"/>
          </p:cNvSpPr>
          <p:nvPr>
            <p:ph type="body" sz="quarter" idx="1" hasCustomPrompt="1"/>
          </p:nvPr>
        </p:nvSpPr>
        <p:spPr>
          <a:xfrm>
            <a:off x="3912234" y="1680191"/>
            <a:ext cx="4367532" cy="324419"/>
          </a:xfrm>
          <a:prstGeom prst="rect">
            <a:avLst/>
          </a:prstGeom>
        </p:spPr>
        <p:txBody>
          <a:bodyPr/>
          <a:lstStyle>
            <a:lvl1pPr marL="0" indent="0" algn="ctr">
              <a:buSzTx/>
              <a:buFontTx/>
              <a:buNone/>
              <a:defRPr sz="2000" b="1"/>
            </a:lvl1pPr>
            <a:lvl2pPr marL="0" indent="0" algn="ctr">
              <a:buSzTx/>
              <a:buFontTx/>
              <a:buNone/>
              <a:defRPr sz="2000" b="1"/>
            </a:lvl2pPr>
            <a:lvl3pPr marL="0" indent="0" algn="ctr">
              <a:buSzTx/>
              <a:buFontTx/>
              <a:buNone/>
              <a:defRPr sz="2000" b="1"/>
            </a:lvl3pPr>
            <a:lvl4pPr marL="0" indent="0" algn="ctr">
              <a:buSzTx/>
              <a:buFontTx/>
              <a:buNone/>
              <a:defRPr sz="2000" b="1"/>
            </a:lvl4pPr>
            <a:lvl5pPr marL="0" indent="0" algn="ctr">
              <a:buSzTx/>
              <a:buFontTx/>
              <a:buNone/>
              <a:defRPr sz="2000" b="1"/>
            </a:lvl5pPr>
          </a:lstStyle>
          <a:p>
            <a:r>
              <a:t>20XX</a:t>
            </a:r>
          </a:p>
          <a:p>
            <a:pPr lvl="1"/>
            <a:endParaRPr/>
          </a:p>
          <a:p>
            <a:pPr lvl="2"/>
            <a:endParaRPr/>
          </a:p>
          <a:p>
            <a:pPr lvl="3"/>
            <a:endParaRPr/>
          </a:p>
          <a:p>
            <a:pPr lvl="4"/>
            <a:endParaRPr/>
          </a:p>
        </p:txBody>
      </p:sp>
      <p:sp>
        <p:nvSpPr>
          <p:cNvPr id="18" name="PRESENTATIONTITLE"/>
          <p:cNvSpPr txBox="1">
            <a:spLocks noGrp="1"/>
          </p:cNvSpPr>
          <p:nvPr>
            <p:ph type="title" hasCustomPrompt="1"/>
          </p:nvPr>
        </p:nvSpPr>
        <p:spPr>
          <a:xfrm>
            <a:off x="1037021" y="2107414"/>
            <a:ext cx="10117960" cy="2281356"/>
          </a:xfrm>
          <a:prstGeom prst="rect">
            <a:avLst/>
          </a:prstGeom>
        </p:spPr>
        <p:txBody>
          <a:bodyPr/>
          <a:lstStyle>
            <a:lvl1pPr algn="ctr">
              <a:defRPr sz="8000"/>
            </a:lvl1pPr>
          </a:lstStyle>
          <a:p>
            <a:r>
              <a:t>PRESENTATIONTITLE</a:t>
            </a:r>
          </a:p>
        </p:txBody>
      </p:sp>
      <p:sp>
        <p:nvSpPr>
          <p:cNvPr id="19" name="Text Placeholder 26"/>
          <p:cNvSpPr>
            <a:spLocks noGrp="1"/>
          </p:cNvSpPr>
          <p:nvPr>
            <p:ph type="body" sz="quarter" idx="21" hasCustomPrompt="1"/>
          </p:nvPr>
        </p:nvSpPr>
        <p:spPr>
          <a:xfrm>
            <a:off x="3912234" y="1333942"/>
            <a:ext cx="4367532" cy="324419"/>
          </a:xfrm>
          <a:prstGeom prst="rect">
            <a:avLst/>
          </a:prstGeom>
        </p:spPr>
        <p:txBody>
          <a:bodyPr/>
          <a:lstStyle>
            <a:lvl1pPr marL="0" indent="0" algn="ctr" defTabSz="649223">
              <a:spcBef>
                <a:spcPts val="700"/>
              </a:spcBef>
              <a:buSzTx/>
              <a:buFontTx/>
              <a:buNone/>
              <a:defRPr sz="1600">
                <a:solidFill>
                  <a:srgbClr val="CBFF00"/>
                </a:solidFill>
              </a:defRPr>
            </a:lvl1pPr>
          </a:lstStyle>
          <a:p>
            <a:r>
              <a:t>Month</a:t>
            </a:r>
          </a:p>
        </p:txBody>
      </p:sp>
      <p:sp>
        <p:nvSpPr>
          <p:cNvPr id="20" name="Text Placeholder 14"/>
          <p:cNvSpPr>
            <a:spLocks noGrp="1"/>
          </p:cNvSpPr>
          <p:nvPr>
            <p:ph type="body" sz="quarter" idx="22" hasCustomPrompt="1"/>
          </p:nvPr>
        </p:nvSpPr>
        <p:spPr>
          <a:xfrm>
            <a:off x="1050855" y="4720037"/>
            <a:ext cx="10090291" cy="1101899"/>
          </a:xfrm>
          <a:prstGeom prst="rect">
            <a:avLst/>
          </a:prstGeom>
        </p:spPr>
        <p:txBody>
          <a:bodyPr/>
          <a:lstStyle>
            <a:lvl1pPr marL="0" indent="0" algn="ctr">
              <a:buSzTx/>
              <a:buFontTx/>
              <a:buNone/>
              <a:defRPr sz="3500">
                <a:solidFill>
                  <a:srgbClr val="CBFF00"/>
                </a:solidFill>
              </a:defRPr>
            </a:lvl1pPr>
          </a:lstStyle>
          <a:p>
            <a:r>
              <a:t>Presentation Tagline</a:t>
            </a:r>
          </a:p>
        </p:txBody>
      </p:sp>
      <p:sp>
        <p:nvSpPr>
          <p:cNvPr id="21" name="Rectangle 4"/>
          <p:cNvSpPr/>
          <p:nvPr/>
        </p:nvSpPr>
        <p:spPr>
          <a:xfrm>
            <a:off x="4879847" y="4453463"/>
            <a:ext cx="243230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4"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5" name="Rectangle 11"/>
          <p:cNvSpPr/>
          <p:nvPr/>
        </p:nvSpPr>
        <p:spPr>
          <a:xfrm>
            <a:off x="129538" y="128015"/>
            <a:ext cx="11932924" cy="6601970"/>
          </a:xfrm>
          <a:prstGeom prst="rect">
            <a:avLst/>
          </a:prstGeom>
          <a:gradFill>
            <a:gsLst>
              <a:gs pos="0">
                <a:schemeClr val="accent2">
                  <a:alpha val="70000"/>
                </a:schemeClr>
              </a:gs>
              <a:gs pos="100000">
                <a:schemeClr val="accent3">
                  <a:alpha val="7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6" name="PRESENTATIONTITLE"/>
          <p:cNvSpPr txBox="1">
            <a:spLocks noGrp="1"/>
          </p:cNvSpPr>
          <p:nvPr>
            <p:ph type="title" hasCustomPrompt="1"/>
          </p:nvPr>
        </p:nvSpPr>
        <p:spPr>
          <a:xfrm>
            <a:off x="1037021" y="2107414"/>
            <a:ext cx="10117960" cy="2281356"/>
          </a:xfrm>
          <a:prstGeom prst="rect">
            <a:avLst/>
          </a:prstGeom>
        </p:spPr>
        <p:txBody>
          <a:bodyPr/>
          <a:lstStyle>
            <a:lvl1pPr algn="ctr">
              <a:defRPr sz="8000"/>
            </a:lvl1pPr>
          </a:lstStyle>
          <a:p>
            <a:r>
              <a:t>PRESENTATIONTITLE</a:t>
            </a:r>
          </a:p>
        </p:txBody>
      </p:sp>
      <p:sp>
        <p:nvSpPr>
          <p:cNvPr id="157" name="Rectangle 4"/>
          <p:cNvSpPr/>
          <p:nvPr/>
        </p:nvSpPr>
        <p:spPr>
          <a:xfrm>
            <a:off x="4879847" y="4453463"/>
            <a:ext cx="243230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8" name="Body Level One…"/>
          <p:cNvSpPr txBox="1">
            <a:spLocks noGrp="1"/>
          </p:cNvSpPr>
          <p:nvPr>
            <p:ph type="body" sz="quarter" idx="1"/>
          </p:nvPr>
        </p:nvSpPr>
        <p:spPr>
          <a:xfrm>
            <a:off x="1037021" y="4720035"/>
            <a:ext cx="10117960" cy="1101900"/>
          </a:xfrm>
          <a:prstGeom prst="rect">
            <a:avLst/>
          </a:prstGeom>
        </p:spPr>
        <p:txBody>
          <a:bodyPr/>
          <a:lstStyle>
            <a:lvl1pPr algn="ctr">
              <a:buSzTx/>
              <a:buFontTx/>
              <a:buNone/>
              <a:defRPr sz="3500">
                <a:solidFill>
                  <a:srgbClr val="CBFF00"/>
                </a:solidFill>
              </a:defRPr>
            </a:lvl1pPr>
            <a:lvl2pPr marL="790575" indent="-333375" algn="ctr">
              <a:buFontTx/>
              <a:defRPr sz="3500">
                <a:solidFill>
                  <a:srgbClr val="CBFF00"/>
                </a:solidFill>
              </a:defRPr>
            </a:lvl2pPr>
            <a:lvl3pPr marL="1314450" indent="-400050" algn="ctr">
              <a:buFontTx/>
              <a:defRPr sz="3500">
                <a:solidFill>
                  <a:srgbClr val="CBFF00"/>
                </a:solidFill>
              </a:defRPr>
            </a:lvl3pPr>
            <a:lvl4pPr marL="1816100" indent="-444500" algn="ctr">
              <a:buFontTx/>
              <a:defRPr sz="3500">
                <a:solidFill>
                  <a:srgbClr val="CBFF00"/>
                </a:solidFill>
              </a:defRPr>
            </a:lvl4pPr>
            <a:lvl5pPr marL="2273300" indent="-444500" algn="ctr">
              <a:buFontTx/>
              <a:defRPr sz="35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7" name="Title Text"/>
          <p:cNvSpPr txBox="1">
            <a:spLocks noGrp="1"/>
          </p:cNvSpPr>
          <p:nvPr>
            <p:ph type="title"/>
          </p:nvPr>
        </p:nvSpPr>
        <p:spPr>
          <a:prstGeom prst="rect">
            <a:avLst/>
          </a:prstGeom>
        </p:spPr>
        <p:txBody>
          <a:bodyPr/>
          <a:lstStyle/>
          <a:p>
            <a:r>
              <a:t>Title Text</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5" name="Title Text"/>
          <p:cNvSpPr txBox="1">
            <a:spLocks noGrp="1"/>
          </p:cNvSpPr>
          <p:nvPr>
            <p:ph type="title"/>
          </p:nvPr>
        </p:nvSpPr>
        <p:spPr>
          <a:prstGeom prst="rect">
            <a:avLst/>
          </a:prstGeom>
        </p:spPr>
        <p:txBody>
          <a:bodyPr/>
          <a:lstStyle/>
          <a:p>
            <a:r>
              <a:t>Title Text</a:t>
            </a:r>
          </a:p>
        </p:txBody>
      </p:sp>
      <p:sp>
        <p:nvSpPr>
          <p:cNvPr id="17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4" name="Title Text"/>
          <p:cNvSpPr txBox="1">
            <a:spLocks noGrp="1"/>
          </p:cNvSpPr>
          <p:nvPr>
            <p:ph type="title"/>
          </p:nvPr>
        </p:nvSpPr>
        <p:spPr>
          <a:prstGeom prst="rect">
            <a:avLst/>
          </a:prstGeom>
        </p:spPr>
        <p:txBody>
          <a:bodyPr/>
          <a:lstStyle/>
          <a:p>
            <a:r>
              <a:t>Title Text</a:t>
            </a:r>
          </a:p>
        </p:txBody>
      </p:sp>
      <p:sp>
        <p:nvSpPr>
          <p:cNvPr id="185" name="Body Level One…"/>
          <p:cNvSpPr txBox="1">
            <a:spLocks noGrp="1"/>
          </p:cNvSpPr>
          <p:nvPr>
            <p:ph type="body" sz="quarter" idx="1"/>
          </p:nvPr>
        </p:nvSpPr>
        <p:spPr>
          <a:xfrm>
            <a:off x="839787" y="1840863"/>
            <a:ext cx="5157790" cy="664212"/>
          </a:xfrm>
          <a:prstGeom prst="rect">
            <a:avLst/>
          </a:prstGeom>
        </p:spPr>
        <p:txBody>
          <a:bodyPr anchor="b"/>
          <a:lstStyle>
            <a:lvl1pPr marL="0" indent="0">
              <a:buSzTx/>
              <a:buFontTx/>
              <a:buNone/>
              <a:defRPr sz="2400" b="1">
                <a:solidFill>
                  <a:srgbClr val="CBFF00"/>
                </a:solidFill>
              </a:defRPr>
            </a:lvl1pPr>
            <a:lvl2pPr marL="0" indent="0">
              <a:buSzTx/>
              <a:buFontTx/>
              <a:buNone/>
              <a:defRPr sz="2400" b="1">
                <a:solidFill>
                  <a:srgbClr val="CBFF00"/>
                </a:solidFill>
              </a:defRPr>
            </a:lvl2pPr>
            <a:lvl3pPr marL="0" indent="0">
              <a:buSzTx/>
              <a:buFontTx/>
              <a:buNone/>
              <a:defRPr sz="2400" b="1">
                <a:solidFill>
                  <a:srgbClr val="CBFF00"/>
                </a:solidFill>
              </a:defRPr>
            </a:lvl3pPr>
            <a:lvl4pPr marL="0" indent="0">
              <a:buSzTx/>
              <a:buFontTx/>
              <a:buNone/>
              <a:defRPr sz="2400" b="1">
                <a:solidFill>
                  <a:srgbClr val="CBFF00"/>
                </a:solidFill>
              </a:defRPr>
            </a:lvl4pPr>
            <a:lvl5pPr marL="0" indent="0">
              <a:buSzTx/>
              <a:buFontTx/>
              <a:buNone/>
              <a:defRPr sz="2400" b="1">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4"/>
          <p:cNvSpPr>
            <a:spLocks noGrp="1"/>
          </p:cNvSpPr>
          <p:nvPr>
            <p:ph type="body" sz="quarter" idx="21"/>
          </p:nvPr>
        </p:nvSpPr>
        <p:spPr>
          <a:xfrm>
            <a:off x="6172200" y="1840863"/>
            <a:ext cx="5183188" cy="664212"/>
          </a:xfrm>
          <a:prstGeom prst="rect">
            <a:avLst/>
          </a:prstGeom>
        </p:spPr>
        <p:txBody>
          <a:bodyPr anchor="b"/>
          <a:lstStyle/>
          <a:p>
            <a:pPr>
              <a:defRPr>
                <a:solidFill>
                  <a:srgbClr val="64AC00"/>
                </a:solidFill>
              </a:defRPr>
            </a:pPr>
            <a:endParaRP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94"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5"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6"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7" name="Rectangle 12"/>
          <p:cNvSpPr/>
          <p:nvPr/>
        </p:nvSpPr>
        <p:spPr>
          <a:xfrm>
            <a:off x="915024" y="2105709"/>
            <a:ext cx="374904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8"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99" name="Body Level One…"/>
          <p:cNvSpPr txBox="1">
            <a:spLocks noGrp="1"/>
          </p:cNvSpPr>
          <p:nvPr>
            <p:ph type="body" sz="quarter" idx="1"/>
          </p:nvPr>
        </p:nvSpPr>
        <p:spPr>
          <a:xfrm>
            <a:off x="839787" y="2177592"/>
            <a:ext cx="3932240" cy="3691398"/>
          </a:xfrm>
          <a:prstGeom prst="rect">
            <a:avLst/>
          </a:prstGeom>
        </p:spPr>
        <p:txBody>
          <a:bodyPr/>
          <a:lstStyle>
            <a:lvl1pPr marL="0" indent="0">
              <a:buSzTx/>
              <a:buFontTx/>
              <a:buNone/>
              <a:defRPr sz="1600">
                <a:solidFill>
                  <a:srgbClr val="CBFF00"/>
                </a:solidFill>
              </a:defRPr>
            </a:lvl1pPr>
            <a:lvl2pPr marL="0" indent="0">
              <a:buSzTx/>
              <a:buFontTx/>
              <a:buNone/>
              <a:defRPr sz="1600">
                <a:solidFill>
                  <a:srgbClr val="CBFF00"/>
                </a:solidFill>
              </a:defRPr>
            </a:lvl2pPr>
            <a:lvl3pPr marL="0" indent="0">
              <a:buSzTx/>
              <a:buFontTx/>
              <a:buNone/>
              <a:defRPr sz="1600">
                <a:solidFill>
                  <a:srgbClr val="CBFF00"/>
                </a:solidFill>
              </a:defRPr>
            </a:lvl3pPr>
            <a:lvl4pPr marL="0" indent="0">
              <a:buSzTx/>
              <a:buFontTx/>
              <a:buNone/>
              <a:defRPr sz="1600">
                <a:solidFill>
                  <a:srgbClr val="CBFF00"/>
                </a:solidFill>
              </a:defRPr>
            </a:lvl4pPr>
            <a:lvl5pPr marL="0" indent="0">
              <a:buSzTx/>
              <a:buFontTx/>
              <a:buNone/>
              <a:defRPr sz="16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07"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08"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09"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10" name="Rectangle 12"/>
          <p:cNvSpPr/>
          <p:nvPr/>
        </p:nvSpPr>
        <p:spPr>
          <a:xfrm>
            <a:off x="915024" y="2105709"/>
            <a:ext cx="374904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11"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212" name="Body Level One…"/>
          <p:cNvSpPr txBox="1">
            <a:spLocks noGrp="1"/>
          </p:cNvSpPr>
          <p:nvPr>
            <p:ph type="body" sz="quarter" idx="1"/>
          </p:nvPr>
        </p:nvSpPr>
        <p:spPr>
          <a:xfrm>
            <a:off x="839787" y="2177592"/>
            <a:ext cx="3932240" cy="3691398"/>
          </a:xfrm>
          <a:prstGeom prst="rect">
            <a:avLst/>
          </a:prstGeom>
        </p:spPr>
        <p:txBody>
          <a:bodyPr/>
          <a:lstStyle>
            <a:lvl1pPr marL="0" indent="0">
              <a:buSzTx/>
              <a:buFontTx/>
              <a:buNone/>
              <a:defRPr sz="1600">
                <a:solidFill>
                  <a:srgbClr val="CBFF00"/>
                </a:solidFill>
              </a:defRPr>
            </a:lvl1pPr>
            <a:lvl2pPr marL="0" indent="0">
              <a:buSzTx/>
              <a:buFontTx/>
              <a:buNone/>
              <a:defRPr sz="1600">
                <a:solidFill>
                  <a:srgbClr val="CBFF00"/>
                </a:solidFill>
              </a:defRPr>
            </a:lvl2pPr>
            <a:lvl3pPr marL="0" indent="0">
              <a:buSzTx/>
              <a:buFontTx/>
              <a:buNone/>
              <a:defRPr sz="1600">
                <a:solidFill>
                  <a:srgbClr val="CBFF00"/>
                </a:solidFill>
              </a:defRPr>
            </a:lvl3pPr>
            <a:lvl4pPr marL="0" indent="0">
              <a:buSzTx/>
              <a:buFontTx/>
              <a:buNone/>
              <a:defRPr sz="1600">
                <a:solidFill>
                  <a:srgbClr val="CBFF00"/>
                </a:solidFill>
              </a:defRPr>
            </a:lvl4pPr>
            <a:lvl5pPr marL="0" indent="0">
              <a:buSzTx/>
              <a:buFontTx/>
              <a:buNone/>
              <a:defRPr sz="16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213" name="Picture Placeholder 2"/>
          <p:cNvSpPr>
            <a:spLocks noGrp="1"/>
          </p:cNvSpPr>
          <p:nvPr>
            <p:ph type="pic" sz="half" idx="21"/>
          </p:nvPr>
        </p:nvSpPr>
        <p:spPr>
          <a:xfrm>
            <a:off x="5183187" y="457201"/>
            <a:ext cx="6172202" cy="5403852"/>
          </a:xfrm>
          <a:prstGeom prst="rect">
            <a:avLst/>
          </a:prstGeom>
        </p:spPr>
        <p:txBody>
          <a:bodyPr lIns="91439" tIns="45719" rIns="91439" bIns="45719">
            <a:noAutofit/>
          </a:bodyPr>
          <a:lstStyle/>
          <a:p>
            <a:endParaRP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1"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2"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3"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4" name="Rectangle 17"/>
          <p:cNvSpPr/>
          <p:nvPr/>
        </p:nvSpPr>
        <p:spPr>
          <a:xfrm>
            <a:off x="4312920" y="1667972"/>
            <a:ext cx="356616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5" name="Title Text"/>
          <p:cNvSpPr txBox="1">
            <a:spLocks noGrp="1"/>
          </p:cNvSpPr>
          <p:nvPr>
            <p:ph type="title"/>
          </p:nvPr>
        </p:nvSpPr>
        <p:spPr>
          <a:prstGeom prst="rect">
            <a:avLst/>
          </a:prstGeom>
        </p:spPr>
        <p:txBody>
          <a:bodyPr/>
          <a:lstStyle>
            <a:lvl1pPr algn="ctr"/>
          </a:lstStyle>
          <a:p>
            <a:r>
              <a:t>Title Text</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3"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4"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5"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Manual">
    <p:spTree>
      <p:nvGrpSpPr>
        <p:cNvPr id="1" name=""/>
        <p:cNvGrpSpPr/>
        <p:nvPr/>
      </p:nvGrpSpPr>
      <p:grpSpPr>
        <a:xfrm>
          <a:off x="0" y="0"/>
          <a:ext cx="0" cy="0"/>
          <a:chOff x="0" y="0"/>
          <a:chExt cx="0" cy="0"/>
        </a:xfrm>
      </p:grpSpPr>
      <p:sp>
        <p:nvSpPr>
          <p:cNvPr id="243" name="Rectangle 5"/>
          <p:cNvSpPr/>
          <p:nvPr/>
        </p:nvSpPr>
        <p:spPr>
          <a:xfrm>
            <a:off x="129538" y="128015"/>
            <a:ext cx="11932924" cy="6601970"/>
          </a:xfrm>
          <a:prstGeom prst="rect">
            <a:avLst/>
          </a:prstGeom>
          <a:gradFill>
            <a:gsLst>
              <a:gs pos="0">
                <a:schemeClr val="accent2"/>
              </a:gs>
              <a:gs pos="100000">
                <a:schemeClr val="accent3"/>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44" name="HOW TO USE THIS TEMPLATE"/>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HOW TO USE THIS TEMPLATE</a:t>
            </a:r>
          </a:p>
        </p:txBody>
      </p:sp>
      <p:sp>
        <p:nvSpPr>
          <p:cNvPr id="245" name="Rectangle 17"/>
          <p:cNvSpPr/>
          <p:nvPr/>
        </p:nvSpPr>
        <p:spPr>
          <a:xfrm>
            <a:off x="2017776" y="1667972"/>
            <a:ext cx="815644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46" name="Body Level One…"/>
          <p:cNvSpPr txBox="1">
            <a:spLocks noGrp="1"/>
          </p:cNvSpPr>
          <p:nvPr>
            <p:ph type="body" sz="quarter" idx="1" hasCustomPrompt="1"/>
          </p:nvPr>
        </p:nvSpPr>
        <p:spPr>
          <a:xfrm>
            <a:off x="855578" y="1960171"/>
            <a:ext cx="882688" cy="1092202"/>
          </a:xfrm>
          <a:prstGeom prst="rect">
            <a:avLst/>
          </a:prstGeom>
        </p:spPr>
        <p:txBody>
          <a:bodyPr lIns="0" tIns="0" rIns="0" bIns="0"/>
          <a:lstStyle>
            <a:lvl1pPr marL="0" indent="0">
              <a:buSzTx/>
              <a:buFontTx/>
              <a:buNone/>
              <a:defRPr sz="8000" b="1">
                <a:solidFill>
                  <a:srgbClr val="CBFF00"/>
                </a:solidFill>
                <a:latin typeface="Gill Sans MT"/>
                <a:ea typeface="Gill Sans MT"/>
                <a:cs typeface="Gill Sans MT"/>
                <a:sym typeface="Gill Sans MT"/>
              </a:defRPr>
            </a:lvl1pPr>
            <a:lvl2pPr marL="1219200" indent="-762000">
              <a:buFontTx/>
              <a:defRPr sz="8000" b="1">
                <a:solidFill>
                  <a:srgbClr val="CBFF00"/>
                </a:solidFill>
                <a:latin typeface="Gill Sans MT"/>
                <a:ea typeface="Gill Sans MT"/>
                <a:cs typeface="Gill Sans MT"/>
                <a:sym typeface="Gill Sans MT"/>
              </a:defRPr>
            </a:lvl2pPr>
            <a:lvl3pPr marL="1828800" indent="-914400">
              <a:buFontTx/>
              <a:defRPr sz="8000" b="1">
                <a:solidFill>
                  <a:srgbClr val="CBFF00"/>
                </a:solidFill>
                <a:latin typeface="Gill Sans MT"/>
                <a:ea typeface="Gill Sans MT"/>
                <a:cs typeface="Gill Sans MT"/>
                <a:sym typeface="Gill Sans MT"/>
              </a:defRPr>
            </a:lvl3pPr>
            <a:lvl4pPr marL="2387600" indent="-1016000">
              <a:buFontTx/>
              <a:defRPr sz="8000" b="1">
                <a:solidFill>
                  <a:srgbClr val="CBFF00"/>
                </a:solidFill>
                <a:latin typeface="Gill Sans MT"/>
                <a:ea typeface="Gill Sans MT"/>
                <a:cs typeface="Gill Sans MT"/>
                <a:sym typeface="Gill Sans MT"/>
              </a:defRPr>
            </a:lvl4pPr>
            <a:lvl5pPr marL="2844800" indent="-1016000">
              <a:buFontTx/>
              <a:defRPr sz="8000" b="1">
                <a:solidFill>
                  <a:srgbClr val="CBFF00"/>
                </a:solidFill>
                <a:latin typeface="Gill Sans MT"/>
                <a:ea typeface="Gill Sans MT"/>
                <a:cs typeface="Gill Sans MT"/>
                <a:sym typeface="Gill Sans MT"/>
              </a:defRPr>
            </a:lvl5pPr>
          </a:lstStyle>
          <a:p>
            <a:r>
              <a:t>1</a:t>
            </a:r>
          </a:p>
          <a:p>
            <a:pPr lvl="1"/>
            <a:endParaRPr/>
          </a:p>
          <a:p>
            <a:pPr lvl="2"/>
            <a:endParaRPr/>
          </a:p>
          <a:p>
            <a:pPr lvl="3"/>
            <a:endParaRPr/>
          </a:p>
          <a:p>
            <a:pPr lvl="4"/>
            <a:endParaRPr/>
          </a:p>
        </p:txBody>
      </p:sp>
      <p:sp>
        <p:nvSpPr>
          <p:cNvPr id="247" name="Text Placeholder 24"/>
          <p:cNvSpPr>
            <a:spLocks noGrp="1"/>
          </p:cNvSpPr>
          <p:nvPr>
            <p:ph type="body" sz="quarter" idx="21"/>
          </p:nvPr>
        </p:nvSpPr>
        <p:spPr>
          <a:xfrm>
            <a:off x="1442535" y="1984169"/>
            <a:ext cx="3103111" cy="1032357"/>
          </a:xfrm>
          <a:prstGeom prst="rect">
            <a:avLst/>
          </a:prstGeom>
        </p:spPr>
        <p:txBody>
          <a:bodyPr/>
          <a:lstStyle/>
          <a:p>
            <a:pPr>
              <a:defRPr>
                <a:solidFill>
                  <a:srgbClr val="64AC00"/>
                </a:solidFill>
              </a:defRPr>
            </a:pPr>
            <a:endParaRPr/>
          </a:p>
        </p:txBody>
      </p:sp>
      <p:sp>
        <p:nvSpPr>
          <p:cNvPr id="248" name="Text Placeholder 21"/>
          <p:cNvSpPr>
            <a:spLocks noGrp="1"/>
          </p:cNvSpPr>
          <p:nvPr>
            <p:ph type="body" sz="quarter" idx="22" hasCustomPrompt="1"/>
          </p:nvPr>
        </p:nvSpPr>
        <p:spPr>
          <a:xfrm>
            <a:off x="4820642" y="1960171"/>
            <a:ext cx="882688" cy="1092202"/>
          </a:xfrm>
          <a:prstGeom prst="rect">
            <a:avLst/>
          </a:prstGeom>
        </p:spPr>
        <p:txBody>
          <a:bodyPr lIns="0" tIns="0" rIns="0" bIns="0"/>
          <a:lstStyle>
            <a:lvl1pPr marL="0" indent="0" defTabSz="822958">
              <a:spcBef>
                <a:spcPts val="900"/>
              </a:spcBef>
              <a:buSzTx/>
              <a:buFontTx/>
              <a:buNone/>
              <a:defRPr sz="7200" b="1">
                <a:solidFill>
                  <a:srgbClr val="CBFF00"/>
                </a:solidFill>
                <a:latin typeface="Gill Sans MT"/>
                <a:ea typeface="Gill Sans MT"/>
                <a:cs typeface="Gill Sans MT"/>
                <a:sym typeface="Gill Sans MT"/>
              </a:defRPr>
            </a:lvl1pPr>
          </a:lstStyle>
          <a:p>
            <a:r>
              <a:t>2</a:t>
            </a:r>
          </a:p>
        </p:txBody>
      </p:sp>
      <p:sp>
        <p:nvSpPr>
          <p:cNvPr id="249" name="Text Placeholder 24"/>
          <p:cNvSpPr>
            <a:spLocks noGrp="1"/>
          </p:cNvSpPr>
          <p:nvPr>
            <p:ph type="body" sz="quarter" idx="23"/>
          </p:nvPr>
        </p:nvSpPr>
        <p:spPr>
          <a:xfrm>
            <a:off x="5477938" y="1984169"/>
            <a:ext cx="2243920" cy="1032357"/>
          </a:xfrm>
          <a:prstGeom prst="rect">
            <a:avLst/>
          </a:prstGeom>
        </p:spPr>
        <p:txBody>
          <a:bodyPr/>
          <a:lstStyle/>
          <a:p>
            <a:pPr>
              <a:defRPr>
                <a:solidFill>
                  <a:srgbClr val="64AC00"/>
                </a:solidFill>
              </a:defRPr>
            </a:pPr>
            <a:endParaRPr/>
          </a:p>
        </p:txBody>
      </p:sp>
      <p:sp>
        <p:nvSpPr>
          <p:cNvPr id="250" name="Text Placeholder 21"/>
          <p:cNvSpPr>
            <a:spLocks noGrp="1"/>
          </p:cNvSpPr>
          <p:nvPr>
            <p:ph type="body" sz="quarter" idx="24" hasCustomPrompt="1"/>
          </p:nvPr>
        </p:nvSpPr>
        <p:spPr>
          <a:xfrm>
            <a:off x="7906755" y="1977950"/>
            <a:ext cx="882688" cy="1092201"/>
          </a:xfrm>
          <a:prstGeom prst="rect">
            <a:avLst/>
          </a:prstGeom>
        </p:spPr>
        <p:txBody>
          <a:bodyPr lIns="0" tIns="0" rIns="0" bIns="0"/>
          <a:lstStyle>
            <a:lvl1pPr marL="0" indent="0" defTabSz="822958">
              <a:spcBef>
                <a:spcPts val="900"/>
              </a:spcBef>
              <a:buSzTx/>
              <a:buFontTx/>
              <a:buNone/>
              <a:defRPr sz="7200" b="1">
                <a:solidFill>
                  <a:srgbClr val="CBFF00"/>
                </a:solidFill>
                <a:latin typeface="Gill Sans MT"/>
                <a:ea typeface="Gill Sans MT"/>
                <a:cs typeface="Gill Sans MT"/>
                <a:sym typeface="Gill Sans MT"/>
              </a:defRPr>
            </a:lvl1pPr>
          </a:lstStyle>
          <a:p>
            <a:r>
              <a:t>3</a:t>
            </a:r>
          </a:p>
        </p:txBody>
      </p:sp>
      <p:sp>
        <p:nvSpPr>
          <p:cNvPr id="251" name="Text Placeholder 24"/>
          <p:cNvSpPr>
            <a:spLocks noGrp="1"/>
          </p:cNvSpPr>
          <p:nvPr>
            <p:ph type="body" sz="quarter" idx="25"/>
          </p:nvPr>
        </p:nvSpPr>
        <p:spPr>
          <a:xfrm>
            <a:off x="8564050" y="2001950"/>
            <a:ext cx="2959118" cy="1032357"/>
          </a:xfrm>
          <a:prstGeom prst="rect">
            <a:avLst/>
          </a:prstGeom>
        </p:spPr>
        <p:txBody>
          <a:bodyPr/>
          <a:lstStyle/>
          <a:p>
            <a:pPr>
              <a:defRPr>
                <a:solidFill>
                  <a:srgbClr val="64AC00"/>
                </a:solidFill>
              </a:defRPr>
            </a:pPr>
            <a:endParaRPr/>
          </a:p>
        </p:txBody>
      </p:sp>
      <p:sp>
        <p:nvSpPr>
          <p:cNvPr id="252" name="Text Placeholder 24"/>
          <p:cNvSpPr>
            <a:spLocks noGrp="1"/>
          </p:cNvSpPr>
          <p:nvPr>
            <p:ph type="body" sz="quarter" idx="26"/>
          </p:nvPr>
        </p:nvSpPr>
        <p:spPr>
          <a:xfrm>
            <a:off x="1020058" y="3103993"/>
            <a:ext cx="1698626" cy="800102"/>
          </a:xfrm>
          <a:prstGeom prst="rect">
            <a:avLst/>
          </a:prstGeom>
        </p:spPr>
        <p:txBody>
          <a:bodyPr/>
          <a:lstStyle/>
          <a:p>
            <a:pPr>
              <a:defRPr>
                <a:solidFill>
                  <a:srgbClr val="64AC00"/>
                </a:solidFill>
              </a:defRPr>
            </a:pPr>
            <a:endParaRPr/>
          </a:p>
        </p:txBody>
      </p:sp>
      <p:sp>
        <p:nvSpPr>
          <p:cNvPr id="253" name="Text Placeholder 24"/>
          <p:cNvSpPr>
            <a:spLocks noGrp="1"/>
          </p:cNvSpPr>
          <p:nvPr>
            <p:ph type="body" sz="quarter" idx="27"/>
          </p:nvPr>
        </p:nvSpPr>
        <p:spPr>
          <a:xfrm>
            <a:off x="2718684" y="3103993"/>
            <a:ext cx="1698627" cy="800102"/>
          </a:xfrm>
          <a:prstGeom prst="rect">
            <a:avLst/>
          </a:prstGeom>
        </p:spPr>
        <p:txBody>
          <a:bodyPr/>
          <a:lstStyle/>
          <a:p>
            <a:pPr>
              <a:defRPr>
                <a:solidFill>
                  <a:srgbClr val="64AC00"/>
                </a:solidFill>
              </a:defRPr>
            </a:pPr>
            <a:endParaRPr/>
          </a:p>
        </p:txBody>
      </p:sp>
      <p:sp>
        <p:nvSpPr>
          <p:cNvPr id="254" name="Text Placeholder 24"/>
          <p:cNvSpPr>
            <a:spLocks noGrp="1"/>
          </p:cNvSpPr>
          <p:nvPr>
            <p:ph type="body" sz="quarter" idx="28"/>
          </p:nvPr>
        </p:nvSpPr>
        <p:spPr>
          <a:xfrm>
            <a:off x="4794793" y="3103993"/>
            <a:ext cx="2599197" cy="800102"/>
          </a:xfrm>
          <a:prstGeom prst="rect">
            <a:avLst/>
          </a:prstGeom>
        </p:spPr>
        <p:txBody>
          <a:bodyPr/>
          <a:lstStyle/>
          <a:p>
            <a:pPr>
              <a:defRPr>
                <a:solidFill>
                  <a:srgbClr val="64AC00"/>
                </a:solidFill>
              </a:defRPr>
            </a:pPr>
            <a:endParaRPr/>
          </a:p>
        </p:txBody>
      </p:sp>
      <p:sp>
        <p:nvSpPr>
          <p:cNvPr id="255" name="Text Placeholder 24"/>
          <p:cNvSpPr>
            <a:spLocks noGrp="1"/>
          </p:cNvSpPr>
          <p:nvPr>
            <p:ph type="body" sz="quarter" idx="29"/>
          </p:nvPr>
        </p:nvSpPr>
        <p:spPr>
          <a:xfrm>
            <a:off x="7876954" y="3102448"/>
            <a:ext cx="3726425" cy="800103"/>
          </a:xfrm>
          <a:prstGeom prst="rect">
            <a:avLst/>
          </a:prstGeom>
        </p:spPr>
        <p:txBody>
          <a:bodyPr/>
          <a:lstStyle/>
          <a:p>
            <a:pPr>
              <a:defRPr>
                <a:solidFill>
                  <a:srgbClr val="64AC00"/>
                </a:solidFill>
              </a:defRPr>
            </a:pPr>
            <a:endParaRPr/>
          </a:p>
        </p:txBody>
      </p:sp>
      <p:sp>
        <p:nvSpPr>
          <p:cNvPr id="256" name="Text Placeholder 24"/>
          <p:cNvSpPr>
            <a:spLocks noGrp="1"/>
          </p:cNvSpPr>
          <p:nvPr>
            <p:ph type="body" sz="quarter" idx="30"/>
          </p:nvPr>
        </p:nvSpPr>
        <p:spPr>
          <a:xfrm>
            <a:off x="1657039" y="5751926"/>
            <a:ext cx="8877921" cy="470480"/>
          </a:xfrm>
          <a:prstGeom prst="rect">
            <a:avLst/>
          </a:prstGeom>
        </p:spPr>
        <p:txBody>
          <a:bodyPr/>
          <a:lstStyle/>
          <a:p>
            <a:pPr marL="210311" indent="-210311" defTabSz="841247">
              <a:spcBef>
                <a:spcPts val="900"/>
              </a:spcBef>
              <a:defRPr sz="2576">
                <a:solidFill>
                  <a:srgbClr val="64AC00"/>
                </a:solidFill>
              </a:defRPr>
            </a:pPr>
            <a:endParaRPr/>
          </a:p>
        </p:txBody>
      </p:sp>
      <p:sp>
        <p:nvSpPr>
          <p:cNvPr id="257" name="Text Placeholder 24"/>
          <p:cNvSpPr>
            <a:spLocks noGrp="1"/>
          </p:cNvSpPr>
          <p:nvPr>
            <p:ph type="body" sz="quarter" idx="31"/>
          </p:nvPr>
        </p:nvSpPr>
        <p:spPr>
          <a:xfrm>
            <a:off x="4794791" y="5070254"/>
            <a:ext cx="2599199" cy="800102"/>
          </a:xfrm>
          <a:prstGeom prst="rect">
            <a:avLst/>
          </a:prstGeom>
        </p:spPr>
        <p:txBody>
          <a:bodyPr/>
          <a:lstStyle/>
          <a:p>
            <a:pPr>
              <a:defRPr>
                <a:solidFill>
                  <a:srgbClr val="64AC00"/>
                </a:solidFill>
              </a:defRPr>
            </a:pPr>
            <a:endParaRPr/>
          </a:p>
        </p:txBody>
      </p:sp>
      <p:sp>
        <p:nvSpPr>
          <p:cNvPr id="258" name="Text Placeholder 24"/>
          <p:cNvSpPr>
            <a:spLocks noGrp="1"/>
          </p:cNvSpPr>
          <p:nvPr>
            <p:ph type="body" sz="quarter" idx="32"/>
          </p:nvPr>
        </p:nvSpPr>
        <p:spPr>
          <a:xfrm>
            <a:off x="7890712" y="5070254"/>
            <a:ext cx="3712665" cy="800102"/>
          </a:xfrm>
          <a:prstGeom prst="rect">
            <a:avLst/>
          </a:prstGeom>
        </p:spPr>
        <p:txBody>
          <a:bodyPr/>
          <a:lstStyle/>
          <a:p>
            <a:pPr>
              <a:defRPr>
                <a:solidFill>
                  <a:srgbClr val="64AC00"/>
                </a:solidFill>
              </a:defRPr>
            </a:pPr>
            <a:endParaRPr/>
          </a:p>
        </p:txBody>
      </p:sp>
      <p:sp>
        <p:nvSpPr>
          <p:cNvPr id="259" name="Picture Placeholder 12"/>
          <p:cNvSpPr>
            <a:spLocks noGrp="1"/>
          </p:cNvSpPr>
          <p:nvPr>
            <p:ph type="pic" sz="quarter" idx="33"/>
          </p:nvPr>
        </p:nvSpPr>
        <p:spPr>
          <a:xfrm>
            <a:off x="1020057" y="3976866"/>
            <a:ext cx="3273555" cy="1618490"/>
          </a:xfrm>
          <a:prstGeom prst="rect">
            <a:avLst/>
          </a:prstGeom>
        </p:spPr>
        <p:txBody>
          <a:bodyPr lIns="91439" tIns="45719" rIns="91439" bIns="45719">
            <a:noAutofit/>
          </a:bodyPr>
          <a:lstStyle/>
          <a:p>
            <a:endParaRPr/>
          </a:p>
        </p:txBody>
      </p:sp>
      <p:sp>
        <p:nvSpPr>
          <p:cNvPr id="260" name="Picture Placeholder 12"/>
          <p:cNvSpPr>
            <a:spLocks noGrp="1"/>
          </p:cNvSpPr>
          <p:nvPr>
            <p:ph type="pic" sz="quarter" idx="34"/>
          </p:nvPr>
        </p:nvSpPr>
        <p:spPr>
          <a:xfrm>
            <a:off x="4794791" y="4041033"/>
            <a:ext cx="2599201" cy="896114"/>
          </a:xfrm>
          <a:prstGeom prst="rect">
            <a:avLst/>
          </a:prstGeom>
        </p:spPr>
        <p:txBody>
          <a:bodyPr lIns="91439" tIns="45719" rIns="91439" bIns="45719">
            <a:noAutofit/>
          </a:bodyPr>
          <a:lstStyle/>
          <a:p>
            <a:endParaRPr/>
          </a:p>
        </p:txBody>
      </p:sp>
      <p:sp>
        <p:nvSpPr>
          <p:cNvPr id="261" name="Picture Placeholder 9"/>
          <p:cNvSpPr>
            <a:spLocks noGrp="1"/>
          </p:cNvSpPr>
          <p:nvPr>
            <p:ph type="pic" sz="quarter" idx="35"/>
          </p:nvPr>
        </p:nvSpPr>
        <p:spPr>
          <a:xfrm>
            <a:off x="7876954" y="4041033"/>
            <a:ext cx="2599202" cy="896402"/>
          </a:xfrm>
          <a:prstGeom prst="rect">
            <a:avLst/>
          </a:prstGeom>
        </p:spPr>
        <p:txBody>
          <a:bodyPr lIns="91439" tIns="45719" rIns="91439" bIns="45719">
            <a:noAutofit/>
          </a:bodyPr>
          <a:lstStyle/>
          <a:p>
            <a:endParaRPr/>
          </a:p>
        </p:txBody>
      </p:sp>
      <p:sp>
        <p:nvSpPr>
          <p:cNvPr id="262"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0" name="Rectangle 5"/>
          <p:cNvSpPr/>
          <p:nvPr/>
        </p:nvSpPr>
        <p:spPr>
          <a:xfrm>
            <a:off x="129538" y="3410710"/>
            <a:ext cx="11932924" cy="3319272"/>
          </a:xfrm>
          <a:prstGeom prst="rect">
            <a:avLst/>
          </a:prstGeom>
          <a:gradFill>
            <a:gsLst>
              <a:gs pos="0">
                <a:schemeClr val="accent2">
                  <a:alpha val="80000"/>
                </a:schemeClr>
              </a:gs>
              <a:gs pos="99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1" name="DIVIDER SLIDE"/>
          <p:cNvSpPr txBox="1">
            <a:spLocks noGrp="1"/>
          </p:cNvSpPr>
          <p:nvPr>
            <p:ph type="title" hasCustomPrompt="1"/>
          </p:nvPr>
        </p:nvSpPr>
        <p:spPr>
          <a:xfrm>
            <a:off x="838200" y="3981036"/>
            <a:ext cx="10515600" cy="782640"/>
          </a:xfrm>
          <a:prstGeom prst="rect">
            <a:avLst/>
          </a:prstGeom>
        </p:spPr>
        <p:txBody>
          <a:bodyPr/>
          <a:lstStyle>
            <a:lvl1pPr algn="ctr"/>
          </a:lstStyle>
          <a:p>
            <a:r>
              <a:t>DIVIDER SLIDE</a:t>
            </a:r>
          </a:p>
        </p:txBody>
      </p:sp>
      <p:sp>
        <p:nvSpPr>
          <p:cNvPr id="32"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3" name="Rectangle 12"/>
          <p:cNvSpPr/>
          <p:nvPr/>
        </p:nvSpPr>
        <p:spPr>
          <a:xfrm>
            <a:off x="4070603" y="4804366"/>
            <a:ext cx="405079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4" name="Body Level One…"/>
          <p:cNvSpPr txBox="1">
            <a:spLocks noGrp="1"/>
          </p:cNvSpPr>
          <p:nvPr>
            <p:ph type="body" sz="quarter" idx="1"/>
          </p:nvPr>
        </p:nvSpPr>
        <p:spPr>
          <a:xfrm>
            <a:off x="831850" y="4942478"/>
            <a:ext cx="10515600" cy="459084"/>
          </a:xfrm>
          <a:prstGeom prst="rect">
            <a:avLst/>
          </a:prstGeom>
        </p:spPr>
        <p:txBody>
          <a:bodyPr/>
          <a:lstStyle>
            <a:lvl1pPr algn="ctr">
              <a:buSzTx/>
              <a:buFontTx/>
              <a:buNone/>
              <a:defRPr sz="2300">
                <a:solidFill>
                  <a:srgbClr val="CBFF00"/>
                </a:solidFill>
              </a:defRPr>
            </a:lvl1pPr>
            <a:lvl2pPr marL="676275" indent="-219075" algn="ctr">
              <a:buFontTx/>
              <a:defRPr sz="2300">
                <a:solidFill>
                  <a:srgbClr val="CBFF00"/>
                </a:solidFill>
              </a:defRPr>
            </a:lvl2pPr>
            <a:lvl3pPr marL="1177288" indent="-262888" algn="ctr">
              <a:buFontTx/>
              <a:defRPr sz="2300">
                <a:solidFill>
                  <a:srgbClr val="CBFF00"/>
                </a:solidFill>
              </a:defRPr>
            </a:lvl3pPr>
            <a:lvl4pPr marL="1663700" indent="-292100" algn="ctr">
              <a:buFontTx/>
              <a:defRPr sz="2300">
                <a:solidFill>
                  <a:srgbClr val="CBFF00"/>
                </a:solidFill>
              </a:defRPr>
            </a:lvl4pPr>
            <a:lvl5pPr marL="2120900" indent="-292100" algn="ctr">
              <a:buFontTx/>
              <a:defRPr sz="23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ubtitle, and Content">
    <p:spTree>
      <p:nvGrpSpPr>
        <p:cNvPr id="1" name=""/>
        <p:cNvGrpSpPr/>
        <p:nvPr/>
      </p:nvGrpSpPr>
      <p:grpSpPr>
        <a:xfrm>
          <a:off x="0" y="0"/>
          <a:ext cx="0" cy="0"/>
          <a:chOff x="0" y="0"/>
          <a:chExt cx="0" cy="0"/>
        </a:xfrm>
      </p:grpSpPr>
      <p:sp>
        <p:nvSpPr>
          <p:cNvPr id="42"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3" name="Rectangle 5"/>
          <p:cNvSpPr/>
          <p:nvPr/>
        </p:nvSpPr>
        <p:spPr>
          <a:xfrm>
            <a:off x="129539" y="128015"/>
            <a:ext cx="6858001"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4" name="TEXT LAYOUT 1"/>
          <p:cNvSpPr txBox="1">
            <a:spLocks noGrp="1"/>
          </p:cNvSpPr>
          <p:nvPr>
            <p:ph type="title" hasCustomPrompt="1"/>
          </p:nvPr>
        </p:nvSpPr>
        <p:spPr>
          <a:xfrm>
            <a:off x="841247" y="1169254"/>
            <a:ext cx="5285917" cy="782640"/>
          </a:xfrm>
          <a:prstGeom prst="rect">
            <a:avLst/>
          </a:prstGeom>
        </p:spPr>
        <p:txBody>
          <a:bodyPr/>
          <a:lstStyle/>
          <a:p>
            <a:r>
              <a:t>TEXT LAYOUT 1</a:t>
            </a:r>
          </a:p>
        </p:txBody>
      </p:sp>
      <p:sp>
        <p:nvSpPr>
          <p:cNvPr id="45"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6" name="Body Level One…"/>
          <p:cNvSpPr txBox="1">
            <a:spLocks noGrp="1"/>
          </p:cNvSpPr>
          <p:nvPr>
            <p:ph type="body" sz="quarter" idx="1" hasCustomPrompt="1"/>
          </p:nvPr>
        </p:nvSpPr>
        <p:spPr>
          <a:xfrm>
            <a:off x="841247" y="2136036"/>
            <a:ext cx="5285917" cy="857100"/>
          </a:xfrm>
          <a:prstGeom prst="rect">
            <a:avLst/>
          </a:prstGeom>
        </p:spPr>
        <p:txBody>
          <a:bodyPr/>
          <a:lstStyle>
            <a:lvl1pPr marL="0" indent="0">
              <a:buSzTx/>
              <a:buFontTx/>
              <a:buNone/>
              <a:defRPr sz="2300">
                <a:solidFill>
                  <a:srgbClr val="CBFF00"/>
                </a:solidFill>
              </a:defRPr>
            </a:lvl1pPr>
            <a:lvl2pPr marL="749300" indent="-292100">
              <a:buFontTx/>
              <a:defRPr sz="2300">
                <a:solidFill>
                  <a:srgbClr val="CBFF00"/>
                </a:solidFill>
              </a:defRPr>
            </a:lvl2pPr>
            <a:lvl3pPr marL="1206500" indent="-292100">
              <a:buFontTx/>
              <a:defRPr sz="2300">
                <a:solidFill>
                  <a:srgbClr val="CBFF00"/>
                </a:solidFill>
              </a:defRPr>
            </a:lvl3pPr>
            <a:lvl4pPr marL="1663700" indent="-292100">
              <a:buFontTx/>
              <a:defRPr sz="2300">
                <a:solidFill>
                  <a:srgbClr val="CBFF00"/>
                </a:solidFill>
              </a:defRPr>
            </a:lvl4pPr>
            <a:lvl5pPr marL="2120900" indent="-292100">
              <a:buFontTx/>
              <a:defRPr sz="2300">
                <a:solidFill>
                  <a:srgbClr val="CBFF00"/>
                </a:solidFill>
              </a:defRPr>
            </a:lvl5pPr>
          </a:lstStyle>
          <a:p>
            <a:r>
              <a:t>Edit master text styles</a:t>
            </a:r>
          </a:p>
          <a:p>
            <a:pPr lvl="1"/>
            <a:endParaRPr/>
          </a:p>
          <a:p>
            <a:pPr lvl="2"/>
            <a:endParaRPr/>
          </a:p>
          <a:p>
            <a:pPr lvl="3"/>
            <a:endParaRPr/>
          </a:p>
          <a:p>
            <a:pPr lvl="4"/>
            <a:endParaRPr/>
          </a:p>
        </p:txBody>
      </p:sp>
      <p:sp>
        <p:nvSpPr>
          <p:cNvPr id="47" name="Rectangle 12"/>
          <p:cNvSpPr/>
          <p:nvPr/>
        </p:nvSpPr>
        <p:spPr>
          <a:xfrm>
            <a:off x="915026" y="1992584"/>
            <a:ext cx="44280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8" name="Text Placeholder 14"/>
          <p:cNvSpPr>
            <a:spLocks noGrp="1"/>
          </p:cNvSpPr>
          <p:nvPr>
            <p:ph type="body" sz="quarter" idx="21"/>
          </p:nvPr>
        </p:nvSpPr>
        <p:spPr>
          <a:xfrm>
            <a:off x="838199" y="3100269"/>
            <a:ext cx="5288963" cy="2588639"/>
          </a:xfrm>
          <a:prstGeom prst="rect">
            <a:avLst/>
          </a:prstGeom>
        </p:spPr>
        <p:txBody>
          <a:bodyPr lIns="0" tIns="0" rIns="0" bIns="0"/>
          <a:lstStyle/>
          <a:p>
            <a:pPr>
              <a:defRPr>
                <a:solidFill>
                  <a:srgbClr val="64AC00"/>
                </a:solidFill>
              </a:defRPr>
            </a:pP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Section Layout">
    <p:spTree>
      <p:nvGrpSpPr>
        <p:cNvPr id="1" name=""/>
        <p:cNvGrpSpPr/>
        <p:nvPr/>
      </p:nvGrpSpPr>
      <p:grpSpPr>
        <a:xfrm>
          <a:off x="0" y="0"/>
          <a:ext cx="0" cy="0"/>
          <a:chOff x="0" y="0"/>
          <a:chExt cx="0" cy="0"/>
        </a:xfrm>
      </p:grpSpPr>
      <p:sp>
        <p:nvSpPr>
          <p:cNvPr id="70"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1"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2" name="Body Level One…"/>
          <p:cNvSpPr txBox="1">
            <a:spLocks noGrp="1"/>
          </p:cNvSpPr>
          <p:nvPr>
            <p:ph type="body" sz="quarter" idx="1" hasCustomPrompt="1"/>
          </p:nvPr>
        </p:nvSpPr>
        <p:spPr>
          <a:xfrm>
            <a:off x="1159648" y="2738209"/>
            <a:ext cx="4183653" cy="454355"/>
          </a:xfrm>
          <a:prstGeom prst="rect">
            <a:avLst/>
          </a:prstGeom>
        </p:spPr>
        <p:txBody>
          <a:bodyPr/>
          <a:lstStyle>
            <a:lvl1pPr marL="0" indent="0">
              <a:buSzTx/>
              <a:buFontTx/>
              <a:buNone/>
              <a:defRPr sz="3000">
                <a:latin typeface="Gill Sans MT"/>
                <a:ea typeface="Gill Sans MT"/>
                <a:cs typeface="Gill Sans MT"/>
                <a:sym typeface="Gill Sans MT"/>
              </a:defRPr>
            </a:lvl1pPr>
            <a:lvl2pPr marL="0" indent="0">
              <a:buSzTx/>
              <a:buFontTx/>
              <a:buNone/>
              <a:defRPr sz="3000">
                <a:latin typeface="Gill Sans MT"/>
                <a:ea typeface="Gill Sans MT"/>
                <a:cs typeface="Gill Sans MT"/>
                <a:sym typeface="Gill Sans MT"/>
              </a:defRPr>
            </a:lvl2pPr>
            <a:lvl3pPr marL="0" indent="0">
              <a:buSzTx/>
              <a:buFontTx/>
              <a:buNone/>
              <a:defRPr sz="3000">
                <a:latin typeface="Gill Sans MT"/>
                <a:ea typeface="Gill Sans MT"/>
                <a:cs typeface="Gill Sans MT"/>
                <a:sym typeface="Gill Sans MT"/>
              </a:defRPr>
            </a:lvl3pPr>
            <a:lvl4pPr marL="0" indent="0">
              <a:buSzTx/>
              <a:buFontTx/>
              <a:buNone/>
              <a:defRPr sz="3000">
                <a:latin typeface="Gill Sans MT"/>
                <a:ea typeface="Gill Sans MT"/>
                <a:cs typeface="Gill Sans MT"/>
                <a:sym typeface="Gill Sans MT"/>
              </a:defRPr>
            </a:lvl4pPr>
            <a:lvl5pPr marL="0" indent="0">
              <a:buSzTx/>
              <a:buFontTx/>
              <a:buNone/>
              <a:defRPr sz="3000">
                <a:latin typeface="Gill Sans MT"/>
                <a:ea typeface="Gill Sans MT"/>
                <a:cs typeface="Gill Sans MT"/>
                <a:sym typeface="Gill Sans MT"/>
              </a:defRPr>
            </a:lvl5pPr>
          </a:lstStyle>
          <a:p>
            <a:r>
              <a:t>Section 1 title</a:t>
            </a:r>
          </a:p>
          <a:p>
            <a:pPr lvl="1"/>
            <a:endParaRPr/>
          </a:p>
          <a:p>
            <a:pPr lvl="2"/>
            <a:endParaRPr/>
          </a:p>
          <a:p>
            <a:pPr lvl="3"/>
            <a:endParaRPr/>
          </a:p>
          <a:p>
            <a:pPr lvl="4"/>
            <a:endParaRPr/>
          </a:p>
        </p:txBody>
      </p:sp>
      <p:sp>
        <p:nvSpPr>
          <p:cNvPr id="73" name="Text Placeholder 26"/>
          <p:cNvSpPr>
            <a:spLocks noGrp="1"/>
          </p:cNvSpPr>
          <p:nvPr>
            <p:ph type="body" sz="quarter" idx="21" hasCustomPrompt="1"/>
          </p:nvPr>
        </p:nvSpPr>
        <p:spPr>
          <a:xfrm>
            <a:off x="838200" y="1835243"/>
            <a:ext cx="10515601" cy="629106"/>
          </a:xfrm>
          <a:prstGeom prst="rect">
            <a:avLst/>
          </a:prstGeom>
        </p:spPr>
        <p:txBody>
          <a:bodyPr lIns="0" tIns="0" rIns="0" bIns="0"/>
          <a:lstStyle>
            <a:lvl1pPr marL="0" indent="0" algn="ctr">
              <a:buSzTx/>
              <a:buFontTx/>
              <a:buNone/>
              <a:defRPr sz="2300">
                <a:solidFill>
                  <a:srgbClr val="CBFF00"/>
                </a:solidFill>
              </a:defRPr>
            </a:lvl1pPr>
          </a:lstStyle>
          <a:p>
            <a:r>
              <a:t>Edit master text styles</a:t>
            </a:r>
          </a:p>
        </p:txBody>
      </p:sp>
      <p:sp>
        <p:nvSpPr>
          <p:cNvPr id="74" name="Text Placeholder 2"/>
          <p:cNvSpPr>
            <a:spLocks noGrp="1"/>
          </p:cNvSpPr>
          <p:nvPr>
            <p:ph type="body" sz="quarter" idx="22" hasCustomPrompt="1"/>
          </p:nvPr>
        </p:nvSpPr>
        <p:spPr>
          <a:xfrm>
            <a:off x="6627121" y="2738209"/>
            <a:ext cx="4183651" cy="454354"/>
          </a:xfrm>
          <a:prstGeom prst="rect">
            <a:avLst/>
          </a:prstGeom>
        </p:spPr>
        <p:txBody>
          <a:bodyPr/>
          <a:lstStyle>
            <a:lvl1pPr marL="0" indent="0" defTabSz="731519">
              <a:spcBef>
                <a:spcPts val="800"/>
              </a:spcBef>
              <a:buSzTx/>
              <a:buFontTx/>
              <a:buNone/>
              <a:defRPr sz="2400">
                <a:latin typeface="Gill Sans MT"/>
                <a:ea typeface="Gill Sans MT"/>
                <a:cs typeface="Gill Sans MT"/>
                <a:sym typeface="Gill Sans MT"/>
              </a:defRPr>
            </a:lvl1pPr>
          </a:lstStyle>
          <a:p>
            <a:r>
              <a:t>Section 2 title</a:t>
            </a:r>
          </a:p>
        </p:txBody>
      </p:sp>
      <p:sp>
        <p:nvSpPr>
          <p:cNvPr id="75" name="Text Placeholder 26"/>
          <p:cNvSpPr>
            <a:spLocks noGrp="1"/>
          </p:cNvSpPr>
          <p:nvPr>
            <p:ph type="body" sz="quarter" idx="23"/>
          </p:nvPr>
        </p:nvSpPr>
        <p:spPr>
          <a:xfrm>
            <a:off x="1159647" y="3428501"/>
            <a:ext cx="4365628" cy="2333627"/>
          </a:xfrm>
          <a:prstGeom prst="rect">
            <a:avLst/>
          </a:prstGeom>
        </p:spPr>
        <p:txBody>
          <a:bodyPr/>
          <a:lstStyle/>
          <a:p>
            <a:pPr>
              <a:defRPr>
                <a:solidFill>
                  <a:srgbClr val="64AC00"/>
                </a:solidFill>
              </a:defRPr>
            </a:pPr>
            <a:endParaRPr/>
          </a:p>
        </p:txBody>
      </p:sp>
      <p:sp>
        <p:nvSpPr>
          <p:cNvPr id="76" name="Text Placeholder 26"/>
          <p:cNvSpPr>
            <a:spLocks noGrp="1"/>
          </p:cNvSpPr>
          <p:nvPr>
            <p:ph type="body" sz="quarter" idx="24"/>
          </p:nvPr>
        </p:nvSpPr>
        <p:spPr>
          <a:xfrm>
            <a:off x="6627120" y="3428501"/>
            <a:ext cx="4365628" cy="2333627"/>
          </a:xfrm>
          <a:prstGeom prst="rect">
            <a:avLst/>
          </a:prstGeom>
        </p:spPr>
        <p:txBody>
          <a:bodyPr/>
          <a:lstStyle/>
          <a:p>
            <a:pPr>
              <a:defRPr>
                <a:solidFill>
                  <a:srgbClr val="64AC00"/>
                </a:solidFill>
              </a:defRPr>
            </a:pPr>
            <a:endParaRPr/>
          </a:p>
        </p:txBody>
      </p:sp>
      <p:sp>
        <p:nvSpPr>
          <p:cNvPr id="77" name="COMPARISON"/>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COMPARISON</a:t>
            </a:r>
          </a:p>
        </p:txBody>
      </p:sp>
      <p:sp>
        <p:nvSpPr>
          <p:cNvPr id="78"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9" name="Rectangle 17"/>
          <p:cNvSpPr/>
          <p:nvPr/>
        </p:nvSpPr>
        <p:spPr>
          <a:xfrm>
            <a:off x="4111752" y="1667972"/>
            <a:ext cx="396849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hart Layout">
    <p:spTree>
      <p:nvGrpSpPr>
        <p:cNvPr id="1" name=""/>
        <p:cNvGrpSpPr/>
        <p:nvPr/>
      </p:nvGrpSpPr>
      <p:grpSpPr>
        <a:xfrm>
          <a:off x="0" y="0"/>
          <a:ext cx="0" cy="0"/>
          <a:chOff x="0" y="0"/>
          <a:chExt cx="0" cy="0"/>
        </a:xfrm>
      </p:grpSpPr>
      <p:sp>
        <p:nvSpPr>
          <p:cNvPr id="87"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8"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9"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90" name="Body Level One…"/>
          <p:cNvSpPr txBox="1">
            <a:spLocks noGrp="1"/>
          </p:cNvSpPr>
          <p:nvPr>
            <p:ph type="body" sz="quarter" idx="1" hasCustomPrompt="1"/>
          </p:nvPr>
        </p:nvSpPr>
        <p:spPr>
          <a:xfrm>
            <a:off x="841247" y="3359239"/>
            <a:ext cx="4357690" cy="2252576"/>
          </a:xfrm>
          <a:prstGeom prst="rect">
            <a:avLst/>
          </a:prstGeom>
        </p:spPr>
        <p:txBody>
          <a:bodyPr lIns="0" tIns="0" rIns="0" bIns="0"/>
          <a:lstStyle>
            <a:lvl1pPr marL="0" indent="0">
              <a:buSzTx/>
              <a:buFontTx/>
              <a:buNone/>
              <a:defRPr sz="2300">
                <a:solidFill>
                  <a:srgbClr val="CBFF00"/>
                </a:solidFill>
              </a:defRPr>
            </a:lvl1pPr>
            <a:lvl2pPr marL="0" indent="0">
              <a:buSzTx/>
              <a:buFontTx/>
              <a:buNone/>
              <a:defRPr sz="2300">
                <a:solidFill>
                  <a:srgbClr val="CBFF00"/>
                </a:solidFill>
              </a:defRPr>
            </a:lvl2pPr>
            <a:lvl3pPr marL="0" indent="0">
              <a:buSzTx/>
              <a:buFontTx/>
              <a:buNone/>
              <a:defRPr sz="2300">
                <a:solidFill>
                  <a:srgbClr val="CBFF00"/>
                </a:solidFill>
              </a:defRPr>
            </a:lvl3pPr>
            <a:lvl4pPr marL="0" indent="0">
              <a:buSzTx/>
              <a:buFontTx/>
              <a:buNone/>
              <a:defRPr sz="2300">
                <a:solidFill>
                  <a:srgbClr val="CBFF00"/>
                </a:solidFill>
              </a:defRPr>
            </a:lvl4pPr>
            <a:lvl5pPr marL="0" indent="0">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91" name="CHART SLIDE"/>
          <p:cNvSpPr txBox="1">
            <a:spLocks noGrp="1"/>
          </p:cNvSpPr>
          <p:nvPr>
            <p:ph type="title" hasCustomPrompt="1"/>
          </p:nvPr>
        </p:nvSpPr>
        <p:spPr>
          <a:xfrm>
            <a:off x="841247" y="2081622"/>
            <a:ext cx="4357690" cy="1325565"/>
          </a:xfrm>
          <a:prstGeom prst="rect">
            <a:avLst/>
          </a:prstGeom>
        </p:spPr>
        <p:txBody>
          <a:bodyPr lIns="0" tIns="0" rIns="0" bIns="0"/>
          <a:lstStyle/>
          <a:p>
            <a:r>
              <a:t>CHART SLIDE</a:t>
            </a:r>
          </a:p>
        </p:txBody>
      </p:sp>
      <p:sp>
        <p:nvSpPr>
          <p:cNvPr id="92" name="Rectangle 17"/>
          <p:cNvSpPr/>
          <p:nvPr/>
        </p:nvSpPr>
        <p:spPr>
          <a:xfrm>
            <a:off x="911875" y="3191967"/>
            <a:ext cx="39685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able Layout">
    <p:spTree>
      <p:nvGrpSpPr>
        <p:cNvPr id="1" name=""/>
        <p:cNvGrpSpPr/>
        <p:nvPr/>
      </p:nvGrpSpPr>
      <p:grpSpPr>
        <a:xfrm>
          <a:off x="0" y="0"/>
          <a:ext cx="0" cy="0"/>
          <a:chOff x="0" y="0"/>
          <a:chExt cx="0" cy="0"/>
        </a:xfrm>
      </p:grpSpPr>
      <p:sp>
        <p:nvSpPr>
          <p:cNvPr id="100"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1"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2"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3" name="Body Level One…"/>
          <p:cNvSpPr txBox="1">
            <a:spLocks noGrp="1"/>
          </p:cNvSpPr>
          <p:nvPr>
            <p:ph type="body" sz="quarter" idx="1" hasCustomPrompt="1"/>
          </p:nvPr>
        </p:nvSpPr>
        <p:spPr>
          <a:xfrm>
            <a:off x="8683562" y="3359239"/>
            <a:ext cx="2596898" cy="2252576"/>
          </a:xfrm>
          <a:prstGeom prst="rect">
            <a:avLst/>
          </a:prstGeom>
        </p:spPr>
        <p:txBody>
          <a:bodyPr lIns="0" tIns="0" rIns="0" bIns="0"/>
          <a:lstStyle>
            <a:lvl1pPr marL="0" indent="0">
              <a:buSzTx/>
              <a:buFontTx/>
              <a:buNone/>
              <a:defRPr sz="2300">
                <a:solidFill>
                  <a:srgbClr val="CBFF00"/>
                </a:solidFill>
              </a:defRPr>
            </a:lvl1pPr>
            <a:lvl2pPr marL="0" indent="0">
              <a:buSzTx/>
              <a:buFontTx/>
              <a:buNone/>
              <a:defRPr sz="2300">
                <a:solidFill>
                  <a:srgbClr val="CBFF00"/>
                </a:solidFill>
              </a:defRPr>
            </a:lvl2pPr>
            <a:lvl3pPr marL="0" indent="0">
              <a:buSzTx/>
              <a:buFontTx/>
              <a:buNone/>
              <a:defRPr sz="2300">
                <a:solidFill>
                  <a:srgbClr val="CBFF00"/>
                </a:solidFill>
              </a:defRPr>
            </a:lvl3pPr>
            <a:lvl4pPr marL="0" indent="0">
              <a:buSzTx/>
              <a:buFontTx/>
              <a:buNone/>
              <a:defRPr sz="2300">
                <a:solidFill>
                  <a:srgbClr val="CBFF00"/>
                </a:solidFill>
              </a:defRPr>
            </a:lvl4pPr>
            <a:lvl5pPr marL="0" indent="0">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104" name="TABLE SLIDE"/>
          <p:cNvSpPr txBox="1">
            <a:spLocks noGrp="1"/>
          </p:cNvSpPr>
          <p:nvPr>
            <p:ph type="title" hasCustomPrompt="1"/>
          </p:nvPr>
        </p:nvSpPr>
        <p:spPr>
          <a:xfrm>
            <a:off x="8683562" y="1757772"/>
            <a:ext cx="2669861" cy="1325565"/>
          </a:xfrm>
          <a:prstGeom prst="rect">
            <a:avLst/>
          </a:prstGeom>
        </p:spPr>
        <p:txBody>
          <a:bodyPr lIns="0" tIns="0" rIns="0" bIns="0"/>
          <a:lstStyle/>
          <a:p>
            <a:r>
              <a:t>TABLE SLIDE</a:t>
            </a:r>
          </a:p>
        </p:txBody>
      </p:sp>
      <p:sp>
        <p:nvSpPr>
          <p:cNvPr id="105" name="Rectangle 17"/>
          <p:cNvSpPr/>
          <p:nvPr/>
        </p:nvSpPr>
        <p:spPr>
          <a:xfrm>
            <a:off x="8683562" y="3191967"/>
            <a:ext cx="154533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Image and Title Slide">
    <p:spTree>
      <p:nvGrpSpPr>
        <p:cNvPr id="1" name=""/>
        <p:cNvGrpSpPr/>
        <p:nvPr/>
      </p:nvGrpSpPr>
      <p:grpSpPr>
        <a:xfrm>
          <a:off x="0" y="0"/>
          <a:ext cx="0" cy="0"/>
          <a:chOff x="0" y="0"/>
          <a:chExt cx="0" cy="0"/>
        </a:xfrm>
      </p:grpSpPr>
      <p:sp>
        <p:nvSpPr>
          <p:cNvPr id="113"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4" name="Rectangle 5"/>
          <p:cNvSpPr/>
          <p:nvPr/>
        </p:nvSpPr>
        <p:spPr>
          <a:xfrm>
            <a:off x="129538" y="128016"/>
            <a:ext cx="11932924" cy="2368296"/>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5"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6" name="Body Level One…"/>
          <p:cNvSpPr txBox="1">
            <a:spLocks noGrp="1"/>
          </p:cNvSpPr>
          <p:nvPr>
            <p:ph type="body" sz="quarter" idx="1" hasCustomPrompt="1"/>
          </p:nvPr>
        </p:nvSpPr>
        <p:spPr>
          <a:xfrm>
            <a:off x="838200" y="1835243"/>
            <a:ext cx="10515601" cy="629106"/>
          </a:xfrm>
          <a:prstGeom prst="rect">
            <a:avLst/>
          </a:prstGeom>
        </p:spPr>
        <p:txBody>
          <a:bodyPr lIns="0" tIns="0" rIns="0" bIns="0"/>
          <a:lstStyle>
            <a:lvl1pPr marL="0" indent="0" algn="ctr">
              <a:buSzTx/>
              <a:buFontTx/>
              <a:buNone/>
              <a:defRPr sz="2300">
                <a:solidFill>
                  <a:srgbClr val="CBFF00"/>
                </a:solidFill>
              </a:defRPr>
            </a:lvl1pPr>
            <a:lvl2pPr marL="0" indent="0" algn="ctr">
              <a:buSzTx/>
              <a:buFontTx/>
              <a:buNone/>
              <a:defRPr sz="2300">
                <a:solidFill>
                  <a:srgbClr val="CBFF00"/>
                </a:solidFill>
              </a:defRPr>
            </a:lvl2pPr>
            <a:lvl3pPr marL="0" indent="0" algn="ctr">
              <a:buSzTx/>
              <a:buFontTx/>
              <a:buNone/>
              <a:defRPr sz="2300">
                <a:solidFill>
                  <a:srgbClr val="CBFF00"/>
                </a:solidFill>
              </a:defRPr>
            </a:lvl3pPr>
            <a:lvl4pPr marL="0" indent="0" algn="ctr">
              <a:buSzTx/>
              <a:buFontTx/>
              <a:buNone/>
              <a:defRPr sz="2300">
                <a:solidFill>
                  <a:srgbClr val="CBFF00"/>
                </a:solidFill>
              </a:defRPr>
            </a:lvl4pPr>
            <a:lvl5pPr marL="0" indent="0" algn="ctr">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117" name="BIG IMAGE SLIDE"/>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BIG IMAGE SLIDE</a:t>
            </a:r>
          </a:p>
        </p:txBody>
      </p:sp>
      <p:sp>
        <p:nvSpPr>
          <p:cNvPr id="118" name="Rectangle 15"/>
          <p:cNvSpPr/>
          <p:nvPr/>
        </p:nvSpPr>
        <p:spPr>
          <a:xfrm>
            <a:off x="3759708" y="1667972"/>
            <a:ext cx="4672586"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Media Layout">
    <p:spTree>
      <p:nvGrpSpPr>
        <p:cNvPr id="1" name=""/>
        <p:cNvGrpSpPr/>
        <p:nvPr/>
      </p:nvGrpSpPr>
      <p:grpSpPr>
        <a:xfrm>
          <a:off x="0" y="0"/>
          <a:ext cx="0" cy="0"/>
          <a:chOff x="0" y="0"/>
          <a:chExt cx="0" cy="0"/>
        </a:xfrm>
      </p:grpSpPr>
      <p:sp>
        <p:nvSpPr>
          <p:cNvPr id="126"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7"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8"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9" name="VIDEO SLIDE"/>
          <p:cNvSpPr txBox="1">
            <a:spLocks noGrp="1"/>
          </p:cNvSpPr>
          <p:nvPr>
            <p:ph type="title" hasCustomPrompt="1"/>
          </p:nvPr>
        </p:nvSpPr>
        <p:spPr>
          <a:xfrm>
            <a:off x="838200" y="268873"/>
            <a:ext cx="10515600" cy="1325563"/>
          </a:xfrm>
          <a:prstGeom prst="rect">
            <a:avLst/>
          </a:prstGeom>
        </p:spPr>
        <p:txBody>
          <a:bodyPr lIns="0" tIns="0" rIns="0" bIns="0"/>
          <a:lstStyle>
            <a:lvl1pPr algn="ctr"/>
          </a:lstStyle>
          <a:p>
            <a:r>
              <a:t>VIDEO SLIDE</a:t>
            </a:r>
          </a:p>
        </p:txBody>
      </p:sp>
      <p:sp>
        <p:nvSpPr>
          <p:cNvPr id="130" name="Media Placeholder 7"/>
          <p:cNvSpPr>
            <a:spLocks noGrp="1"/>
          </p:cNvSpPr>
          <p:nvPr>
            <p:ph type="media" idx="21"/>
          </p:nvPr>
        </p:nvSpPr>
        <p:spPr>
          <a:xfrm>
            <a:off x="1395983" y="1497770"/>
            <a:ext cx="9400034" cy="4215385"/>
          </a:xfrm>
          <a:prstGeom prst="rect">
            <a:avLst/>
          </a:prstGeom>
        </p:spPr>
        <p:txBody>
          <a:bodyPr lIns="91439" tIns="45719" rIns="91439" bIns="45719">
            <a:noAutofit/>
          </a:bodyPr>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hanks Layout">
    <p:spTree>
      <p:nvGrpSpPr>
        <p:cNvPr id="1" name=""/>
        <p:cNvGrpSpPr/>
        <p:nvPr/>
      </p:nvGrpSpPr>
      <p:grpSpPr>
        <a:xfrm>
          <a:off x="0" y="0"/>
          <a:ext cx="0" cy="0"/>
          <a:chOff x="0" y="0"/>
          <a:chExt cx="0" cy="0"/>
        </a:xfrm>
      </p:grpSpPr>
      <p:sp>
        <p:nvSpPr>
          <p:cNvPr id="138"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39" name="Rectangle 11"/>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40" name="Body Level One…"/>
          <p:cNvSpPr txBox="1">
            <a:spLocks noGrp="1"/>
          </p:cNvSpPr>
          <p:nvPr>
            <p:ph type="body" sz="quarter" idx="1" hasCustomPrompt="1"/>
          </p:nvPr>
        </p:nvSpPr>
        <p:spPr>
          <a:xfrm>
            <a:off x="3912234" y="4222967"/>
            <a:ext cx="4367532" cy="474521"/>
          </a:xfrm>
          <a:prstGeom prst="rect">
            <a:avLst/>
          </a:prstGeom>
        </p:spPr>
        <p:txBody>
          <a:bodyPr/>
          <a:lstStyle>
            <a:lvl1pPr marL="0" indent="0" algn="ctr">
              <a:buSzTx/>
              <a:buFontTx/>
              <a:buNone/>
              <a:defRPr sz="3500"/>
            </a:lvl1pPr>
            <a:lvl2pPr marL="0" indent="0" algn="ctr">
              <a:buSzTx/>
              <a:buFontTx/>
              <a:buNone/>
              <a:defRPr sz="3500"/>
            </a:lvl2pPr>
            <a:lvl3pPr marL="0" indent="0" algn="ctr">
              <a:buSzTx/>
              <a:buFontTx/>
              <a:buNone/>
              <a:defRPr sz="3500"/>
            </a:lvl3pPr>
            <a:lvl4pPr marL="0" indent="0" algn="ctr">
              <a:buSzTx/>
              <a:buFontTx/>
              <a:buNone/>
              <a:defRPr sz="3500"/>
            </a:lvl4pPr>
            <a:lvl5pPr marL="0" indent="0" algn="ctr">
              <a:buSzTx/>
              <a:buFontTx/>
              <a:buNone/>
              <a:defRPr sz="3500"/>
            </a:lvl5pPr>
          </a:lstStyle>
          <a:p>
            <a:r>
              <a:t>+7 678-555-0128</a:t>
            </a:r>
          </a:p>
          <a:p>
            <a:pPr lvl="1"/>
            <a:endParaRPr/>
          </a:p>
          <a:p>
            <a:pPr lvl="2"/>
            <a:endParaRPr/>
          </a:p>
          <a:p>
            <a:pPr lvl="3"/>
            <a:endParaRPr/>
          </a:p>
          <a:p>
            <a:pPr lvl="4"/>
            <a:endParaRPr/>
          </a:p>
        </p:txBody>
      </p:sp>
      <p:sp>
        <p:nvSpPr>
          <p:cNvPr id="141" name="Text Placeholder 26"/>
          <p:cNvSpPr>
            <a:spLocks noGrp="1"/>
          </p:cNvSpPr>
          <p:nvPr>
            <p:ph type="body" sz="quarter" idx="21" hasCustomPrompt="1"/>
          </p:nvPr>
        </p:nvSpPr>
        <p:spPr>
          <a:xfrm>
            <a:off x="3912234" y="3927697"/>
            <a:ext cx="4367532" cy="288002"/>
          </a:xfrm>
          <a:prstGeom prst="rect">
            <a:avLst/>
          </a:prstGeom>
        </p:spPr>
        <p:txBody>
          <a:bodyPr/>
          <a:lstStyle>
            <a:lvl1pPr marL="0" indent="0" algn="ctr" defTabSz="640079">
              <a:spcBef>
                <a:spcPts val="700"/>
              </a:spcBef>
              <a:buSzTx/>
              <a:buFontTx/>
              <a:buNone/>
              <a:defRPr sz="1400">
                <a:solidFill>
                  <a:srgbClr val="CBFF00"/>
                </a:solidFill>
              </a:defRPr>
            </a:lvl1pPr>
          </a:lstStyle>
          <a:p>
            <a:r>
              <a:t>Phone</a:t>
            </a:r>
          </a:p>
        </p:txBody>
      </p:sp>
      <p:sp>
        <p:nvSpPr>
          <p:cNvPr id="142" name="Text Placeholder 14"/>
          <p:cNvSpPr>
            <a:spLocks noGrp="1"/>
          </p:cNvSpPr>
          <p:nvPr>
            <p:ph type="body" sz="quarter" idx="22" hasCustomPrompt="1"/>
          </p:nvPr>
        </p:nvSpPr>
        <p:spPr>
          <a:xfrm>
            <a:off x="1050855" y="2655073"/>
            <a:ext cx="10090291" cy="606661"/>
          </a:xfrm>
          <a:prstGeom prst="rect">
            <a:avLst/>
          </a:prstGeom>
        </p:spPr>
        <p:txBody>
          <a:bodyPr/>
          <a:lstStyle>
            <a:lvl1pPr marL="0" indent="0" algn="ctr">
              <a:buSzTx/>
              <a:buFontTx/>
              <a:buNone/>
              <a:defRPr sz="3500">
                <a:solidFill>
                  <a:srgbClr val="CBFF00"/>
                </a:solidFill>
              </a:defRPr>
            </a:lvl1pPr>
          </a:lstStyle>
          <a:p>
            <a:r>
              <a:t>Alexander Martensson</a:t>
            </a:r>
          </a:p>
        </p:txBody>
      </p:sp>
      <p:sp>
        <p:nvSpPr>
          <p:cNvPr id="143" name="Text Placeholder 26"/>
          <p:cNvSpPr>
            <a:spLocks noGrp="1"/>
          </p:cNvSpPr>
          <p:nvPr>
            <p:ph type="body" sz="quarter" idx="23" hasCustomPrompt="1"/>
          </p:nvPr>
        </p:nvSpPr>
        <p:spPr>
          <a:xfrm>
            <a:off x="3135720" y="5230721"/>
            <a:ext cx="5920559" cy="474521"/>
          </a:xfrm>
          <a:prstGeom prst="rect">
            <a:avLst/>
          </a:prstGeom>
        </p:spPr>
        <p:txBody>
          <a:bodyPr/>
          <a:lstStyle>
            <a:lvl1pPr marL="0" indent="0" algn="ctr" defTabSz="667512">
              <a:spcBef>
                <a:spcPts val="700"/>
              </a:spcBef>
              <a:buSzTx/>
              <a:buFontTx/>
              <a:buNone/>
              <a:defRPr sz="2500"/>
            </a:lvl1pPr>
          </a:lstStyle>
          <a:p>
            <a:r>
              <a:t>martensson@example.com</a:t>
            </a:r>
          </a:p>
        </p:txBody>
      </p:sp>
      <p:sp>
        <p:nvSpPr>
          <p:cNvPr id="144" name="Text Placeholder 26"/>
          <p:cNvSpPr>
            <a:spLocks noGrp="1"/>
          </p:cNvSpPr>
          <p:nvPr>
            <p:ph type="body" sz="quarter" idx="24" hasCustomPrompt="1"/>
          </p:nvPr>
        </p:nvSpPr>
        <p:spPr>
          <a:xfrm>
            <a:off x="3912234" y="4929013"/>
            <a:ext cx="4367532" cy="288002"/>
          </a:xfrm>
          <a:prstGeom prst="rect">
            <a:avLst/>
          </a:prstGeom>
        </p:spPr>
        <p:txBody>
          <a:bodyPr/>
          <a:lstStyle>
            <a:lvl1pPr marL="0" indent="0" algn="ctr" defTabSz="640079">
              <a:spcBef>
                <a:spcPts val="700"/>
              </a:spcBef>
              <a:buSzTx/>
              <a:buFontTx/>
              <a:buNone/>
              <a:defRPr sz="1400">
                <a:solidFill>
                  <a:srgbClr val="CBFF00"/>
                </a:solidFill>
              </a:defRPr>
            </a:lvl1pPr>
          </a:lstStyle>
          <a:p>
            <a:r>
              <a:t>Email</a:t>
            </a:r>
          </a:p>
        </p:txBody>
      </p:sp>
      <p:sp>
        <p:nvSpPr>
          <p:cNvPr id="145" name="THANK YOU!"/>
          <p:cNvSpPr txBox="1">
            <a:spLocks noGrp="1"/>
          </p:cNvSpPr>
          <p:nvPr>
            <p:ph type="title" hasCustomPrompt="1"/>
          </p:nvPr>
        </p:nvSpPr>
        <p:spPr>
          <a:xfrm>
            <a:off x="1050856" y="993494"/>
            <a:ext cx="10104126" cy="1517358"/>
          </a:xfrm>
          <a:prstGeom prst="rect">
            <a:avLst/>
          </a:prstGeom>
        </p:spPr>
        <p:txBody>
          <a:bodyPr/>
          <a:lstStyle>
            <a:lvl1pPr algn="ctr">
              <a:defRPr sz="8000"/>
            </a:lvl1pPr>
          </a:lstStyle>
          <a:p>
            <a:r>
              <a:t>THANK YOU!</a:t>
            </a:r>
          </a:p>
        </p:txBody>
      </p:sp>
      <p:sp>
        <p:nvSpPr>
          <p:cNvPr id="146" name="Rectangle 24"/>
          <p:cNvSpPr/>
          <p:nvPr/>
        </p:nvSpPr>
        <p:spPr>
          <a:xfrm>
            <a:off x="3156202" y="2421951"/>
            <a:ext cx="587959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47"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129538" y="128015"/>
            <a:ext cx="11932924" cy="6601970"/>
          </a:xfrm>
          <a:prstGeom prst="rect">
            <a:avLst/>
          </a:prstGeom>
          <a:blipFill>
            <a:blip r:embed="rId20"/>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5" name="Rectangle 12"/>
          <p:cNvSpPr/>
          <p:nvPr/>
        </p:nvSpPr>
        <p:spPr>
          <a:xfrm>
            <a:off x="915026" y="1747486"/>
            <a:ext cx="44280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6"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8" name="Slide Number"/>
          <p:cNvSpPr txBox="1">
            <a:spLocks noGrp="1"/>
          </p:cNvSpPr>
          <p:nvPr>
            <p:ph type="sldNum" sz="quarter" idx="2"/>
          </p:nvPr>
        </p:nvSpPr>
        <p:spPr>
          <a:xfrm>
            <a:off x="5930951" y="6137624"/>
            <a:ext cx="330098" cy="326845"/>
          </a:xfrm>
          <a:prstGeom prst="rect">
            <a:avLst/>
          </a:prstGeom>
          <a:ln w="12700">
            <a:miter lim="400000"/>
          </a:ln>
        </p:spPr>
        <p:txBody>
          <a:bodyPr wrap="none" lIns="45718" tIns="45718" rIns="45718" bIns="45718" anchor="ctr">
            <a:spAutoFit/>
          </a:bodyPr>
          <a:lstStyle>
            <a:lvl1pPr algn="ctr">
              <a:defRPr sz="1600" b="1">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txStyles>
    <p:titleStyle>
      <a:lvl1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9pPr>
    </p:bodyStyle>
    <p:otherStyle>
      <a:lvl1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1pPr>
      <a:lvl2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2pPr>
      <a:lvl3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3pPr>
      <a:lvl4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4pPr>
      <a:lvl5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5pPr>
      <a:lvl6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6pPr>
      <a:lvl7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7pPr>
      <a:lvl8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8pPr>
      <a:lvl9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2"/>
          <p:cNvSpPr txBox="1">
            <a:spLocks noGrp="1"/>
          </p:cNvSpPr>
          <p:nvPr>
            <p:ph type="ctrTitle"/>
          </p:nvPr>
        </p:nvSpPr>
        <p:spPr>
          <a:xfrm>
            <a:off x="1050855" y="1447463"/>
            <a:ext cx="10117963" cy="2281359"/>
          </a:xfrm>
          <a:prstGeom prst="rect">
            <a:avLst/>
          </a:prstGeom>
        </p:spPr>
        <p:txBody>
          <a:bodyPr/>
          <a:lstStyle>
            <a:lvl1pPr defTabSz="868680">
              <a:defRPr sz="7600"/>
            </a:lvl1pPr>
          </a:lstStyle>
          <a:p>
            <a:r>
              <a:rPr dirty="0"/>
              <a:t>New </a:t>
            </a:r>
            <a:r>
              <a:rPr lang="en-US" dirty="0"/>
              <a:t>Hike and Backpack </a:t>
            </a:r>
            <a:r>
              <a:rPr dirty="0"/>
              <a:t>Leader Seminar</a:t>
            </a:r>
          </a:p>
        </p:txBody>
      </p:sp>
      <p:sp>
        <p:nvSpPr>
          <p:cNvPr id="279" name="Text Placeholder 4"/>
          <p:cNvSpPr txBox="1">
            <a:spLocks noGrp="1"/>
          </p:cNvSpPr>
          <p:nvPr>
            <p:ph type="subTitle" sz="quarter" idx="1"/>
          </p:nvPr>
        </p:nvSpPr>
        <p:spPr>
          <a:xfrm>
            <a:off x="1050855" y="4720037"/>
            <a:ext cx="10090291" cy="1101899"/>
          </a:xfrm>
          <a:prstGeom prst="rect">
            <a:avLst/>
          </a:prstGeom>
        </p:spPr>
        <p:txBody>
          <a:bodyPr>
            <a:normAutofit fontScale="25000" lnSpcReduction="20000"/>
          </a:bodyPr>
          <a:lstStyle>
            <a:lvl1pPr>
              <a:defRPr sz="3500" b="0">
                <a:solidFill>
                  <a:srgbClr val="CBFF00"/>
                </a:solidFill>
              </a:defRPr>
            </a:lvl1pPr>
          </a:lstStyle>
          <a:p>
            <a:r>
              <a:rPr sz="12800" dirty="0"/>
              <a:t>Tacoma Hiking &amp; Backpacking Committee</a:t>
            </a:r>
            <a:endParaRPr lang="en-US" sz="12800" dirty="0"/>
          </a:p>
          <a:p>
            <a:endParaRPr lang="en-US" sz="12800" dirty="0"/>
          </a:p>
          <a:p>
            <a:pPr marL="0" marR="0">
              <a:spcBef>
                <a:spcPts val="0"/>
              </a:spcBef>
              <a:spcAft>
                <a:spcPts val="0"/>
              </a:spcAft>
            </a:pPr>
            <a:r>
              <a:rPr lang="en-US" sz="12800" kern="100" dirty="0">
                <a:effectLst/>
                <a:latin typeface="Calibri" panose="020F050202020403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12800" kern="100" dirty="0">
                <a:effectLst/>
                <a:latin typeface="Calibri" panose="020F0502020204030204" pitchFamily="34" charset="0"/>
                <a:ea typeface="Calibri" panose="020F0502020204030204" pitchFamily="34" charset="0"/>
                <a:cs typeface="Times New Roman" panose="02020603050405020304" pitchFamily="18" charset="0"/>
              </a:rPr>
              <a:t>Using the post-it note on your table write </a:t>
            </a:r>
          </a:p>
          <a:p>
            <a:pPr marL="0" marR="0">
              <a:spcBef>
                <a:spcPts val="0"/>
              </a:spcBef>
              <a:spcAft>
                <a:spcPts val="0"/>
              </a:spcAft>
            </a:pPr>
            <a:r>
              <a:rPr lang="en-US" sz="12800" kern="100" dirty="0">
                <a:effectLst/>
                <a:latin typeface="Calibri" panose="020F0502020204030204" pitchFamily="34" charset="0"/>
                <a:ea typeface="Calibri" panose="020F0502020204030204" pitchFamily="34" charset="0"/>
                <a:cs typeface="Times New Roman" panose="02020603050405020304" pitchFamily="18" charset="0"/>
              </a:rPr>
              <a:t>six words that describe yourself</a:t>
            </a:r>
          </a:p>
          <a:p>
            <a:endParaRPr dirty="0"/>
          </a:p>
        </p:txBody>
      </p:sp>
      <p:pic>
        <p:nvPicPr>
          <p:cNvPr id="280" name="Picture 3" descr="Picture 3"/>
          <p:cNvPicPr>
            <a:picLocks noChangeAspect="1"/>
          </p:cNvPicPr>
          <p:nvPr/>
        </p:nvPicPr>
        <p:blipFill>
          <a:blip r:embed="rId3"/>
          <a:stretch>
            <a:fillRect/>
          </a:stretch>
        </p:blipFill>
        <p:spPr>
          <a:xfrm>
            <a:off x="228600" y="4973846"/>
            <a:ext cx="1177290" cy="168161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 name="Slide Number Placeholder 1"/>
          <p:cNvSpPr txBox="1">
            <a:spLocks noGrp="1"/>
          </p:cNvSpPr>
          <p:nvPr>
            <p:ph type="sldNum" sz="quarter" idx="4294967295"/>
          </p:nvPr>
        </p:nvSpPr>
        <p:spPr>
          <a:xfrm>
            <a:off x="5987439" y="6137623"/>
            <a:ext cx="217119" cy="314471"/>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322" name="Title 5"/>
          <p:cNvSpPr txBox="1">
            <a:spLocks noGrp="1"/>
          </p:cNvSpPr>
          <p:nvPr>
            <p:ph type="title"/>
          </p:nvPr>
        </p:nvSpPr>
        <p:spPr>
          <a:xfrm>
            <a:off x="1108398" y="1039906"/>
            <a:ext cx="9758082" cy="107576"/>
          </a:xfrm>
          <a:prstGeom prst="rect">
            <a:avLst/>
          </a:prstGeom>
          <a:noFill/>
        </p:spPr>
        <p:txBody>
          <a:bodyPr>
            <a:normAutofit fontScale="90000"/>
          </a:bodyPr>
          <a:lstStyle/>
          <a:p>
            <a:pPr>
              <a:defRPr sz="4700"/>
            </a:pPr>
            <a:br>
              <a:rPr lang="en-US" dirty="0"/>
            </a:br>
            <a:r>
              <a:rPr lang="en-US" dirty="0"/>
              <a:t>Hike Leader / Backpack Leader</a:t>
            </a:r>
            <a:br>
              <a:rPr lang="en-US" dirty="0"/>
            </a:br>
            <a:r>
              <a:rPr lang="en-US" sz="3600" dirty="0"/>
              <a:t>Maintain Certification  /  Comparison Chart</a:t>
            </a:r>
            <a:br>
              <a:rPr dirty="0"/>
            </a:br>
            <a:r>
              <a:rPr lang="en-US" dirty="0"/>
              <a:t>  </a:t>
            </a:r>
            <a:br>
              <a:rPr sz="3200" dirty="0"/>
            </a:br>
            <a:endParaRPr sz="3200" dirty="0"/>
          </a:p>
        </p:txBody>
      </p:sp>
      <p:graphicFrame>
        <p:nvGraphicFramePr>
          <p:cNvPr id="9" name="Table 8">
            <a:extLst>
              <a:ext uri="{FF2B5EF4-FFF2-40B4-BE49-F238E27FC236}">
                <a16:creationId xmlns:a16="http://schemas.microsoft.com/office/drawing/2014/main" id="{AB133F00-6B93-870C-AEA0-DF6681659F12}"/>
              </a:ext>
            </a:extLst>
          </p:cNvPr>
          <p:cNvGraphicFramePr>
            <a:graphicFrameLocks noGrp="1"/>
          </p:cNvGraphicFramePr>
          <p:nvPr>
            <p:extLst>
              <p:ext uri="{D42A27DB-BD31-4B8C-83A1-F6EECF244321}">
                <p14:modId xmlns:p14="http://schemas.microsoft.com/office/powerpoint/2010/main" val="2765370275"/>
              </p:ext>
            </p:extLst>
          </p:nvPr>
        </p:nvGraphicFramePr>
        <p:xfrm>
          <a:off x="572566" y="1525099"/>
          <a:ext cx="10829746" cy="5128405"/>
        </p:xfrm>
        <a:graphic>
          <a:graphicData uri="http://schemas.openxmlformats.org/drawingml/2006/table">
            <a:tbl>
              <a:tblPr firstRow="1" bandRow="1">
                <a:effectLst>
                  <a:outerShdw blurRad="50800" dist="50800" dir="5400000" algn="ctr" rotWithShape="0">
                    <a:schemeClr val="accent4"/>
                  </a:outerShdw>
                </a:effectLst>
                <a:tableStyleId>{5940675A-B579-460E-94D1-54222C63F5DA}</a:tableStyleId>
              </a:tblPr>
              <a:tblGrid>
                <a:gridCol w="5332934">
                  <a:extLst>
                    <a:ext uri="{9D8B030D-6E8A-4147-A177-3AD203B41FA5}">
                      <a16:colId xmlns:a16="http://schemas.microsoft.com/office/drawing/2014/main" val="990579734"/>
                    </a:ext>
                  </a:extLst>
                </a:gridCol>
                <a:gridCol w="5496812">
                  <a:extLst>
                    <a:ext uri="{9D8B030D-6E8A-4147-A177-3AD203B41FA5}">
                      <a16:colId xmlns:a16="http://schemas.microsoft.com/office/drawing/2014/main" val="3307489195"/>
                    </a:ext>
                  </a:extLst>
                </a:gridCol>
              </a:tblGrid>
              <a:tr h="826378">
                <a:tc>
                  <a:txBody>
                    <a:bodyPr/>
                    <a:lstStyle/>
                    <a:p>
                      <a:r>
                        <a:rPr lang="en-US" sz="3600" dirty="0">
                          <a:solidFill>
                            <a:schemeClr val="accent1">
                              <a:lumMod val="90000"/>
                              <a:lumOff val="10000"/>
                            </a:schemeClr>
                          </a:solidFill>
                          <a:effectLst>
                            <a:outerShdw dist="50800" sx="1000" sy="1000" algn="ctr" rotWithShape="0">
                              <a:srgbClr val="0070C0"/>
                            </a:outerShdw>
                          </a:effectLst>
                        </a:rPr>
                        <a:t>Hike Leader </a:t>
                      </a:r>
                    </a:p>
                  </a:txBody>
                  <a:tcPr anchor="ctr">
                    <a:solidFill>
                      <a:schemeClr val="bg1">
                        <a:lumMod val="95000"/>
                      </a:schemeClr>
                    </a:solidFill>
                  </a:tcPr>
                </a:tc>
                <a:tc>
                  <a:txBody>
                    <a:bodyPr/>
                    <a:lstStyle/>
                    <a:p>
                      <a:r>
                        <a:rPr lang="en-US" sz="3600" dirty="0">
                          <a:solidFill>
                            <a:schemeClr val="accent3">
                              <a:lumMod val="90000"/>
                              <a:lumOff val="10000"/>
                            </a:schemeClr>
                          </a:solidFill>
                          <a:effectLst>
                            <a:outerShdw blurRad="50800" dist="50800" dir="5400000" sx="1000" sy="1000" algn="ctr" rotWithShape="0">
                              <a:schemeClr val="accent4">
                                <a:lumMod val="75000"/>
                              </a:schemeClr>
                            </a:outerShdw>
                          </a:effectLst>
                        </a:rPr>
                        <a:t>Backpack Leader</a:t>
                      </a:r>
                    </a:p>
                  </a:txBody>
                  <a:tcPr anchor="ctr">
                    <a:solidFill>
                      <a:schemeClr val="bg1">
                        <a:lumMod val="95000"/>
                      </a:schemeClr>
                    </a:solidFill>
                  </a:tcPr>
                </a:tc>
                <a:extLst>
                  <a:ext uri="{0D108BD9-81ED-4DB2-BD59-A6C34878D82A}">
                    <a16:rowId xmlns:a16="http://schemas.microsoft.com/office/drawing/2014/main" val="1061981093"/>
                  </a:ext>
                </a:extLst>
              </a:tr>
              <a:tr h="657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Lead or Co-lead at Least Two Hikes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Committee per year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Pick One Option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Lead or Co-Lead</a:t>
                      </a:r>
                    </a:p>
                  </a:txBody>
                  <a:tcPr>
                    <a:solidFill>
                      <a:schemeClr val="bg1">
                        <a:lumMod val="95000"/>
                      </a:schemeClr>
                    </a:solidFill>
                  </a:tcPr>
                </a:tc>
                <a:extLst>
                  <a:ext uri="{0D108BD9-81ED-4DB2-BD59-A6C34878D82A}">
                    <a16:rowId xmlns:a16="http://schemas.microsoft.com/office/drawing/2014/main" val="3559524401"/>
                  </a:ext>
                </a:extLst>
              </a:tr>
              <a:tr h="730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txBody>
                  <a:tcPr>
                    <a:solidFill>
                      <a:schemeClr val="bg1">
                        <a:lumMod val="95000"/>
                      </a:schemeClr>
                    </a:solidFill>
                  </a:tcPr>
                </a:tc>
                <a:tc>
                  <a:txBody>
                    <a:bodyPr/>
                    <a:lstStyle/>
                    <a:p>
                      <a:pPr lvl="1"/>
                      <a:endParaRPr lang="en-US" sz="2400" dirty="0">
                        <a:solidFill>
                          <a:schemeClr val="tx1"/>
                        </a:solidFill>
                      </a:endParaRPr>
                    </a:p>
                    <a:p>
                      <a:pPr lvl="1"/>
                      <a:r>
                        <a:rPr lang="en-US" sz="2400" dirty="0">
                          <a:solidFill>
                            <a:schemeClr val="accent3">
                              <a:lumMod val="90000"/>
                              <a:lumOff val="10000"/>
                            </a:schemeClr>
                          </a:solidFill>
                        </a:rPr>
                        <a:t>a.</a:t>
                      </a:r>
                      <a:r>
                        <a:rPr lang="en-US" sz="2400" b="1" i="0" u="none" strike="noStrike" cap="none" spc="0" baseline="0" dirty="0">
                          <a:solidFill>
                            <a:schemeClr val="accent3">
                              <a:lumMod val="90000"/>
                              <a:lumOff val="10000"/>
                            </a:schemeClr>
                          </a:solidFill>
                          <a:effectLst/>
                          <a:uFillTx/>
                          <a:latin typeface="+mn-lt"/>
                          <a:ea typeface="+mn-ea"/>
                          <a:cs typeface="+mn-cs"/>
                          <a:sym typeface="Franklin Gothic Book"/>
                        </a:rPr>
                        <a:t> Two overnight trips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3">
                            <a:lumMod val="90000"/>
                            <a:lumOff val="10000"/>
                          </a:schemeClr>
                        </a:solidFill>
                      </a:endParaRPr>
                    </a:p>
                  </a:txBody>
                  <a:tcPr marL="0" marR="0" marT="0" marB="0">
                    <a:solidFill>
                      <a:schemeClr val="bg1">
                        <a:lumMod val="95000"/>
                      </a:schemeClr>
                    </a:solidFill>
                  </a:tcPr>
                </a:tc>
                <a:extLst>
                  <a:ext uri="{0D108BD9-81ED-4DB2-BD59-A6C34878D82A}">
                    <a16:rowId xmlns:a16="http://schemas.microsoft.com/office/drawing/2014/main" val="1234607198"/>
                  </a:ext>
                </a:extLst>
              </a:tr>
              <a:tr h="1075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a:solidFill>
                      <a:schemeClr val="bg1">
                        <a:lumMod val="95000"/>
                      </a:schemeClr>
                    </a:solidFill>
                  </a:tcPr>
                </a:tc>
                <a:tc>
                  <a:txBody>
                    <a:bodyPr/>
                    <a:lstStyle/>
                    <a:p>
                      <a:pPr lvl="2"/>
                      <a:endParaRPr lang="en-US" sz="2400" b="1" i="0" u="none" strike="noStrike" cap="none" spc="0" baseline="0" dirty="0">
                        <a:solidFill>
                          <a:schemeClr val="accent3">
                            <a:lumMod val="90000"/>
                            <a:lumOff val="10000"/>
                          </a:schemeClr>
                        </a:solidFill>
                        <a:effectLst/>
                        <a:uFillTx/>
                        <a:latin typeface="+mn-lt"/>
                        <a:ea typeface="+mn-ea"/>
                        <a:cs typeface="+mn-cs"/>
                        <a:sym typeface="Franklin Gothic Book"/>
                      </a:endParaRPr>
                    </a:p>
                    <a:p>
                      <a:pPr lvl="2"/>
                      <a:r>
                        <a:rPr lang="en-US" sz="2400" b="1" i="0" u="none" strike="noStrike" cap="none" spc="0" baseline="0" dirty="0">
                          <a:solidFill>
                            <a:schemeClr val="accent3">
                              <a:lumMod val="90000"/>
                              <a:lumOff val="10000"/>
                            </a:schemeClr>
                          </a:solidFill>
                          <a:effectLst/>
                          <a:uFillTx/>
                          <a:latin typeface="+mn-lt"/>
                          <a:ea typeface="+mn-ea"/>
                          <a:cs typeface="+mn-cs"/>
                          <a:sym typeface="Franklin Gothic Book"/>
                        </a:rPr>
                        <a:t>b. One day hike and one overnight backpack trip OR</a:t>
                      </a:r>
                    </a:p>
                    <a:p>
                      <a:pPr algn="l"/>
                      <a:endParaRPr lang="en-US" sz="2000" dirty="0"/>
                    </a:p>
                  </a:txBody>
                  <a:tcPr marL="0">
                    <a:solidFill>
                      <a:schemeClr val="bg1">
                        <a:lumMod val="95000"/>
                      </a:schemeClr>
                    </a:solidFill>
                  </a:tcPr>
                </a:tc>
                <a:extLst>
                  <a:ext uri="{0D108BD9-81ED-4DB2-BD59-A6C34878D82A}">
                    <a16:rowId xmlns:a16="http://schemas.microsoft.com/office/drawing/2014/main" val="2744860193"/>
                  </a:ext>
                </a:extLst>
              </a:tr>
              <a:tr h="10711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3">
                            <a:lumMod val="90000"/>
                            <a:lumOff val="10000"/>
                          </a:schemeClr>
                        </a:solidFill>
                      </a:endParaRPr>
                    </a:p>
                    <a:p>
                      <a:pPr lvl="2"/>
                      <a:r>
                        <a:rPr lang="en-US" sz="2400" b="1" i="0" u="none" strike="noStrike" cap="none" spc="0" baseline="0" dirty="0">
                          <a:solidFill>
                            <a:schemeClr val="accent3">
                              <a:lumMod val="90000"/>
                              <a:lumOff val="10000"/>
                            </a:schemeClr>
                          </a:solidFill>
                          <a:effectLst/>
                          <a:uFillTx/>
                          <a:latin typeface="+mn-lt"/>
                          <a:ea typeface="+mn-ea"/>
                          <a:cs typeface="+mn-cs"/>
                          <a:sym typeface="Franklin Gothic Book"/>
                        </a:rPr>
                        <a:t>c. One multi-night backpack trip.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3">
                            <a:lumMod val="90000"/>
                            <a:lumOff val="10000"/>
                          </a:schemeClr>
                        </a:solidFill>
                      </a:endParaRPr>
                    </a:p>
                  </a:txBody>
                  <a:tcPr marL="0">
                    <a:solidFill>
                      <a:schemeClr val="bg1">
                        <a:lumMod val="95000"/>
                      </a:schemeClr>
                    </a:solidFill>
                  </a:tcPr>
                </a:tc>
                <a:extLst>
                  <a:ext uri="{0D108BD9-81ED-4DB2-BD59-A6C34878D82A}">
                    <a16:rowId xmlns:a16="http://schemas.microsoft.com/office/drawing/2014/main" val="2440917266"/>
                  </a:ext>
                </a:extLst>
              </a:tr>
            </a:tbl>
          </a:graphicData>
        </a:graphic>
      </p:graphicFrame>
    </p:spTree>
    <p:extLst>
      <p:ext uri="{BB962C8B-B14F-4D97-AF65-F5344CB8AC3E}">
        <p14:creationId xmlns:p14="http://schemas.microsoft.com/office/powerpoint/2010/main" val="25736068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lide Number Placeholder 1"/>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310" name="Title 5"/>
          <p:cNvSpPr txBox="1">
            <a:spLocks noGrp="1"/>
          </p:cNvSpPr>
          <p:nvPr>
            <p:ph type="title"/>
          </p:nvPr>
        </p:nvSpPr>
        <p:spPr>
          <a:xfrm>
            <a:off x="838200" y="365125"/>
            <a:ext cx="10515600" cy="1978025"/>
          </a:xfrm>
          <a:prstGeom prst="rect">
            <a:avLst/>
          </a:prstGeom>
        </p:spPr>
        <p:txBody>
          <a:bodyPr/>
          <a:lstStyle/>
          <a:p>
            <a:pPr>
              <a:defRPr sz="4700"/>
            </a:pPr>
            <a:r>
              <a:rPr dirty="0"/>
              <a:t>Roles and Objectives of a Leader</a:t>
            </a:r>
            <a:br>
              <a:rPr dirty="0"/>
            </a:br>
            <a:r>
              <a:rPr sz="3200" dirty="0"/>
              <a:t>Why Lead?</a:t>
            </a:r>
            <a:br>
              <a:rPr sz="3200" dirty="0"/>
            </a:br>
            <a:endParaRPr sz="3200" dirty="0"/>
          </a:p>
        </p:txBody>
      </p:sp>
      <p:sp>
        <p:nvSpPr>
          <p:cNvPr id="311" name="Rectangle 3"/>
          <p:cNvSpPr txBox="1"/>
          <p:nvPr/>
        </p:nvSpPr>
        <p:spPr>
          <a:xfrm>
            <a:off x="567240" y="1796750"/>
            <a:ext cx="10786560"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lang="en-US" dirty="0"/>
              <a:t>To provide our participants with a broad range of experiences and activities, w</a:t>
            </a:r>
            <a:r>
              <a:rPr dirty="0"/>
              <a:t>e need a diverse group of leaders</a:t>
            </a:r>
            <a:r>
              <a:rPr lang="en-US" dirty="0"/>
              <a:t> that represents our participants.</a:t>
            </a:r>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Leadership is a shift from a focus on individual success to group success.</a:t>
            </a: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Choose your own destinations, hike dates and types-pace of trips.</a:t>
            </a: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Become part of a community – gain new lifelong friends.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lide Number Placeholder 1"/>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22" name="Title 5"/>
          <p:cNvSpPr txBox="1">
            <a:spLocks noGrp="1"/>
          </p:cNvSpPr>
          <p:nvPr>
            <p:ph type="title"/>
          </p:nvPr>
        </p:nvSpPr>
        <p:spPr>
          <a:xfrm>
            <a:off x="838200" y="365124"/>
            <a:ext cx="10515600" cy="1943737"/>
          </a:xfrm>
          <a:prstGeom prst="rect">
            <a:avLst/>
          </a:prstGeom>
        </p:spPr>
        <p:txBody>
          <a:bodyPr/>
          <a:lstStyle/>
          <a:p>
            <a:pPr algn="l">
              <a:defRPr sz="4700"/>
            </a:pPr>
            <a:r>
              <a:rPr dirty="0"/>
              <a:t>Roles and Objectives of a Leader</a:t>
            </a:r>
            <a:br>
              <a:rPr dirty="0"/>
            </a:br>
            <a:r>
              <a:rPr sz="3200" dirty="0"/>
              <a:t>Expectations:</a:t>
            </a:r>
            <a:br>
              <a:rPr sz="3200" dirty="0"/>
            </a:br>
            <a:endParaRPr sz="3200" dirty="0"/>
          </a:p>
        </p:txBody>
      </p:sp>
      <p:sp>
        <p:nvSpPr>
          <p:cNvPr id="323" name="Rectangle 3"/>
          <p:cNvSpPr txBox="1"/>
          <p:nvPr/>
        </p:nvSpPr>
        <p:spPr>
          <a:xfrm>
            <a:off x="982978" y="2308861"/>
            <a:ext cx="10325104" cy="2672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Plan, organize and carry out activities.</a:t>
            </a:r>
          </a:p>
          <a:p>
            <a:pPr>
              <a:buSzPct val="100000"/>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Represent the Mountaineers &amp; leave those you meet feeling great about their experience.</a:t>
            </a:r>
          </a:p>
          <a:p>
            <a:pPr>
              <a:buSzPct val="100000"/>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Accountability for the SAFE RETURN of your group.</a:t>
            </a:r>
          </a:p>
        </p:txBody>
      </p:sp>
    </p:spTree>
    <p:extLst>
      <p:ext uri="{BB962C8B-B14F-4D97-AF65-F5344CB8AC3E}">
        <p14:creationId xmlns:p14="http://schemas.microsoft.com/office/powerpoint/2010/main" val="4614286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lide Number Placeholder 1"/>
          <p:cNvSpPr txBox="1">
            <a:spLocks noGrp="1"/>
          </p:cNvSpPr>
          <p:nvPr>
            <p:ph type="sldNum" sz="quarter" idx="4294967295"/>
          </p:nvPr>
        </p:nvSpPr>
        <p:spPr>
          <a:xfrm>
            <a:off x="5930951" y="6137624"/>
            <a:ext cx="330098" cy="326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328" name="Title 5"/>
          <p:cNvSpPr txBox="1">
            <a:spLocks noGrp="1"/>
          </p:cNvSpPr>
          <p:nvPr>
            <p:ph type="title"/>
          </p:nvPr>
        </p:nvSpPr>
        <p:spPr>
          <a:xfrm>
            <a:off x="838200" y="365125"/>
            <a:ext cx="10515600" cy="1978025"/>
          </a:xfrm>
          <a:prstGeom prst="rect">
            <a:avLst/>
          </a:prstGeom>
        </p:spPr>
        <p:txBody>
          <a:bodyPr/>
          <a:lstStyle/>
          <a:p>
            <a:pPr>
              <a:defRPr sz="4700"/>
            </a:pPr>
            <a:r>
              <a:t>Roles and Objectives of a Leader</a:t>
            </a:r>
            <a:br/>
            <a:r>
              <a:rPr sz="3200"/>
              <a:t>Responsibilities:</a:t>
            </a:r>
            <a:br>
              <a:rPr sz="3200"/>
            </a:br>
            <a:endParaRPr sz="3200"/>
          </a:p>
        </p:txBody>
      </p:sp>
      <p:sp>
        <p:nvSpPr>
          <p:cNvPr id="329" name="Rectangle 3"/>
          <p:cNvSpPr txBox="1"/>
          <p:nvPr/>
        </p:nvSpPr>
        <p:spPr>
          <a:xfrm>
            <a:off x="982978" y="2801566"/>
            <a:ext cx="10145465"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10 Essentials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Emphasize critical items in pre-trip communications.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Bring extras of especially critical items.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Teach and lead by example.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ooter Placeholder 2"/>
          <p:cNvSpPr txBox="1"/>
          <p:nvPr/>
        </p:nvSpPr>
        <p:spPr>
          <a:xfrm>
            <a:off x="883918" y="2593051"/>
            <a:ext cx="10424164" cy="3104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Healthy Communication &amp; Clear Expectation Setting</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Expedition Behavior: Group-Oriented Behavior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Inclusive Decision Making</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engaged with your group</a:t>
            </a:r>
          </a:p>
        </p:txBody>
      </p:sp>
      <p:sp>
        <p:nvSpPr>
          <p:cNvPr id="33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335"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t>Leadership Techniques</a:t>
            </a:r>
            <a:br/>
            <a:r>
              <a:rPr sz="3200"/>
              <a:t>Good Leaders Create Good Participants</a:t>
            </a:r>
            <a:br>
              <a:rPr sz="3200"/>
            </a:br>
            <a:endParaRPr sz="320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341" name="Title 5"/>
          <p:cNvSpPr txBox="1">
            <a:spLocks noGrp="1"/>
          </p:cNvSpPr>
          <p:nvPr>
            <p:ph type="title"/>
          </p:nvPr>
        </p:nvSpPr>
        <p:spPr>
          <a:xfrm>
            <a:off x="838200" y="365125"/>
            <a:ext cx="10515600" cy="1978025"/>
          </a:xfrm>
          <a:prstGeom prst="rect">
            <a:avLst/>
          </a:prstGeom>
        </p:spPr>
        <p:txBody>
          <a:bodyPr/>
          <a:lstStyle/>
          <a:p>
            <a:pPr>
              <a:defRPr sz="4700"/>
            </a:pPr>
            <a:r>
              <a:rPr dirty="0"/>
              <a:t>Leadership Techniques</a:t>
            </a:r>
            <a:br>
              <a:rPr dirty="0"/>
            </a:br>
            <a:r>
              <a:rPr sz="3200" dirty="0"/>
              <a:t>Leadership Styles</a:t>
            </a:r>
            <a:br>
              <a:rPr sz="3200" dirty="0"/>
            </a:br>
            <a:endParaRPr sz="3200" dirty="0"/>
          </a:p>
        </p:txBody>
      </p:sp>
      <p:graphicFrame>
        <p:nvGraphicFramePr>
          <p:cNvPr id="2" name="Diagram 1">
            <a:extLst>
              <a:ext uri="{FF2B5EF4-FFF2-40B4-BE49-F238E27FC236}">
                <a16:creationId xmlns:a16="http://schemas.microsoft.com/office/drawing/2014/main" id="{1572A2E6-3FAA-1B44-A9F8-596499A21CC0}"/>
              </a:ext>
            </a:extLst>
          </p:cNvPr>
          <p:cNvGraphicFramePr/>
          <p:nvPr>
            <p:extLst>
              <p:ext uri="{D42A27DB-BD31-4B8C-83A1-F6EECF244321}">
                <p14:modId xmlns:p14="http://schemas.microsoft.com/office/powerpoint/2010/main" val="3062742804"/>
              </p:ext>
            </p:extLst>
          </p:nvPr>
        </p:nvGraphicFramePr>
        <p:xfrm>
          <a:off x="838200" y="1882588"/>
          <a:ext cx="10515600" cy="425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Footer Placeholder 2"/>
          <p:cNvSpPr txBox="1"/>
          <p:nvPr/>
        </p:nvSpPr>
        <p:spPr>
          <a:xfrm>
            <a:off x="883918" y="1944492"/>
            <a:ext cx="6126482"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Assume </a:t>
            </a:r>
            <a:r>
              <a:rPr lang="en-US" dirty="0"/>
              <a:t>Positive</a:t>
            </a:r>
            <a:r>
              <a:rPr dirty="0"/>
              <a:t> </a:t>
            </a:r>
            <a:r>
              <a:rPr lang="en-US" dirty="0"/>
              <a:t>I</a:t>
            </a:r>
            <a:r>
              <a:rPr dirty="0"/>
              <a:t>ntent</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a:t>
            </a:r>
            <a:r>
              <a:rPr lang="en-US" dirty="0"/>
              <a:t>P</a:t>
            </a:r>
            <a:r>
              <a:rPr dirty="0"/>
              <a:t>roactive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a:t>
            </a:r>
            <a:r>
              <a:rPr lang="en-US" dirty="0"/>
              <a:t>D</a:t>
            </a:r>
            <a:r>
              <a:rPr dirty="0"/>
              <a:t>iscrete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a:t>
            </a:r>
            <a:r>
              <a:rPr lang="en-US" dirty="0"/>
              <a:t>C</a:t>
            </a:r>
            <a:r>
              <a:rPr dirty="0"/>
              <a:t>alm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Listen </a:t>
            </a:r>
            <a:r>
              <a:rPr lang="en-US" dirty="0"/>
              <a:t>with Intent</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Identify the Problem, I</a:t>
            </a:r>
            <a:r>
              <a:rPr dirty="0"/>
              <a:t>ssue</a:t>
            </a:r>
            <a:r>
              <a:rPr lang="en-US" dirty="0"/>
              <a:t> or C</a:t>
            </a:r>
            <a:r>
              <a:rPr dirty="0"/>
              <a:t>oncern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Acknowledge You Understand the Issue by Repeating it Verbally</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a:t>
            </a:r>
            <a:r>
              <a:rPr dirty="0"/>
              <a:t>ccommodate </a:t>
            </a:r>
            <a:r>
              <a:rPr lang="en-US" dirty="0"/>
              <a:t>S</a:t>
            </a:r>
            <a:r>
              <a:rPr dirty="0"/>
              <a:t>afely</a:t>
            </a:r>
          </a:p>
        </p:txBody>
      </p:sp>
      <p:sp>
        <p:nvSpPr>
          <p:cNvPr id="34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347"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dirty="0"/>
              <a:t>Leadership Techniques</a:t>
            </a:r>
            <a:br>
              <a:rPr dirty="0"/>
            </a:br>
            <a:r>
              <a:rPr lang="en-US" sz="3200" dirty="0"/>
              <a:t>Managing C</a:t>
            </a:r>
            <a:r>
              <a:rPr sz="3200" dirty="0"/>
              <a:t>onflict </a:t>
            </a:r>
            <a:r>
              <a:rPr lang="en-US" sz="3200" dirty="0"/>
              <a:t>and Facing Challenges</a:t>
            </a:r>
            <a:br>
              <a:rPr sz="3200" dirty="0"/>
            </a:br>
            <a:endParaRPr sz="3200" dirty="0"/>
          </a:p>
        </p:txBody>
      </p:sp>
      <p:pic>
        <p:nvPicPr>
          <p:cNvPr id="3" name="Picture 2" descr="A cartoon of bears in the woods&#10;&#10;Description automatically generated">
            <a:extLst>
              <a:ext uri="{FF2B5EF4-FFF2-40B4-BE49-F238E27FC236}">
                <a16:creationId xmlns:a16="http://schemas.microsoft.com/office/drawing/2014/main" id="{C50A1BFA-1A7D-C0AB-4AEF-BD9B3931D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529" y="1050002"/>
            <a:ext cx="3789553" cy="4757995"/>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352" name="Title 5"/>
          <p:cNvSpPr txBox="1">
            <a:spLocks noGrp="1"/>
          </p:cNvSpPr>
          <p:nvPr>
            <p:ph type="title"/>
          </p:nvPr>
        </p:nvSpPr>
        <p:spPr>
          <a:xfrm>
            <a:off x="838200" y="365125"/>
            <a:ext cx="10515600" cy="1978025"/>
          </a:xfrm>
          <a:prstGeom prst="rect">
            <a:avLst/>
          </a:prstGeom>
        </p:spPr>
        <p:txBody>
          <a:bodyPr/>
          <a:lstStyle/>
          <a:p>
            <a:pPr>
              <a:defRPr sz="4700"/>
            </a:pPr>
            <a:r>
              <a:rPr dirty="0"/>
              <a:t>Leadership Techniques</a:t>
            </a:r>
            <a:br>
              <a:rPr dirty="0"/>
            </a:br>
            <a:r>
              <a:rPr sz="3200" dirty="0"/>
              <a:t>Crisis Management</a:t>
            </a:r>
            <a:r>
              <a:rPr lang="en-US" sz="3200" dirty="0"/>
              <a:t> Cycle</a:t>
            </a:r>
            <a:br>
              <a:rPr sz="3200" dirty="0"/>
            </a:br>
            <a:endParaRPr sz="3200" dirty="0"/>
          </a:p>
        </p:txBody>
      </p:sp>
      <p:sp>
        <p:nvSpPr>
          <p:cNvPr id="353" name="Rectangle 3"/>
          <p:cNvSpPr txBox="1"/>
          <p:nvPr/>
        </p:nvSpPr>
        <p:spPr>
          <a:xfrm>
            <a:off x="838199" y="2160270"/>
            <a:ext cx="3554507" cy="3970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Prevention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a:t>
            </a:r>
            <a:r>
              <a:rPr lang="en-US" dirty="0"/>
              <a:t>C</a:t>
            </a:r>
            <a:r>
              <a:rPr dirty="0"/>
              <a:t>alm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Maintain </a:t>
            </a:r>
            <a:r>
              <a:rPr lang="en-US" dirty="0"/>
              <a:t>F</a:t>
            </a:r>
            <a:r>
              <a:rPr dirty="0"/>
              <a:t>ocus on the </a:t>
            </a:r>
            <a:r>
              <a:rPr lang="en-US" dirty="0"/>
              <a:t>B</a:t>
            </a:r>
            <a:r>
              <a:rPr dirty="0"/>
              <a:t>ig </a:t>
            </a:r>
            <a:r>
              <a:rPr lang="en-US" dirty="0"/>
              <a:t>P</a:t>
            </a:r>
            <a:r>
              <a:rPr dirty="0"/>
              <a:t>icture</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Keep the </a:t>
            </a:r>
            <a:r>
              <a:rPr lang="en-US" dirty="0"/>
              <a:t>G</a:t>
            </a:r>
            <a:r>
              <a:rPr dirty="0"/>
              <a:t>roup </a:t>
            </a:r>
            <a:r>
              <a:rPr lang="en-US" dirty="0"/>
              <a:t>T</a:t>
            </a:r>
            <a:r>
              <a:rPr dirty="0"/>
              <a:t>ogether</a:t>
            </a:r>
          </a:p>
        </p:txBody>
      </p:sp>
      <p:graphicFrame>
        <p:nvGraphicFramePr>
          <p:cNvPr id="2" name="Diagram 1">
            <a:extLst>
              <a:ext uri="{FF2B5EF4-FFF2-40B4-BE49-F238E27FC236}">
                <a16:creationId xmlns:a16="http://schemas.microsoft.com/office/drawing/2014/main" id="{40BF6C16-2132-BA65-11D6-E9CD67AD6812}"/>
              </a:ext>
            </a:extLst>
          </p:cNvPr>
          <p:cNvGraphicFramePr/>
          <p:nvPr>
            <p:extLst>
              <p:ext uri="{D42A27DB-BD31-4B8C-83A1-F6EECF244321}">
                <p14:modId xmlns:p14="http://schemas.microsoft.com/office/powerpoint/2010/main" val="4023547534"/>
              </p:ext>
            </p:extLst>
          </p:nvPr>
        </p:nvGraphicFramePr>
        <p:xfrm>
          <a:off x="5522258" y="1882588"/>
          <a:ext cx="5831541" cy="425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BCCECEBF-FB2D-00A5-93AC-0F6486A1B873}"/>
              </a:ext>
            </a:extLst>
          </p:cNvPr>
          <p:cNvGraphicFramePr/>
          <p:nvPr>
            <p:extLst>
              <p:ext uri="{D42A27DB-BD31-4B8C-83A1-F6EECF244321}">
                <p14:modId xmlns:p14="http://schemas.microsoft.com/office/powerpoint/2010/main" val="3868357516"/>
              </p:ext>
            </p:extLst>
          </p:nvPr>
        </p:nvGraphicFramePr>
        <p:xfrm>
          <a:off x="4787154" y="719667"/>
          <a:ext cx="6421868" cy="54179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79693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358" name="Title 5"/>
          <p:cNvSpPr txBox="1">
            <a:spLocks noGrp="1"/>
          </p:cNvSpPr>
          <p:nvPr>
            <p:ph type="title"/>
          </p:nvPr>
        </p:nvSpPr>
        <p:spPr>
          <a:xfrm>
            <a:off x="838200" y="365123"/>
            <a:ext cx="10515600" cy="1795149"/>
          </a:xfrm>
          <a:prstGeom prst="rect">
            <a:avLst/>
          </a:prstGeom>
        </p:spPr>
        <p:txBody>
          <a:bodyPr/>
          <a:lstStyle/>
          <a:p>
            <a:pPr algn="l">
              <a:defRPr sz="4700"/>
            </a:pPr>
            <a:r>
              <a:t>Leadership Techniques</a:t>
            </a:r>
            <a:br/>
            <a:r>
              <a:rPr sz="3200"/>
              <a:t>In Case of Emergency</a:t>
            </a:r>
            <a:br>
              <a:rPr sz="3200"/>
            </a:br>
            <a:endParaRPr sz="3200"/>
          </a:p>
        </p:txBody>
      </p:sp>
      <p:sp>
        <p:nvSpPr>
          <p:cNvPr id="359" name="Rectangle 3"/>
          <p:cNvSpPr txBox="1"/>
          <p:nvPr/>
        </p:nvSpPr>
        <p:spPr>
          <a:xfrm>
            <a:off x="571333" y="1752601"/>
            <a:ext cx="6781633" cy="483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prepared with basic skills and knowledge</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Think through an emergency plan for every trip</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Become Familiar with </a:t>
            </a:r>
            <a:r>
              <a:rPr dirty="0"/>
              <a:t>Mountaineers emergency procedures – “Seven Steps”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Complete incident report when you close your trip</a:t>
            </a:r>
          </a:p>
        </p:txBody>
      </p:sp>
      <p:pic>
        <p:nvPicPr>
          <p:cNvPr id="3" name="Picture 2" descr="Cartoon of a cartoon of bears in the woods&#10;&#10;Description automatically generated">
            <a:extLst>
              <a:ext uri="{FF2B5EF4-FFF2-40B4-BE49-F238E27FC236}">
                <a16:creationId xmlns:a16="http://schemas.microsoft.com/office/drawing/2014/main" id="{7514F90D-06EE-AE57-AA2E-1D8A94734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833" y="912638"/>
            <a:ext cx="4000834" cy="5032723"/>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364" name="Title 5"/>
          <p:cNvSpPr txBox="1">
            <a:spLocks noGrp="1"/>
          </p:cNvSpPr>
          <p:nvPr>
            <p:ph type="title"/>
          </p:nvPr>
        </p:nvSpPr>
        <p:spPr>
          <a:xfrm>
            <a:off x="838200" y="365125"/>
            <a:ext cx="10515600" cy="1978025"/>
          </a:xfrm>
          <a:prstGeom prst="rect">
            <a:avLst/>
          </a:prstGeom>
        </p:spPr>
        <p:txBody>
          <a:bodyPr/>
          <a:lstStyle/>
          <a:p>
            <a:pPr>
              <a:defRPr sz="4700"/>
            </a:pPr>
            <a:r>
              <a:rPr lang="en-US" dirty="0"/>
              <a:t>Mountaineer Standards</a:t>
            </a:r>
            <a:br>
              <a:rPr dirty="0"/>
            </a:br>
            <a:r>
              <a:rPr sz="3200" dirty="0"/>
              <a:t>Definition of a Hike</a:t>
            </a:r>
            <a:br>
              <a:rPr sz="3200" dirty="0"/>
            </a:br>
            <a:endParaRPr sz="3200" dirty="0"/>
          </a:p>
        </p:txBody>
      </p:sp>
      <p:sp>
        <p:nvSpPr>
          <p:cNvPr id="365" name="Rectangle 3"/>
          <p:cNvSpPr txBox="1"/>
          <p:nvPr/>
        </p:nvSpPr>
        <p:spPr>
          <a:xfrm>
            <a:off x="982978" y="2160270"/>
            <a:ext cx="10325104" cy="4154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More than 2 miles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Restricted to trail / roads with some exceptions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Party Size</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Minimum party size is 3 (safety)</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Maximum party size is 12 (agency rules)</a:t>
            </a:r>
          </a:p>
          <a:p>
            <a:pPr>
              <a:defRPr sz="2800">
                <a:solidFill>
                  <a:srgbClr val="FFFFFF"/>
                </a:solidFill>
                <a:latin typeface="Franklin Gothic Book"/>
                <a:ea typeface="Franklin Gothic Book"/>
                <a:cs typeface="Franklin Gothic Book"/>
                <a:sym typeface="Franklin Gothic Book"/>
              </a:defRPr>
            </a:pPr>
            <a:endParaRPr dirty="0"/>
          </a:p>
          <a:p>
            <a:pPr>
              <a:defRPr sz="2000">
                <a:solidFill>
                  <a:srgbClr val="FFFFFF"/>
                </a:solidFill>
                <a:latin typeface="Franklin Gothic Book"/>
                <a:ea typeface="Franklin Gothic Book"/>
                <a:cs typeface="Franklin Gothic Book"/>
                <a:sym typeface="Franklin Gothic Book"/>
              </a:defRPr>
            </a:pPr>
            <a:r>
              <a:rPr dirty="0"/>
              <a:t>If posted on the website and led within these rules, The Mountaineers provides you and your participants with liability protection provided you are not grossly negligent.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2"/>
          <p:cNvSpPr txBox="1">
            <a:spLocks noGrp="1"/>
          </p:cNvSpPr>
          <p:nvPr>
            <p:ph type="ctrTitle"/>
          </p:nvPr>
        </p:nvSpPr>
        <p:spPr>
          <a:xfrm>
            <a:off x="1078527" y="1139493"/>
            <a:ext cx="10117963" cy="2819737"/>
          </a:xfrm>
          <a:prstGeom prst="rect">
            <a:avLst/>
          </a:prstGeom>
        </p:spPr>
        <p:txBody>
          <a:bodyPr>
            <a:normAutofit/>
          </a:bodyPr>
          <a:lstStyle>
            <a:lvl1pPr defTabSz="868680">
              <a:defRPr sz="7600"/>
            </a:lvl1pPr>
          </a:lstStyle>
          <a:p>
            <a:r>
              <a:rPr lang="en-US" sz="5400" dirty="0"/>
              <a:t>Mountaineers</a:t>
            </a:r>
            <a:br>
              <a:rPr lang="en-US" dirty="0"/>
            </a:br>
            <a:br>
              <a:rPr lang="en-US" dirty="0"/>
            </a:br>
            <a:r>
              <a:rPr lang="en-US" sz="4000" i="1" dirty="0"/>
              <a:t>A Relationship Beyond Land Acknowledgements</a:t>
            </a:r>
            <a:endParaRPr sz="4000" i="1" dirty="0"/>
          </a:p>
        </p:txBody>
      </p:sp>
      <p:sp>
        <p:nvSpPr>
          <p:cNvPr id="279" name="Text Placeholder 4"/>
          <p:cNvSpPr txBox="1">
            <a:spLocks noGrp="1"/>
          </p:cNvSpPr>
          <p:nvPr>
            <p:ph type="subTitle" sz="quarter" idx="1"/>
          </p:nvPr>
        </p:nvSpPr>
        <p:spPr>
          <a:xfrm>
            <a:off x="1050855" y="4720037"/>
            <a:ext cx="10090291" cy="1101899"/>
          </a:xfrm>
          <a:prstGeom prst="rect">
            <a:avLst/>
          </a:prstGeom>
        </p:spPr>
        <p:txBody>
          <a:bodyPr>
            <a:normAutofit/>
          </a:bodyPr>
          <a:lstStyle>
            <a:lvl1pPr>
              <a:defRPr sz="3500" b="0">
                <a:solidFill>
                  <a:srgbClr val="CBFF00"/>
                </a:solidFill>
              </a:defRPr>
            </a:lvl1pPr>
          </a:lstStyle>
          <a:p>
            <a:r>
              <a:rPr lang="en-US" dirty="0"/>
              <a:t>2024</a:t>
            </a:r>
            <a:endParaRPr dirty="0"/>
          </a:p>
        </p:txBody>
      </p:sp>
      <p:pic>
        <p:nvPicPr>
          <p:cNvPr id="280" name="Picture 3" descr="Picture 3"/>
          <p:cNvPicPr>
            <a:picLocks noChangeAspect="1"/>
          </p:cNvPicPr>
          <p:nvPr/>
        </p:nvPicPr>
        <p:blipFill>
          <a:blip r:embed="rId3"/>
          <a:stretch>
            <a:fillRect/>
          </a:stretch>
        </p:blipFill>
        <p:spPr>
          <a:xfrm>
            <a:off x="228600" y="4973846"/>
            <a:ext cx="1177290" cy="1681615"/>
          </a:xfrm>
          <a:prstGeom prst="rect">
            <a:avLst/>
          </a:prstGeom>
          <a:ln w="12700">
            <a:miter lim="400000"/>
          </a:ln>
        </p:spPr>
      </p:pic>
    </p:spTree>
    <p:extLst>
      <p:ext uri="{BB962C8B-B14F-4D97-AF65-F5344CB8AC3E}">
        <p14:creationId xmlns:p14="http://schemas.microsoft.com/office/powerpoint/2010/main" val="29267004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Footer Placeholder 2"/>
          <p:cNvSpPr txBox="1"/>
          <p:nvPr/>
        </p:nvSpPr>
        <p:spPr>
          <a:xfrm>
            <a:off x="594360" y="1945350"/>
            <a:ext cx="11167111" cy="4399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Even as volunteers, we have a legal DUTY OF CARE to follow the STANDARD OF PRACTICE in our industry to keep participants safe.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Volunteers are protected from individual liability by Federal and State statute and The Mountaineers insurance as long as they are not “grossly negligent”.</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Know and follow The Mountaineers guidelines and policies at all times.</a:t>
            </a:r>
          </a:p>
        </p:txBody>
      </p:sp>
      <p:sp>
        <p:nvSpPr>
          <p:cNvPr id="37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371"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Mountaineers Standards</a:t>
            </a:r>
            <a:br>
              <a:rPr dirty="0"/>
            </a:br>
            <a:r>
              <a:rPr sz="3100" dirty="0"/>
              <a:t>Legal Considerations</a:t>
            </a:r>
            <a:br>
              <a:rPr sz="3100" dirty="0"/>
            </a:br>
            <a:endParaRPr sz="31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376" name="Text Placeholder 5"/>
          <p:cNvSpPr txBox="1">
            <a:spLocks noGrp="1"/>
          </p:cNvSpPr>
          <p:nvPr>
            <p:ph type="body" sz="quarter" idx="1"/>
          </p:nvPr>
        </p:nvSpPr>
        <p:spPr>
          <a:xfrm>
            <a:off x="685800" y="1914504"/>
            <a:ext cx="4183652" cy="454353"/>
          </a:xfrm>
          <a:prstGeom prst="rect">
            <a:avLst/>
          </a:prstGeom>
        </p:spPr>
        <p:txBody>
          <a:bodyPr/>
          <a:lstStyle>
            <a:lvl1pPr defTabSz="731519">
              <a:spcBef>
                <a:spcPts val="800"/>
              </a:spcBef>
              <a:defRPr sz="2400"/>
            </a:lvl1pPr>
          </a:lstStyle>
          <a:p>
            <a:r>
              <a:t>Difficulty (Route)</a:t>
            </a:r>
          </a:p>
        </p:txBody>
      </p:sp>
      <p:sp>
        <p:nvSpPr>
          <p:cNvPr id="377" name="Text Placeholder 7"/>
          <p:cNvSpPr>
            <a:spLocks noGrp="1"/>
          </p:cNvSpPr>
          <p:nvPr>
            <p:ph type="body" idx="22"/>
          </p:nvPr>
        </p:nvSpPr>
        <p:spPr>
          <a:xfrm>
            <a:off x="6525245" y="1814946"/>
            <a:ext cx="4183651" cy="4543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Leader Rating</a:t>
            </a:r>
          </a:p>
        </p:txBody>
      </p:sp>
      <p:sp>
        <p:nvSpPr>
          <p:cNvPr id="378" name="Title 5"/>
          <p:cNvSpPr txBox="1"/>
          <p:nvPr/>
        </p:nvSpPr>
        <p:spPr>
          <a:xfrm>
            <a:off x="521113" y="365125"/>
            <a:ext cx="10786968" cy="2058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Mountaineers Standards</a:t>
            </a:r>
            <a:br>
              <a:rPr dirty="0"/>
            </a:br>
            <a:r>
              <a:rPr sz="3100" dirty="0"/>
              <a:t>Difficulty Ratings</a:t>
            </a:r>
            <a:br>
              <a:rPr sz="3100" dirty="0"/>
            </a:br>
            <a:endParaRPr sz="3100" dirty="0"/>
          </a:p>
        </p:txBody>
      </p:sp>
      <p:sp>
        <p:nvSpPr>
          <p:cNvPr id="379" name="Text Placeholder 8"/>
          <p:cNvSpPr txBox="1"/>
          <p:nvPr/>
        </p:nvSpPr>
        <p:spPr>
          <a:xfrm>
            <a:off x="6519309" y="5135079"/>
            <a:ext cx="5470761" cy="1849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nSpc>
                <a:spcPct val="90000"/>
              </a:lnSpc>
              <a:spcBef>
                <a:spcPts val="600"/>
              </a:spcBef>
              <a:defRPr sz="1600">
                <a:solidFill>
                  <a:srgbClr val="FFFFFF"/>
                </a:solidFill>
                <a:latin typeface="Franklin Gothic Book"/>
                <a:ea typeface="Franklin Gothic Book"/>
                <a:cs typeface="Franklin Gothic Book"/>
                <a:sym typeface="Franklin Gothic Book"/>
              </a:defRPr>
            </a:lvl1pPr>
          </a:lstStyle>
          <a:p>
            <a:r>
              <a:t>It is recommended that the leader clearly specify the distance and elevation gain for the route as well as their planned pace, any special technical challenges and special gear, skills and conditioning requirements of the trip in the trip posting within the activity summary and/or the leaders’ notes.</a:t>
            </a:r>
          </a:p>
        </p:txBody>
      </p:sp>
      <p:sp>
        <p:nvSpPr>
          <p:cNvPr id="381" name="TextBox 8"/>
          <p:cNvSpPr txBox="1"/>
          <p:nvPr/>
        </p:nvSpPr>
        <p:spPr>
          <a:xfrm>
            <a:off x="447853" y="4822686"/>
            <a:ext cx="5327707" cy="1482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F2F2F2"/>
                </a:solidFill>
                <a:latin typeface="Franklin Gothic Book"/>
                <a:ea typeface="Franklin Gothic Book"/>
                <a:cs typeface="Franklin Gothic Book"/>
                <a:sym typeface="Franklin Gothic Book"/>
              </a:defRPr>
            </a:lvl1pPr>
          </a:lstStyle>
          <a:p>
            <a:r>
              <a:t>The overall Difficulty Rating for a trip or route shall be the lowest rating that satisfies both the distance and elevation gain criteria. For example: a trip with 11 miles of distance and 1000 ft of gain would be a Moderate trip.</a:t>
            </a:r>
          </a:p>
        </p:txBody>
      </p:sp>
      <p:pic>
        <p:nvPicPr>
          <p:cNvPr id="382" name="Picture 12" descr="Picture 12"/>
          <p:cNvPicPr>
            <a:picLocks noChangeAspect="1"/>
          </p:cNvPicPr>
          <p:nvPr/>
        </p:nvPicPr>
        <p:blipFill rotWithShape="1">
          <a:blip r:embed="rId3"/>
          <a:srcRect t="14863"/>
          <a:stretch/>
        </p:blipFill>
        <p:spPr>
          <a:xfrm>
            <a:off x="6519309" y="2607076"/>
            <a:ext cx="4980954" cy="2224087"/>
          </a:xfrm>
          <a:prstGeom prst="rect">
            <a:avLst/>
          </a:prstGeom>
          <a:ln w="12700">
            <a:miter lim="400000"/>
          </a:ln>
        </p:spPr>
      </p:pic>
      <p:pic>
        <p:nvPicPr>
          <p:cNvPr id="4" name="Picture 3" descr="A screenshot of a phone&#10;&#10;Description automatically generated">
            <a:extLst>
              <a:ext uri="{FF2B5EF4-FFF2-40B4-BE49-F238E27FC236}">
                <a16:creationId xmlns:a16="http://schemas.microsoft.com/office/drawing/2014/main" id="{BFEE04D2-82F5-36F7-2B26-8BDC7EF15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83" y="2607076"/>
            <a:ext cx="5615826" cy="205803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413" name="Title 5"/>
          <p:cNvSpPr txBox="1">
            <a:spLocks noGrp="1"/>
          </p:cNvSpPr>
          <p:nvPr>
            <p:ph type="title"/>
          </p:nvPr>
        </p:nvSpPr>
        <p:spPr>
          <a:xfrm>
            <a:off x="838200" y="365125"/>
            <a:ext cx="10515600" cy="1978025"/>
          </a:xfrm>
          <a:prstGeom prst="rect">
            <a:avLst/>
          </a:prstGeom>
        </p:spPr>
        <p:txBody>
          <a:bodyPr/>
          <a:lstStyle/>
          <a:p>
            <a:pPr>
              <a:defRPr sz="4700"/>
            </a:pPr>
            <a:r>
              <a:rPr lang="en-US" dirty="0"/>
              <a:t>Mountaineer Standards</a:t>
            </a:r>
            <a:br>
              <a:rPr dirty="0"/>
            </a:br>
            <a:r>
              <a:rPr sz="3200" dirty="0"/>
              <a:t>Running a Trip / Carpooling</a:t>
            </a:r>
            <a:br>
              <a:rPr sz="3200" dirty="0"/>
            </a:br>
            <a:endParaRPr sz="3200" dirty="0"/>
          </a:p>
        </p:txBody>
      </p:sp>
      <p:sp>
        <p:nvSpPr>
          <p:cNvPr id="414" name="Rectangle 3"/>
          <p:cNvSpPr txBox="1"/>
          <p:nvPr/>
        </p:nvSpPr>
        <p:spPr>
          <a:xfrm>
            <a:off x="449578" y="2148166"/>
            <a:ext cx="6979922"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800">
                <a:solidFill>
                  <a:srgbClr val="FFFFFF"/>
                </a:solidFill>
                <a:latin typeface="Franklin Gothic Book"/>
                <a:ea typeface="Franklin Gothic Book"/>
                <a:cs typeface="Franklin Gothic Book"/>
                <a:sym typeface="Franklin Gothic Book"/>
              </a:defRPr>
            </a:pPr>
            <a:r>
              <a:rPr dirty="0"/>
              <a:t>Current State</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Carpooling </a:t>
            </a:r>
            <a:r>
              <a:rPr lang="en-US" dirty="0"/>
              <a:t>is Encouraged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Leaders CANNOT assign or require carpools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Willing drivers are a precious resource</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Remind people that it’s an important courtesy to reimburse their driver  </a:t>
            </a:r>
          </a:p>
        </p:txBody>
      </p:sp>
      <p:pic>
        <p:nvPicPr>
          <p:cNvPr id="3" name="Picture 2" descr="A cartoon of a car with a group of cats in it&#10;&#10;Description automatically generated">
            <a:extLst>
              <a:ext uri="{FF2B5EF4-FFF2-40B4-BE49-F238E27FC236}">
                <a16:creationId xmlns:a16="http://schemas.microsoft.com/office/drawing/2014/main" id="{1C386C2D-6B89-B930-9564-D4B0155D7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140" y="666750"/>
            <a:ext cx="4232659" cy="572161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Footer Placeholder 2"/>
          <p:cNvSpPr txBox="1"/>
          <p:nvPr/>
        </p:nvSpPr>
        <p:spPr>
          <a:xfrm>
            <a:off x="754378" y="2796251"/>
            <a:ext cx="10553704" cy="26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Mountaineers members can make their profile data private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Trip leaders can see all the profile data of people on their roster, even private profiles</a:t>
            </a:r>
            <a:endParaRPr sz="1600" dirty="0">
              <a:solidFill>
                <a:srgbClr val="CBFF00"/>
              </a:solidFill>
            </a:endParaRPr>
          </a:p>
          <a:p>
            <a:pPr marL="914400" lvl="1" indent="-457200">
              <a:buSzPct val="100000"/>
              <a:buFont typeface="Arial"/>
              <a:buChar char="•"/>
              <a:defRPr sz="30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See Mountaineers website for Privacy Policy</a:t>
            </a:r>
          </a:p>
        </p:txBody>
      </p:sp>
      <p:sp>
        <p:nvSpPr>
          <p:cNvPr id="419"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420"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 Standards</a:t>
            </a:r>
            <a:br>
              <a:rPr dirty="0"/>
            </a:br>
            <a:r>
              <a:rPr sz="3200" dirty="0"/>
              <a:t>Running a Trip / Privacy</a:t>
            </a:r>
            <a:br>
              <a:rPr sz="3200" dirty="0"/>
            </a:br>
            <a:endParaRPr sz="32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456" name="Title 5"/>
          <p:cNvSpPr txBox="1">
            <a:spLocks noGrp="1"/>
          </p:cNvSpPr>
          <p:nvPr>
            <p:ph type="title"/>
          </p:nvPr>
        </p:nvSpPr>
        <p:spPr>
          <a:xfrm>
            <a:off x="838200" y="365125"/>
            <a:ext cx="10515600" cy="1978025"/>
          </a:xfrm>
          <a:prstGeom prst="rect">
            <a:avLst/>
          </a:prstGeom>
        </p:spPr>
        <p:txBody>
          <a:bodyPr/>
          <a:lstStyle/>
          <a:p>
            <a:pPr>
              <a:defRPr sz="4800"/>
            </a:pPr>
            <a:r>
              <a:rPr lang="en-US" dirty="0"/>
              <a:t>Mountaineer Standards</a:t>
            </a:r>
            <a:br>
              <a:rPr dirty="0"/>
            </a:br>
            <a:r>
              <a:rPr sz="3200" dirty="0"/>
              <a:t>Pet</a:t>
            </a:r>
            <a:r>
              <a:rPr lang="en-US" sz="3200" dirty="0"/>
              <a:t> and Service Dog Considerations</a:t>
            </a:r>
            <a:br>
              <a:rPr sz="3200" dirty="0"/>
            </a:br>
            <a:endParaRPr sz="3200" dirty="0"/>
          </a:p>
        </p:txBody>
      </p:sp>
      <p:sp>
        <p:nvSpPr>
          <p:cNvPr id="457" name="Rectangle 3"/>
          <p:cNvSpPr txBox="1"/>
          <p:nvPr/>
        </p:nvSpPr>
        <p:spPr>
          <a:xfrm>
            <a:off x="228600" y="2061882"/>
            <a:ext cx="7767918"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buSzPct val="100000"/>
              <a:defRPr sz="2800">
                <a:solidFill>
                  <a:srgbClr val="FFFFFF"/>
                </a:solidFill>
                <a:latin typeface="Franklin Gothic Book"/>
                <a:ea typeface="Franklin Gothic Book"/>
                <a:cs typeface="Franklin Gothic Book"/>
                <a:sym typeface="Franklin Gothic Book"/>
              </a:defRPr>
            </a:pPr>
            <a:r>
              <a:rPr lang="en-US" dirty="0"/>
              <a:t>          </a:t>
            </a:r>
            <a:r>
              <a:rPr dirty="0"/>
              <a:t>Hikes with Dogs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Advise participants</a:t>
            </a:r>
            <a:r>
              <a:rPr dirty="0"/>
              <a:t> in advance </a:t>
            </a:r>
            <a:r>
              <a:rPr lang="en-US" dirty="0"/>
              <a:t>in </a:t>
            </a:r>
            <a:r>
              <a:rPr dirty="0"/>
              <a:t>trip posting </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Follow posted trail rules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No dogs in active wildlife areas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sensitive in camps with other people</a:t>
            </a:r>
            <a:endParaRPr lang="en-US" dirty="0"/>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Mountaineer policy for service animals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Party size is twelve heartbeats</a:t>
            </a:r>
          </a:p>
        </p:txBody>
      </p:sp>
      <p:pic>
        <p:nvPicPr>
          <p:cNvPr id="3" name="Picture 2">
            <a:extLst>
              <a:ext uri="{FF2B5EF4-FFF2-40B4-BE49-F238E27FC236}">
                <a16:creationId xmlns:a16="http://schemas.microsoft.com/office/drawing/2014/main" id="{B2DF029C-206E-00C1-11D8-2325D4BC3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9000" y="3035030"/>
            <a:ext cx="3766954" cy="3266015"/>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itle 3"/>
          <p:cNvSpPr txBox="1">
            <a:spLocks noGrp="1"/>
          </p:cNvSpPr>
          <p:nvPr>
            <p:ph type="title"/>
          </p:nvPr>
        </p:nvSpPr>
        <p:spPr>
          <a:xfrm>
            <a:off x="810084" y="363636"/>
            <a:ext cx="5317080" cy="1499453"/>
          </a:xfrm>
          <a:prstGeom prst="rect">
            <a:avLst/>
          </a:prstGeom>
        </p:spPr>
        <p:txBody>
          <a:bodyPr/>
          <a:lstStyle/>
          <a:p>
            <a:r>
              <a:rPr lang="en-US" dirty="0"/>
              <a:t>Running</a:t>
            </a:r>
            <a:r>
              <a:rPr dirty="0"/>
              <a:t> a Trip </a:t>
            </a:r>
          </a:p>
        </p:txBody>
      </p:sp>
      <p:sp>
        <p:nvSpPr>
          <p:cNvPr id="387"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388" name="Text Placeholder 4"/>
          <p:cNvSpPr txBox="1">
            <a:spLocks noGrp="1"/>
          </p:cNvSpPr>
          <p:nvPr>
            <p:ph type="body" sz="quarter" idx="1"/>
          </p:nvPr>
        </p:nvSpPr>
        <p:spPr>
          <a:xfrm>
            <a:off x="841246" y="2136036"/>
            <a:ext cx="5285918" cy="857100"/>
          </a:xfrm>
          <a:prstGeom prst="rect">
            <a:avLst/>
          </a:prstGeom>
        </p:spPr>
        <p:txBody>
          <a:bodyPr/>
          <a:lstStyle>
            <a:lvl1pPr>
              <a:defRPr sz="2800"/>
            </a:lvl1pPr>
          </a:lstStyle>
          <a:p>
            <a:r>
              <a:t>2-3 Weeks Before the Trip</a:t>
            </a:r>
          </a:p>
        </p:txBody>
      </p:sp>
      <p:sp>
        <p:nvSpPr>
          <p:cNvPr id="389" name="Text Placeholder 5"/>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76400" indent="-176400" defTabSz="896111">
              <a:spcBef>
                <a:spcPts val="500"/>
              </a:spcBef>
              <a:buClr>
                <a:srgbClr val="CBFF00"/>
              </a:buClr>
              <a:defRPr sz="2300"/>
            </a:pPr>
            <a:r>
              <a:rPr dirty="0"/>
              <a:t>Choose a safe destination</a:t>
            </a:r>
          </a:p>
          <a:p>
            <a:pPr marL="176400" indent="-176400" defTabSz="896111">
              <a:spcBef>
                <a:spcPts val="500"/>
              </a:spcBef>
              <a:buClr>
                <a:srgbClr val="CBFF00"/>
              </a:buClr>
              <a:defRPr sz="2300"/>
            </a:pPr>
            <a:endParaRPr dirty="0"/>
          </a:p>
          <a:p>
            <a:pPr marL="176400" indent="-176400" defTabSz="896111">
              <a:spcBef>
                <a:spcPts val="500"/>
              </a:spcBef>
              <a:buClr>
                <a:srgbClr val="CBFF00"/>
              </a:buClr>
              <a:defRPr sz="2300"/>
            </a:pPr>
            <a:r>
              <a:rPr dirty="0"/>
              <a:t>Post the hike on the website, with clear and concise description of the route</a:t>
            </a:r>
          </a:p>
          <a:p>
            <a:pPr marL="176400" indent="-176400" defTabSz="896111">
              <a:spcBef>
                <a:spcPts val="500"/>
              </a:spcBef>
              <a:buClr>
                <a:srgbClr val="CBFF00"/>
              </a:buClr>
              <a:defRPr sz="2300"/>
            </a:pPr>
            <a:endParaRPr dirty="0"/>
          </a:p>
          <a:p>
            <a:pPr marL="176400" indent="-176400" defTabSz="896111">
              <a:spcBef>
                <a:spcPts val="500"/>
              </a:spcBef>
              <a:buClr>
                <a:srgbClr val="CBFF00"/>
              </a:buClr>
              <a:defRPr sz="2300"/>
            </a:pPr>
            <a:r>
              <a:rPr dirty="0"/>
              <a:t>Include highlights (what will I see?)</a:t>
            </a:r>
          </a:p>
        </p:txBody>
      </p:sp>
      <p:pic>
        <p:nvPicPr>
          <p:cNvPr id="7" name="Picture 6" descr="A mountain with trees and a lake&#10;&#10;Description automatically generated">
            <a:extLst>
              <a:ext uri="{FF2B5EF4-FFF2-40B4-BE49-F238E27FC236}">
                <a16:creationId xmlns:a16="http://schemas.microsoft.com/office/drawing/2014/main" id="{F94740CA-4A6C-E2CA-493D-BE8A6110E27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34430" y="137160"/>
            <a:ext cx="5120640" cy="658368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itle 3"/>
          <p:cNvSpPr txBox="1">
            <a:spLocks noGrp="1"/>
          </p:cNvSpPr>
          <p:nvPr>
            <p:ph type="title"/>
          </p:nvPr>
        </p:nvSpPr>
        <p:spPr>
          <a:xfrm>
            <a:off x="810084" y="363636"/>
            <a:ext cx="5317080" cy="1499453"/>
          </a:xfrm>
          <a:prstGeom prst="rect">
            <a:avLst/>
          </a:prstGeom>
        </p:spPr>
        <p:txBody>
          <a:bodyPr/>
          <a:lstStyle/>
          <a:p>
            <a:r>
              <a:rPr lang="en-US" dirty="0"/>
              <a:t>Running a Trip</a:t>
            </a:r>
            <a:endParaRPr dirty="0"/>
          </a:p>
        </p:txBody>
      </p:sp>
      <p:sp>
        <p:nvSpPr>
          <p:cNvPr id="39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395" name="Text Placeholder 4"/>
          <p:cNvSpPr txBox="1">
            <a:spLocks noGrp="1"/>
          </p:cNvSpPr>
          <p:nvPr>
            <p:ph type="body" sz="quarter" idx="1"/>
          </p:nvPr>
        </p:nvSpPr>
        <p:spPr>
          <a:xfrm>
            <a:off x="841246" y="2136036"/>
            <a:ext cx="5285918" cy="857100"/>
          </a:xfrm>
          <a:prstGeom prst="rect">
            <a:avLst/>
          </a:prstGeom>
        </p:spPr>
        <p:txBody>
          <a:bodyPr/>
          <a:lstStyle>
            <a:lvl1pPr>
              <a:defRPr sz="2800"/>
            </a:lvl1pPr>
          </a:lstStyle>
          <a:p>
            <a:r>
              <a:t>3-7 Days Before the Trip</a:t>
            </a:r>
          </a:p>
        </p:txBody>
      </p:sp>
      <p:sp>
        <p:nvSpPr>
          <p:cNvPr id="396" name="Text Placeholder 5"/>
          <p:cNvSpPr>
            <a:spLocks noGrp="1"/>
          </p:cNvSpPr>
          <p:nvPr>
            <p:ph type="body" idx="21"/>
          </p:nvPr>
        </p:nvSpPr>
        <p:spPr>
          <a:xfrm>
            <a:off x="571498" y="3100269"/>
            <a:ext cx="5943603" cy="25886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80000" indent="-180000">
              <a:spcBef>
                <a:spcPts val="600"/>
              </a:spcBef>
              <a:buClr>
                <a:srgbClr val="CBFF00"/>
              </a:buClr>
              <a:defRPr sz="2400"/>
            </a:pPr>
            <a:r>
              <a:rPr dirty="0"/>
              <a:t>Check weather forecast, road &amp; trail reports</a:t>
            </a:r>
          </a:p>
          <a:p>
            <a:pPr marL="180000" indent="-180000">
              <a:spcBef>
                <a:spcPts val="600"/>
              </a:spcBef>
              <a:buClr>
                <a:srgbClr val="CBFF00"/>
              </a:buClr>
              <a:defRPr sz="2400"/>
            </a:pPr>
            <a:endParaRPr dirty="0"/>
          </a:p>
          <a:p>
            <a:pPr marL="180000" indent="-180000">
              <a:spcBef>
                <a:spcPts val="600"/>
              </a:spcBef>
              <a:buClr>
                <a:srgbClr val="CBFF00"/>
              </a:buClr>
              <a:defRPr sz="2400"/>
            </a:pPr>
            <a:r>
              <a:rPr dirty="0"/>
              <a:t>Send out “Hello Hiker” email</a:t>
            </a:r>
          </a:p>
          <a:p>
            <a:pPr marL="180000" indent="-180000">
              <a:spcBef>
                <a:spcPts val="600"/>
              </a:spcBef>
              <a:buClr>
                <a:srgbClr val="CBFF00"/>
              </a:buClr>
              <a:defRPr sz="2400"/>
            </a:pPr>
            <a:endParaRPr dirty="0"/>
          </a:p>
          <a:p>
            <a:pPr marL="180000" indent="-180000">
              <a:spcBef>
                <a:spcPts val="600"/>
              </a:spcBef>
              <a:buClr>
                <a:srgbClr val="CBFF00"/>
              </a:buClr>
              <a:defRPr sz="2400"/>
            </a:pPr>
            <a:r>
              <a:rPr dirty="0"/>
              <a:t>Check the roster – screen participants</a:t>
            </a:r>
          </a:p>
        </p:txBody>
      </p:sp>
      <p:pic>
        <p:nvPicPr>
          <p:cNvPr id="3" name="Picture 2" descr="A mountain with trees and a lake&#10;&#10;Description automatically generated">
            <a:extLst>
              <a:ext uri="{FF2B5EF4-FFF2-40B4-BE49-F238E27FC236}">
                <a16:creationId xmlns:a16="http://schemas.microsoft.com/office/drawing/2014/main" id="{112A5D17-7212-60C1-23D2-1ECE3410DB7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752293" y="137160"/>
            <a:ext cx="5303520" cy="658368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407" name="Title 5"/>
          <p:cNvSpPr txBox="1">
            <a:spLocks noGrp="1"/>
          </p:cNvSpPr>
          <p:nvPr>
            <p:ph type="title"/>
          </p:nvPr>
        </p:nvSpPr>
        <p:spPr>
          <a:xfrm>
            <a:off x="838200" y="293654"/>
            <a:ext cx="10515600" cy="1978026"/>
          </a:xfrm>
          <a:prstGeom prst="rect">
            <a:avLst/>
          </a:prstGeom>
        </p:spPr>
        <p:txBody>
          <a:bodyPr/>
          <a:lstStyle/>
          <a:p>
            <a:pPr>
              <a:defRPr sz="4700"/>
            </a:pPr>
            <a:r>
              <a:rPr lang="en-US" dirty="0"/>
              <a:t>Running a Trip</a:t>
            </a:r>
            <a:br>
              <a:rPr dirty="0"/>
            </a:br>
            <a:r>
              <a:rPr sz="3200" dirty="0"/>
              <a:t>Roster Management</a:t>
            </a:r>
            <a:br>
              <a:rPr sz="3200" dirty="0"/>
            </a:br>
            <a:endParaRPr sz="3200" dirty="0"/>
          </a:p>
        </p:txBody>
      </p:sp>
      <p:sp>
        <p:nvSpPr>
          <p:cNvPr id="408" name="Rectangle 3"/>
          <p:cNvSpPr txBox="1"/>
          <p:nvPr/>
        </p:nvSpPr>
        <p:spPr>
          <a:xfrm>
            <a:off x="449578" y="2148167"/>
            <a:ext cx="11292844" cy="3856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spcBef>
                <a:spcPts val="1000"/>
              </a:spcBef>
              <a:defRPr sz="2800">
                <a:solidFill>
                  <a:srgbClr val="CBFF00"/>
                </a:solidFill>
                <a:latin typeface="Franklin Gothic Book"/>
                <a:ea typeface="Franklin Gothic Book"/>
                <a:cs typeface="Franklin Gothic Book"/>
                <a:sym typeface="Franklin Gothic Book"/>
              </a:defRPr>
            </a:pPr>
            <a:r>
              <a:rPr dirty="0"/>
              <a:t>Changes to the roster and waitlist are common and frequent!</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Enable Notify Leader of Registration Changes</a:t>
            </a:r>
          </a:p>
          <a:p>
            <a:pPr marL="457200" lvl="1">
              <a:lnSpc>
                <a:spcPct val="90000"/>
              </a:lnSpc>
              <a:spcBef>
                <a:spcPts val="600"/>
              </a:spcBef>
              <a:buClr>
                <a:srgbClr val="CBFF00"/>
              </a:buClr>
              <a:buSzPct val="100000"/>
              <a:defRPr sz="2400">
                <a:solidFill>
                  <a:srgbClr val="FFFFFF"/>
                </a:solidFill>
                <a:latin typeface="Franklin Gothic Book"/>
                <a:ea typeface="Franklin Gothic Book"/>
                <a:cs typeface="Franklin Gothic Book"/>
                <a:sym typeface="Franklin Gothic Book"/>
              </a:defRPr>
            </a:pPr>
            <a:r>
              <a:rPr dirty="0">
                <a:solidFill>
                  <a:srgbClr val="B7ED33"/>
                </a:solidFill>
              </a:rPr>
              <a:t>Check this box for the primary leader to receive an email notification when there are updates to the activity roster.</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Check roster for cancellations and additions a couple of times after you send the “Hello Hiker” email, and always the day before your trip. Print the final list or save to your phone.</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Send the “Hello Hiker” email to anyone who has been added from the wait list and conduct any necessary screening.</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Report no-shows when you complete your trip report and close the activity.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Footer Placeholder 2"/>
          <p:cNvSpPr txBox="1"/>
          <p:nvPr/>
        </p:nvSpPr>
        <p:spPr>
          <a:xfrm>
            <a:off x="594360" y="1945351"/>
            <a:ext cx="11167111" cy="439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Most problems reflect a poor match of capabilities / interests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Set expectations with hike descriptions and pre-trip communications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Consider using the “Leader Permission Only” option</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Check a participant’s activity and course history on the website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When in doubt, contact the participant </a:t>
            </a:r>
          </a:p>
        </p:txBody>
      </p:sp>
      <p:sp>
        <p:nvSpPr>
          <p:cNvPr id="40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402" name="Title 5"/>
          <p:cNvSpPr txBox="1"/>
          <p:nvPr/>
        </p:nvSpPr>
        <p:spPr>
          <a:xfrm>
            <a:off x="883918" y="365125"/>
            <a:ext cx="10424164" cy="1978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Running a Trip</a:t>
            </a:r>
            <a:br>
              <a:rPr dirty="0"/>
            </a:br>
            <a:r>
              <a:rPr sz="3200" dirty="0"/>
              <a:t>Running a Trip / Screening Participants</a:t>
            </a:r>
            <a:br>
              <a:rPr sz="3200" dirty="0"/>
            </a:br>
            <a:endParaRPr sz="3200" dirty="0"/>
          </a:p>
        </p:txBody>
      </p:sp>
    </p:spTree>
    <p:extLst>
      <p:ext uri="{BB962C8B-B14F-4D97-AF65-F5344CB8AC3E}">
        <p14:creationId xmlns:p14="http://schemas.microsoft.com/office/powerpoint/2010/main" val="4790699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
        <p:nvSpPr>
          <p:cNvPr id="425" name="Title 5"/>
          <p:cNvSpPr txBox="1">
            <a:spLocks noGrp="1"/>
          </p:cNvSpPr>
          <p:nvPr>
            <p:ph type="title"/>
          </p:nvPr>
        </p:nvSpPr>
        <p:spPr>
          <a:xfrm>
            <a:off x="838200" y="365125"/>
            <a:ext cx="10515600" cy="1978025"/>
          </a:xfrm>
          <a:prstGeom prst="rect">
            <a:avLst/>
          </a:prstGeom>
        </p:spPr>
        <p:txBody>
          <a:bodyPr/>
          <a:lstStyle/>
          <a:p>
            <a:pPr>
              <a:defRPr sz="4700"/>
            </a:pPr>
            <a:r>
              <a:rPr lang="en-US" dirty="0"/>
              <a:t>Running a Trip</a:t>
            </a:r>
            <a:br>
              <a:rPr dirty="0"/>
            </a:br>
            <a:r>
              <a:rPr sz="3200" dirty="0"/>
              <a:t>Running a Trip / At the Meeting Place</a:t>
            </a:r>
            <a:br>
              <a:rPr sz="3200" dirty="0"/>
            </a:br>
            <a:endParaRPr sz="3200" dirty="0"/>
          </a:p>
        </p:txBody>
      </p:sp>
      <p:sp>
        <p:nvSpPr>
          <p:cNvPr id="426" name="Rectangle 3"/>
          <p:cNvSpPr txBox="1"/>
          <p:nvPr/>
        </p:nvSpPr>
        <p:spPr>
          <a:xfrm>
            <a:off x="449578" y="1899841"/>
            <a:ext cx="11292844" cy="4831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Arrive at meeting place 10 minutes early</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The “Meeting Place” may be prior to the trailhead or the trailhead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Provide directions to trailhead and info on the right permits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Introductions. Introduce yourself as leader, check off names on roster</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Check for essential equipment before people leave their vehicles and switch to carpools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723900" y="673801"/>
            <a:ext cx="10515600" cy="937830"/>
          </a:xfrm>
          <a:prstGeom prst="rect">
            <a:avLst/>
          </a:prstGeom>
        </p:spPr>
        <p:txBody>
          <a:bodyPr/>
          <a:lstStyle>
            <a:lvl1pPr defTabSz="713230">
              <a:defRPr sz="5600"/>
            </a:lvl1pPr>
          </a:lstStyle>
          <a:p>
            <a:r>
              <a:rPr lang="en-US"/>
              <a:t>Objectives</a:t>
            </a:r>
          </a:p>
        </p:txBody>
      </p:sp>
      <p:sp>
        <p:nvSpPr>
          <p:cNvPr id="285"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286" name="Text Placeholder 4"/>
          <p:cNvSpPr txBox="1">
            <a:spLocks noGrp="1"/>
          </p:cNvSpPr>
          <p:nvPr>
            <p:ph type="body" sz="half" idx="1"/>
          </p:nvPr>
        </p:nvSpPr>
        <p:spPr>
          <a:xfrm>
            <a:off x="209550" y="3657600"/>
            <a:ext cx="11772900" cy="2008093"/>
          </a:xfrm>
          <a:prstGeom prst="rect">
            <a:avLst/>
          </a:prstGeom>
        </p:spPr>
        <p:txBody>
          <a:bodyPr>
            <a:normAutofit lnSpcReduction="10000"/>
          </a:bodyPr>
          <a:lstStyle/>
          <a:p>
            <a:pPr>
              <a:defRPr sz="2400">
                <a:solidFill>
                  <a:srgbClr val="FFFFFF"/>
                </a:solidFill>
              </a:defRPr>
            </a:pPr>
            <a:r>
              <a:rPr lang="en-US" dirty="0"/>
              <a:t>Become Familiar with </a:t>
            </a:r>
            <a:r>
              <a:rPr dirty="0"/>
              <a:t>Hike </a:t>
            </a:r>
            <a:r>
              <a:rPr lang="en-US" dirty="0"/>
              <a:t>and Backpack </a:t>
            </a:r>
            <a:r>
              <a:rPr dirty="0"/>
              <a:t>Leader Certification Requirements for Tacoma Mountaineers</a:t>
            </a:r>
          </a:p>
          <a:p>
            <a:pPr>
              <a:defRPr sz="2400">
                <a:solidFill>
                  <a:srgbClr val="FFFFFF"/>
                </a:solidFill>
              </a:defRPr>
            </a:pPr>
            <a:r>
              <a:rPr lang="en-US" dirty="0"/>
              <a:t>Learn </a:t>
            </a:r>
            <a:r>
              <a:rPr dirty="0"/>
              <a:t>Roles and Objectives of a Leader in the Mountaineers</a:t>
            </a:r>
            <a:endParaRPr lang="en-US" dirty="0"/>
          </a:p>
          <a:p>
            <a:pPr>
              <a:defRPr sz="2400">
                <a:solidFill>
                  <a:srgbClr val="FFFFFF"/>
                </a:solidFill>
              </a:defRPr>
            </a:pPr>
            <a:endParaRPr dirty="0"/>
          </a:p>
          <a:p>
            <a:pPr>
              <a:defRPr sz="2400">
                <a:solidFill>
                  <a:srgbClr val="FFFFFF"/>
                </a:solidFill>
              </a:defRPr>
            </a:pPr>
            <a:r>
              <a:rPr lang="en-US" dirty="0"/>
              <a:t>Develop</a:t>
            </a:r>
            <a:r>
              <a:rPr dirty="0"/>
              <a:t> Leadership Techniques </a:t>
            </a:r>
            <a:r>
              <a:rPr lang="en-US" dirty="0"/>
              <a:t>by applying</a:t>
            </a:r>
            <a:r>
              <a:rPr dirty="0"/>
              <a:t> them in scenarios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Footer Placeholder 2"/>
          <p:cNvSpPr txBox="1"/>
          <p:nvPr/>
        </p:nvSpPr>
        <p:spPr>
          <a:xfrm>
            <a:off x="754378" y="2077683"/>
            <a:ext cx="10553704" cy="4001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Introductions and ice-breaker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Emphasize that Mountaineers travel as a group </a:t>
            </a:r>
            <a:endParaRPr lang="en-US"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Leader reserves the right to make the call for safety</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Review the map </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Encourage open, respectful communication of safety concerns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Ask for volunteers to be first-aid leader and sweep</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Address the procedure for bathroom breaks (“party separations”)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Safety first! The group will turn around if the conditions are unsafe</a:t>
            </a:r>
          </a:p>
        </p:txBody>
      </p:sp>
      <p:sp>
        <p:nvSpPr>
          <p:cNvPr id="43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432"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Running a Trip</a:t>
            </a:r>
            <a:br>
              <a:rPr dirty="0"/>
            </a:br>
            <a:r>
              <a:rPr sz="3200" dirty="0"/>
              <a:t>At the Trailhead</a:t>
            </a:r>
            <a:br>
              <a:rPr sz="3200" dirty="0"/>
            </a:br>
            <a:endParaRPr sz="3200"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437" name="Title 5"/>
          <p:cNvSpPr txBox="1">
            <a:spLocks noGrp="1"/>
          </p:cNvSpPr>
          <p:nvPr>
            <p:ph type="title"/>
          </p:nvPr>
        </p:nvSpPr>
        <p:spPr>
          <a:xfrm>
            <a:off x="838200" y="365125"/>
            <a:ext cx="10515600" cy="1978025"/>
          </a:xfrm>
          <a:prstGeom prst="rect">
            <a:avLst/>
          </a:prstGeom>
        </p:spPr>
        <p:txBody>
          <a:bodyPr/>
          <a:lstStyle/>
          <a:p>
            <a:pPr>
              <a:defRPr sz="4700"/>
            </a:pPr>
            <a:r>
              <a:rPr lang="en-US" dirty="0"/>
              <a:t>Running a Trip</a:t>
            </a:r>
            <a:br>
              <a:rPr dirty="0"/>
            </a:br>
            <a:r>
              <a:rPr sz="3200" dirty="0"/>
              <a:t>During the Trip</a:t>
            </a:r>
            <a:br>
              <a:rPr sz="3200" dirty="0"/>
            </a:br>
            <a:endParaRPr sz="3200" dirty="0"/>
          </a:p>
        </p:txBody>
      </p:sp>
      <p:sp>
        <p:nvSpPr>
          <p:cNvPr id="438" name="Rectangle 3"/>
          <p:cNvSpPr txBox="1"/>
          <p:nvPr/>
        </p:nvSpPr>
        <p:spPr>
          <a:xfrm>
            <a:off x="369568" y="2330728"/>
            <a:ext cx="11292844"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Manage the pace for the safety and morale of everyone in the group.</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vigilant for participant, weather or route issues.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Stop and help struggling participants.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 for the whole group’s success!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If the conditions change, find a safer alternative or turn around.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Don’t be afraid to make an unpopular call if YOU believe it’s important for the safety of the group.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437" name="Title 5"/>
          <p:cNvSpPr txBox="1">
            <a:spLocks noGrp="1"/>
          </p:cNvSpPr>
          <p:nvPr>
            <p:ph type="title"/>
          </p:nvPr>
        </p:nvSpPr>
        <p:spPr>
          <a:xfrm>
            <a:off x="838198" y="218968"/>
            <a:ext cx="10515600" cy="1978025"/>
          </a:xfrm>
          <a:prstGeom prst="rect">
            <a:avLst/>
          </a:prstGeom>
        </p:spPr>
        <p:txBody>
          <a:bodyPr/>
          <a:lstStyle/>
          <a:p>
            <a:pPr>
              <a:defRPr sz="4700"/>
            </a:pPr>
            <a:r>
              <a:rPr lang="en-US" dirty="0"/>
              <a:t>Running a Trip</a:t>
            </a:r>
            <a:br>
              <a:rPr dirty="0"/>
            </a:br>
            <a:r>
              <a:rPr lang="en-US" sz="3200" dirty="0"/>
              <a:t>End of the Trip/After the Trip</a:t>
            </a:r>
            <a:endParaRPr sz="3200" dirty="0"/>
          </a:p>
        </p:txBody>
      </p:sp>
      <p:sp>
        <p:nvSpPr>
          <p:cNvPr id="438" name="Rectangle 3"/>
          <p:cNvSpPr txBox="1"/>
          <p:nvPr/>
        </p:nvSpPr>
        <p:spPr>
          <a:xfrm>
            <a:off x="369568" y="2330728"/>
            <a:ext cx="11292844" cy="3539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Make sure everyone is back to the cars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Short debrief, thank everyone for participating</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Wait to be sure that all vehicles start and everyone is on their way</a:t>
            </a:r>
            <a:r>
              <a:rPr dirty="0"/>
              <a:t>.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Once home, close the trip and include any necessary participant notes</a:t>
            </a: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Report any safety incidents. </a:t>
            </a:r>
            <a:r>
              <a:rPr lang="en-US" dirty="0">
                <a:solidFill>
                  <a:srgbClr val="B7ED33"/>
                </a:solidFill>
              </a:rPr>
              <a:t>(Note that participants also have an opportunity to report incidents as part of the trip evaluation.)</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In the case of an incident involving serious injury, follow-up per Mountaineer guidelines. </a:t>
            </a:r>
            <a:endParaRPr dirty="0"/>
          </a:p>
        </p:txBody>
      </p:sp>
    </p:spTree>
    <p:extLst>
      <p:ext uri="{BB962C8B-B14F-4D97-AF65-F5344CB8AC3E}">
        <p14:creationId xmlns:p14="http://schemas.microsoft.com/office/powerpoint/2010/main" val="15323564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itle 3"/>
          <p:cNvSpPr txBox="1">
            <a:spLocks noGrp="1"/>
          </p:cNvSpPr>
          <p:nvPr>
            <p:ph type="title"/>
          </p:nvPr>
        </p:nvSpPr>
        <p:spPr>
          <a:xfrm>
            <a:off x="810084" y="363636"/>
            <a:ext cx="5317080" cy="1499453"/>
          </a:xfrm>
          <a:prstGeom prst="rect">
            <a:avLst/>
          </a:prstGeom>
        </p:spPr>
        <p:txBody>
          <a:bodyPr/>
          <a:lstStyle/>
          <a:p>
            <a:r>
              <a:rPr lang="en-US" dirty="0"/>
              <a:t>Running a Trip</a:t>
            </a:r>
            <a:br>
              <a:rPr lang="en-US" dirty="0"/>
            </a:br>
            <a:r>
              <a:rPr dirty="0"/>
              <a:t>Leader Checklists</a:t>
            </a:r>
          </a:p>
        </p:txBody>
      </p:sp>
      <p:sp>
        <p:nvSpPr>
          <p:cNvPr id="443"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444" name="Text Placeholder 4"/>
          <p:cNvSpPr txBox="1">
            <a:spLocks noGrp="1"/>
          </p:cNvSpPr>
          <p:nvPr>
            <p:ph type="body" sz="quarter" idx="1"/>
          </p:nvPr>
        </p:nvSpPr>
        <p:spPr>
          <a:xfrm>
            <a:off x="841246" y="2136036"/>
            <a:ext cx="5285918" cy="857100"/>
          </a:xfrm>
          <a:prstGeom prst="rect">
            <a:avLst/>
          </a:prstGeom>
        </p:spPr>
        <p:txBody>
          <a:bodyPr/>
          <a:lstStyle>
            <a:lvl1pPr defTabSz="905255">
              <a:lnSpc>
                <a:spcPct val="81000"/>
              </a:lnSpc>
              <a:spcBef>
                <a:spcPts val="900"/>
              </a:spcBef>
              <a:defRPr sz="2700"/>
            </a:lvl1pPr>
          </a:lstStyle>
          <a:p>
            <a:r>
              <a:rPr dirty="0">
                <a:solidFill>
                  <a:srgbClr val="B7ED33"/>
                </a:solidFill>
              </a:rPr>
              <a:t>Review the Leader Checklists on the Leader Resources page</a:t>
            </a:r>
          </a:p>
        </p:txBody>
      </p:sp>
      <p:sp>
        <p:nvSpPr>
          <p:cNvPr id="445" name="Text Placeholder 5"/>
          <p:cNvSpPr>
            <a:spLocks noGrp="1"/>
          </p:cNvSpPr>
          <p:nvPr>
            <p:ph type="body" idx="21"/>
          </p:nvPr>
        </p:nvSpPr>
        <p:spPr>
          <a:xfrm>
            <a:off x="571498" y="3100269"/>
            <a:ext cx="5943603" cy="3018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80000" indent="-180000">
              <a:spcBef>
                <a:spcPts val="600"/>
              </a:spcBef>
              <a:buClr>
                <a:srgbClr val="CBFF00"/>
              </a:buClr>
              <a:defRPr sz="2400"/>
            </a:pPr>
            <a:r>
              <a:rPr dirty="0"/>
              <a:t>Before the hike</a:t>
            </a:r>
          </a:p>
          <a:p>
            <a:pPr marL="180000" indent="-180000">
              <a:spcBef>
                <a:spcPts val="600"/>
              </a:spcBef>
              <a:buClr>
                <a:srgbClr val="CBFF00"/>
              </a:buClr>
              <a:defRPr sz="2400"/>
            </a:pPr>
            <a:r>
              <a:rPr dirty="0"/>
              <a:t>At the meeting place</a:t>
            </a:r>
          </a:p>
          <a:p>
            <a:pPr marL="180000" indent="-180000">
              <a:spcBef>
                <a:spcPts val="600"/>
              </a:spcBef>
              <a:buClr>
                <a:srgbClr val="CBFF00"/>
              </a:buClr>
              <a:defRPr sz="2400"/>
            </a:pPr>
            <a:r>
              <a:rPr dirty="0"/>
              <a:t>At the trailhead</a:t>
            </a:r>
          </a:p>
          <a:p>
            <a:pPr marL="180000" indent="-180000">
              <a:spcBef>
                <a:spcPts val="600"/>
              </a:spcBef>
              <a:buClr>
                <a:srgbClr val="CBFF00"/>
              </a:buClr>
              <a:defRPr sz="2400"/>
            </a:pPr>
            <a:r>
              <a:rPr dirty="0"/>
              <a:t>On the trail</a:t>
            </a:r>
          </a:p>
          <a:p>
            <a:pPr marL="180000" indent="-180000">
              <a:spcBef>
                <a:spcPts val="600"/>
              </a:spcBef>
              <a:buClr>
                <a:srgbClr val="CBFF00"/>
              </a:buClr>
              <a:defRPr sz="2400"/>
            </a:pPr>
            <a:r>
              <a:rPr dirty="0"/>
              <a:t>In case of emergency</a:t>
            </a:r>
          </a:p>
          <a:p>
            <a:pPr marL="180000" indent="-180000">
              <a:spcBef>
                <a:spcPts val="600"/>
              </a:spcBef>
              <a:buClr>
                <a:srgbClr val="CBFF00"/>
              </a:buClr>
              <a:defRPr sz="2400"/>
            </a:pPr>
            <a:r>
              <a:rPr dirty="0"/>
              <a:t>After the trip</a:t>
            </a:r>
          </a:p>
        </p:txBody>
      </p:sp>
      <p:pic>
        <p:nvPicPr>
          <p:cNvPr id="3" name="Picture 2" descr="A mountain with a lake and trees&#10;&#10;Description automatically generated">
            <a:extLst>
              <a:ext uri="{FF2B5EF4-FFF2-40B4-BE49-F238E27FC236}">
                <a16:creationId xmlns:a16="http://schemas.microsoft.com/office/drawing/2014/main" id="{80C11121-02E9-F4CB-1D5E-0141B4E7161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15717" y="152400"/>
            <a:ext cx="5120640" cy="655320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Footer Placeholder 2"/>
          <p:cNvSpPr txBox="1"/>
          <p:nvPr/>
        </p:nvSpPr>
        <p:spPr>
          <a:xfrm>
            <a:off x="754378" y="2094387"/>
            <a:ext cx="10553704" cy="3967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Injuries or trip problems often result from system failures or leader decisions that can be examined to prevent recurrence.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Discussion groups with facilitator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Discuss your scenarios, choose one to report out to group.</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Listen and consider taking notes from other groups’ report outs.</a:t>
            </a:r>
          </a:p>
        </p:txBody>
      </p:sp>
      <p:sp>
        <p:nvSpPr>
          <p:cNvPr id="45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451"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t>Leadership Techniques</a:t>
            </a:r>
            <a:br/>
            <a:r>
              <a:rPr sz="3200"/>
              <a:t>Scenarios</a:t>
            </a:r>
            <a:br>
              <a:rPr sz="3200"/>
            </a:br>
            <a:endParaRPr sz="320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lide Number Placeholder 2"/>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463" name="Title 1"/>
          <p:cNvSpPr txBox="1">
            <a:spLocks noGrp="1"/>
          </p:cNvSpPr>
          <p:nvPr>
            <p:ph type="title"/>
          </p:nvPr>
        </p:nvSpPr>
        <p:spPr>
          <a:xfrm>
            <a:off x="838200" y="365125"/>
            <a:ext cx="10515600" cy="1325563"/>
          </a:xfrm>
          <a:prstGeom prst="rect">
            <a:avLst/>
          </a:prstGeom>
        </p:spPr>
        <p:txBody>
          <a:bodyPr>
            <a:normAutofit fontScale="90000"/>
          </a:bodyPr>
          <a:lstStyle/>
          <a:p>
            <a:pPr algn="l">
              <a:defRPr sz="4800"/>
            </a:pPr>
            <a:r>
              <a:rPr dirty="0"/>
              <a:t>Wrap Up</a:t>
            </a:r>
            <a:br>
              <a:rPr lang="en-US" dirty="0"/>
            </a:br>
            <a:r>
              <a:rPr lang="en-US" dirty="0"/>
              <a:t>Other Considerations</a:t>
            </a:r>
            <a:endParaRPr sz="3200" dirty="0"/>
          </a:p>
        </p:txBody>
      </p:sp>
      <p:sp>
        <p:nvSpPr>
          <p:cNvPr id="464" name="Text Placeholder 4"/>
          <p:cNvSpPr txBox="1">
            <a:spLocks noGrp="1"/>
          </p:cNvSpPr>
          <p:nvPr>
            <p:ph type="body" idx="4294967295"/>
          </p:nvPr>
        </p:nvSpPr>
        <p:spPr>
          <a:xfrm>
            <a:off x="571500" y="1905000"/>
            <a:ext cx="6134100" cy="4559467"/>
          </a:xfrm>
          <a:prstGeom prst="rect">
            <a:avLst/>
          </a:prstGeom>
        </p:spPr>
        <p:txBody>
          <a:bodyPr>
            <a:normAutofit/>
          </a:bodyPr>
          <a:lstStyle/>
          <a:p>
            <a:pPr>
              <a:defRPr sz="2400"/>
            </a:pPr>
            <a:r>
              <a:rPr sz="2400" dirty="0"/>
              <a:t>Leaders must be approved on the leader roster to post and lead a trip</a:t>
            </a:r>
          </a:p>
          <a:p>
            <a:pPr>
              <a:defRPr sz="2400"/>
            </a:pPr>
            <a:r>
              <a:rPr sz="2400" dirty="0"/>
              <a:t>You can request additional mentoring or post </a:t>
            </a:r>
            <a:r>
              <a:rPr lang="en-US" sz="2400" dirty="0"/>
              <a:t>trips</a:t>
            </a:r>
            <a:r>
              <a:rPr sz="2400" dirty="0"/>
              <a:t> with a co-leader at any time</a:t>
            </a:r>
            <a:endParaRPr lang="en-US" sz="2400" dirty="0"/>
          </a:p>
          <a:p>
            <a:pPr lvl="0"/>
            <a:r>
              <a:rPr lang="en-US" sz="2400" b="1" dirty="0"/>
              <a:t>Urban Walk Leader Badge</a:t>
            </a:r>
            <a:endParaRPr lang="en-US" sz="2400" dirty="0"/>
          </a:p>
          <a:p>
            <a:pPr marL="457200" lvl="1" indent="0">
              <a:buNone/>
            </a:pPr>
            <a:r>
              <a:rPr lang="en-US" sz="2400" dirty="0">
                <a:solidFill>
                  <a:srgbClr val="B7ED33"/>
                </a:solidFill>
              </a:rPr>
              <a:t>The Tacoma Branch does not currently offer the Urban Walk Leader Badge.  If you’re interested in becoming an Urban Walk Leader, please complete a separate application to a different branch.</a:t>
            </a:r>
          </a:p>
          <a:p>
            <a:pPr>
              <a:defRPr sz="2400"/>
            </a:pPr>
            <a:endParaRPr dirty="0"/>
          </a:p>
        </p:txBody>
      </p:sp>
      <p:pic>
        <p:nvPicPr>
          <p:cNvPr id="3" name="Picture 2" descr="A cartoon of a shark swimming in the ocean&#10;&#10;Description automatically generated">
            <a:extLst>
              <a:ext uri="{FF2B5EF4-FFF2-40B4-BE49-F238E27FC236}">
                <a16:creationId xmlns:a16="http://schemas.microsoft.com/office/drawing/2014/main" id="{F6C97C20-0F5F-1C9B-4866-AAC8DC8DC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900" y="796731"/>
            <a:ext cx="4025900" cy="5340892"/>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now covered peak&#10;&#10;Description automatically generated">
            <a:extLst>
              <a:ext uri="{FF2B5EF4-FFF2-40B4-BE49-F238E27FC236}">
                <a16:creationId xmlns:a16="http://schemas.microsoft.com/office/drawing/2014/main" id="{AABE78B6-B668-B179-A9E1-BF331F2CE0C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43495" y="137160"/>
            <a:ext cx="11905005" cy="6583680"/>
          </a:xfrm>
          <a:prstGeom prst="rect">
            <a:avLst/>
          </a:prstGeom>
        </p:spPr>
      </p:pic>
      <p:sp>
        <p:nvSpPr>
          <p:cNvPr id="469" name="Title 4"/>
          <p:cNvSpPr txBox="1">
            <a:spLocks noGrp="1"/>
          </p:cNvSpPr>
          <p:nvPr>
            <p:ph type="title"/>
          </p:nvPr>
        </p:nvSpPr>
        <p:spPr>
          <a:xfrm>
            <a:off x="838200" y="1147863"/>
            <a:ext cx="10515600" cy="5316603"/>
          </a:xfrm>
          <a:prstGeom prst="rect">
            <a:avLst/>
          </a:prstGeom>
        </p:spPr>
        <p:txBody>
          <a:bodyPr/>
          <a:lstStyle>
            <a:lvl1pPr>
              <a:defRPr sz="5400"/>
            </a:lvl1pPr>
          </a:lstStyle>
          <a:p>
            <a:r>
              <a:rPr dirty="0"/>
              <a:t>Questions?</a:t>
            </a:r>
          </a:p>
        </p:txBody>
      </p:sp>
      <p:sp>
        <p:nvSpPr>
          <p:cNvPr id="47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555812" y="374388"/>
            <a:ext cx="6005008" cy="1577507"/>
          </a:xfrm>
          <a:prstGeom prst="rect">
            <a:avLst/>
          </a:prstGeom>
        </p:spPr>
        <p:txBody>
          <a:bodyPr>
            <a:normAutofit fontScale="90000"/>
          </a:bodyPr>
          <a:lstStyle>
            <a:lvl1pPr defTabSz="905255">
              <a:defRPr sz="4400"/>
            </a:lvl1pPr>
          </a:lstStyle>
          <a:p>
            <a:pPr algn="ctr"/>
            <a:r>
              <a:rPr lang="en-US" dirty="0"/>
              <a:t>Steps to Becoming a Hike Leader</a:t>
            </a:r>
            <a:br>
              <a:rPr lang="en-US" dirty="0"/>
            </a:br>
            <a:r>
              <a:rPr lang="en-US" dirty="0"/>
              <a:t>Prerequisites</a:t>
            </a:r>
            <a:endParaRPr dirty="0"/>
          </a:p>
        </p:txBody>
      </p:sp>
      <p:sp>
        <p:nvSpPr>
          <p:cNvPr id="291" name="Text Placeholder 5"/>
          <p:cNvSpPr txBox="1">
            <a:spLocks noGrp="1"/>
          </p:cNvSpPr>
          <p:nvPr>
            <p:ph type="body" sz="half" idx="1"/>
          </p:nvPr>
        </p:nvSpPr>
        <p:spPr>
          <a:xfrm>
            <a:off x="0" y="2228850"/>
            <a:ext cx="6602225" cy="4462685"/>
          </a:xfrm>
          <a:prstGeom prst="rect">
            <a:avLst/>
          </a:prstGeom>
        </p:spPr>
        <p:txBody>
          <a:bodyPr lIns="0" tIns="0" rIns="0" bIns="0">
            <a:normAutofit fontScale="92500" lnSpcReduction="20000"/>
          </a:bodyPr>
          <a:lstStyle/>
          <a:p>
            <a:pPr lvl="0" algn="ctr"/>
            <a:r>
              <a:rPr lang="en-US" sz="2400" b="1" dirty="0">
                <a:solidFill>
                  <a:schemeClr val="bg1"/>
                </a:solidFill>
              </a:rPr>
              <a:t>Complete in Any Order</a:t>
            </a:r>
            <a:endParaRPr lang="en-US" sz="2000" dirty="0">
              <a:solidFill>
                <a:schemeClr val="bg1"/>
              </a:solidFill>
            </a:endParaRPr>
          </a:p>
          <a:p>
            <a:pPr lvl="1"/>
            <a:r>
              <a:rPr lang="en-US" sz="2400" b="1" dirty="0">
                <a:solidFill>
                  <a:schemeClr val="bg1"/>
                </a:solidFill>
              </a:rPr>
              <a:t>New Hike &amp; Backpack Leader Seminar</a:t>
            </a:r>
            <a:r>
              <a:rPr lang="en-US" sz="2400" dirty="0">
                <a:solidFill>
                  <a:schemeClr val="bg1"/>
                </a:solidFill>
              </a:rPr>
              <a:t>: </a:t>
            </a:r>
            <a:r>
              <a:rPr lang="en-US" sz="2400" dirty="0"/>
              <a:t>Attend this seminar—from any branch.</a:t>
            </a:r>
            <a:endParaRPr lang="en-US" sz="2000" dirty="0"/>
          </a:p>
          <a:p>
            <a:pPr lvl="1"/>
            <a:r>
              <a:rPr lang="en-US" sz="2400" b="1" dirty="0">
                <a:solidFill>
                  <a:schemeClr val="bg1"/>
                </a:solidFill>
              </a:rPr>
              <a:t>Online Application</a:t>
            </a:r>
            <a:r>
              <a:rPr lang="en-US" sz="2400" dirty="0">
                <a:solidFill>
                  <a:schemeClr val="bg1"/>
                </a:solidFill>
              </a:rPr>
              <a:t>: </a:t>
            </a:r>
            <a:r>
              <a:rPr lang="en-US" sz="2400" dirty="0"/>
              <a:t>Submit your application online.  Be sure to specify Tacoma Branch.  You should receive confirmation of your application within a few days.</a:t>
            </a:r>
            <a:endParaRPr lang="en-US" sz="2000" dirty="0"/>
          </a:p>
          <a:p>
            <a:pPr lvl="1"/>
            <a:r>
              <a:rPr lang="en-US" sz="2400" b="1" dirty="0">
                <a:solidFill>
                  <a:schemeClr val="bg1"/>
                </a:solidFill>
              </a:rPr>
              <a:t>First Aid Training</a:t>
            </a:r>
            <a:r>
              <a:rPr lang="en-US" sz="2400" dirty="0">
                <a:solidFill>
                  <a:schemeClr val="bg1"/>
                </a:solidFill>
              </a:rPr>
              <a:t>: </a:t>
            </a:r>
            <a:r>
              <a:rPr lang="en-US" sz="2400" dirty="0"/>
              <a:t>Complete either Wilderness First Aid (WFA) or Medical First Aid (MOFA).  Trail Emergency Preparedness</a:t>
            </a:r>
            <a:r>
              <a:rPr lang="en-US" sz="2400" b="1" dirty="0"/>
              <a:t> </a:t>
            </a:r>
            <a:r>
              <a:rPr lang="en-US" sz="2400" dirty="0"/>
              <a:t>is acceptable providing you complete either WFA or MOFA within one year.</a:t>
            </a:r>
            <a:endParaRPr lang="en-US" sz="2000" dirty="0"/>
          </a:p>
          <a:p>
            <a:pPr lvl="1"/>
            <a:r>
              <a:rPr lang="en-US" sz="2400" b="1" dirty="0">
                <a:solidFill>
                  <a:schemeClr val="bg1"/>
                </a:solidFill>
              </a:rPr>
              <a:t>Navigation Training</a:t>
            </a:r>
            <a:r>
              <a:rPr lang="en-US" sz="2400" dirty="0">
                <a:solidFill>
                  <a:schemeClr val="bg1"/>
                </a:solidFill>
              </a:rPr>
              <a:t>: </a:t>
            </a:r>
            <a:r>
              <a:rPr lang="en-US" sz="2400" dirty="0"/>
              <a:t>Complete either the Wilderness (off-trail) Navigation or Staying Found (on-trail) navigation course. </a:t>
            </a:r>
            <a:endParaRPr lang="en-US" sz="2000" dirty="0"/>
          </a:p>
          <a:p>
            <a:pPr>
              <a:spcBef>
                <a:spcPts val="600"/>
              </a:spcBef>
              <a:buClr>
                <a:srgbClr val="CBFF00"/>
              </a:buClr>
              <a:buSzPct val="100000"/>
              <a:defRPr sz="1800">
                <a:solidFill>
                  <a:srgbClr val="FFFFFF"/>
                </a:solidFill>
              </a:defRPr>
            </a:pPr>
            <a:endParaRPr sz="1600"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3" name="Picture 2" descr="A waterfall in a rocky area&#10;&#10;Description automatically generated">
            <a:extLst>
              <a:ext uri="{FF2B5EF4-FFF2-40B4-BE49-F238E27FC236}">
                <a16:creationId xmlns:a16="http://schemas.microsoft.com/office/drawing/2014/main" id="{F9D2CA4A-A991-FCDB-098C-080BA20E88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29885" y="137160"/>
            <a:ext cx="5120640" cy="6583680"/>
          </a:xfrm>
          <a:prstGeom prst="rect">
            <a:avLst/>
          </a:prstGeom>
        </p:spPr>
      </p:pic>
    </p:spTree>
    <p:extLst>
      <p:ext uri="{BB962C8B-B14F-4D97-AF65-F5344CB8AC3E}">
        <p14:creationId xmlns:p14="http://schemas.microsoft.com/office/powerpoint/2010/main" val="41983944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400050" y="374388"/>
            <a:ext cx="6160770" cy="1577507"/>
          </a:xfrm>
          <a:prstGeom prst="rect">
            <a:avLst/>
          </a:prstGeom>
        </p:spPr>
        <p:txBody>
          <a:bodyPr>
            <a:normAutofit/>
          </a:bodyPr>
          <a:lstStyle>
            <a:lvl1pPr defTabSz="905255">
              <a:defRPr sz="4400"/>
            </a:lvl1pPr>
          </a:lstStyle>
          <a:p>
            <a:pPr algn="ctr"/>
            <a:r>
              <a:rPr lang="en-US" dirty="0"/>
              <a:t>Steps to Becoming a Hike Leader</a:t>
            </a:r>
            <a:endParaRPr dirty="0"/>
          </a:p>
        </p:txBody>
      </p:sp>
      <p:sp>
        <p:nvSpPr>
          <p:cNvPr id="291" name="Text Placeholder 5"/>
          <p:cNvSpPr txBox="1">
            <a:spLocks noGrp="1"/>
          </p:cNvSpPr>
          <p:nvPr>
            <p:ph type="body" sz="half" idx="1"/>
          </p:nvPr>
        </p:nvSpPr>
        <p:spPr>
          <a:xfrm>
            <a:off x="400051" y="2095500"/>
            <a:ext cx="5804507" cy="4388111"/>
          </a:xfrm>
          <a:prstGeom prst="rect">
            <a:avLst/>
          </a:prstGeom>
        </p:spPr>
        <p:txBody>
          <a:bodyPr lIns="0" tIns="0" rIns="0" bIns="0">
            <a:normAutofit/>
          </a:bodyPr>
          <a:lstStyle/>
          <a:p>
            <a:pPr>
              <a:spcBef>
                <a:spcPts val="600"/>
              </a:spcBef>
              <a:buClr>
                <a:srgbClr val="CBFF00"/>
              </a:buClr>
              <a:buSzPct val="100000"/>
              <a:defRPr sz="1800">
                <a:solidFill>
                  <a:srgbClr val="FFFFFF"/>
                </a:solidFill>
              </a:defRPr>
            </a:pPr>
            <a:endParaRPr sz="1600" dirty="0"/>
          </a:p>
          <a:p>
            <a:pPr lvl="0" algn="ctr"/>
            <a:r>
              <a:rPr lang="en-US" sz="3600" b="1" dirty="0">
                <a:solidFill>
                  <a:schemeClr val="bg1"/>
                </a:solidFill>
              </a:rPr>
              <a:t>Mentored Hike</a:t>
            </a:r>
            <a:r>
              <a:rPr lang="en-US" sz="3600" dirty="0">
                <a:solidFill>
                  <a:schemeClr val="bg1"/>
                </a:solidFill>
              </a:rPr>
              <a:t>:</a:t>
            </a:r>
          </a:p>
          <a:p>
            <a:pPr lvl="1"/>
            <a:r>
              <a:rPr lang="en-US" sz="2400" b="1" dirty="0">
                <a:solidFill>
                  <a:schemeClr val="bg1"/>
                </a:solidFill>
              </a:rPr>
              <a:t>Mentored Hike</a:t>
            </a:r>
            <a:r>
              <a:rPr lang="en-US" sz="2400" dirty="0">
                <a:solidFill>
                  <a:schemeClr val="bg1"/>
                </a:solidFill>
              </a:rPr>
              <a:t>: </a:t>
            </a:r>
            <a:r>
              <a:rPr lang="en-US" sz="2400" dirty="0"/>
              <a:t>The committee will approve a mentor, and then your final step is to successfully lead a mentored hike.  The committee will then approve your Hike Leader Badge.</a:t>
            </a:r>
            <a:endParaRPr lang="en-US" sz="2000" dirty="0"/>
          </a:p>
          <a:p>
            <a:pPr>
              <a:spcBef>
                <a:spcPts val="600"/>
              </a:spcBef>
              <a:buClr>
                <a:srgbClr val="CBFF00"/>
              </a:buClr>
              <a:buSzPct val="100000"/>
              <a:defRPr sz="1800">
                <a:solidFill>
                  <a:srgbClr val="FFFFFF"/>
                </a:solidFill>
              </a:defRPr>
            </a:pPr>
            <a:endParaRPr lang="en-US" dirty="0"/>
          </a:p>
          <a:p>
            <a:pPr>
              <a:spcBef>
                <a:spcPts val="600"/>
              </a:spcBef>
              <a:buClr>
                <a:srgbClr val="CBFF00"/>
              </a:buClr>
              <a:buSzPct val="100000"/>
              <a:defRPr sz="1800">
                <a:solidFill>
                  <a:srgbClr val="FFFFFF"/>
                </a:solidFill>
              </a:defRPr>
            </a:pPr>
            <a:endParaRPr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3" name="Picture 2" descr="A person climbing a snow covered mountain&#10;&#10;Description automatically generated">
            <a:extLst>
              <a:ext uri="{FF2B5EF4-FFF2-40B4-BE49-F238E27FC236}">
                <a16:creationId xmlns:a16="http://schemas.microsoft.com/office/drawing/2014/main" id="{71015812-C95C-3797-B3A3-F8D7150A12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84461" y="137160"/>
            <a:ext cx="5127228" cy="6583680"/>
          </a:xfrm>
          <a:prstGeom prst="rect">
            <a:avLst/>
          </a:prstGeom>
        </p:spPr>
      </p:pic>
    </p:spTree>
    <p:extLst>
      <p:ext uri="{BB962C8B-B14F-4D97-AF65-F5344CB8AC3E}">
        <p14:creationId xmlns:p14="http://schemas.microsoft.com/office/powerpoint/2010/main" val="37729525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 name="Title 1"/>
          <p:cNvSpPr txBox="1">
            <a:spLocks noGrp="1"/>
          </p:cNvSpPr>
          <p:nvPr>
            <p:ph type="title"/>
          </p:nvPr>
        </p:nvSpPr>
        <p:spPr>
          <a:xfrm>
            <a:off x="617157" y="393533"/>
            <a:ext cx="5987079" cy="1577507"/>
          </a:xfrm>
          <a:prstGeom prst="rect">
            <a:avLst/>
          </a:prstGeom>
        </p:spPr>
        <p:txBody>
          <a:bodyPr>
            <a:normAutofit fontScale="90000"/>
          </a:bodyPr>
          <a:lstStyle>
            <a:lvl1pPr defTabSz="905255">
              <a:defRPr sz="4400"/>
            </a:lvl1pPr>
          </a:lstStyle>
          <a:p>
            <a:pPr algn="ctr"/>
            <a:r>
              <a:rPr lang="en-US" dirty="0"/>
              <a:t>Steps to Becoming a Backpack Leader</a:t>
            </a:r>
            <a:br>
              <a:rPr lang="en-US" dirty="0"/>
            </a:br>
            <a:r>
              <a:rPr lang="en-US" dirty="0"/>
              <a:t>Prerequisites</a:t>
            </a:r>
            <a:endParaRPr dirty="0">
              <a:solidFill>
                <a:srgbClr val="FF0000"/>
              </a:solidFill>
            </a:endParaRPr>
          </a:p>
        </p:txBody>
      </p:sp>
      <p:pic>
        <p:nvPicPr>
          <p:cNvPr id="3" name="Picture 2" descr="A field of flowers and trees with a house in the background&#10;&#10;Description automatically generated">
            <a:extLst>
              <a:ext uri="{FF2B5EF4-FFF2-40B4-BE49-F238E27FC236}">
                <a16:creationId xmlns:a16="http://schemas.microsoft.com/office/drawing/2014/main" id="{E7B1081F-DA40-B115-20CD-81376E2A910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003914" y="137160"/>
            <a:ext cx="5043305" cy="6583680"/>
          </a:xfrm>
          <a:prstGeom prst="rect">
            <a:avLst/>
          </a:prstGeom>
        </p:spPr>
      </p:pic>
      <p:sp>
        <p:nvSpPr>
          <p:cNvPr id="291" name="Text Placeholder 5"/>
          <p:cNvSpPr txBox="1">
            <a:spLocks noGrp="1"/>
          </p:cNvSpPr>
          <p:nvPr>
            <p:ph type="body" sz="half" idx="1"/>
          </p:nvPr>
        </p:nvSpPr>
        <p:spPr>
          <a:xfrm>
            <a:off x="1132240" y="2286000"/>
            <a:ext cx="4628429" cy="4007017"/>
          </a:xfrm>
          <a:prstGeom prst="rect">
            <a:avLst/>
          </a:prstGeom>
        </p:spPr>
        <p:txBody>
          <a:bodyPr lIns="0" tIns="0" rIns="0" bIns="0">
            <a:normAutofit/>
          </a:bodyPr>
          <a:lstStyle/>
          <a:p>
            <a:pPr lvl="0" algn="ctr"/>
            <a:r>
              <a:rPr lang="en-US" sz="3600" b="1" dirty="0">
                <a:solidFill>
                  <a:schemeClr val="bg1"/>
                </a:solidFill>
              </a:rPr>
              <a:t>Recommendations</a:t>
            </a:r>
            <a:endParaRPr lang="en-US" sz="3600" dirty="0">
              <a:solidFill>
                <a:schemeClr val="bg1"/>
              </a:solidFill>
            </a:endParaRPr>
          </a:p>
          <a:p>
            <a:pPr lvl="1"/>
            <a:r>
              <a:rPr lang="en-US" sz="2800" b="1" dirty="0">
                <a:solidFill>
                  <a:schemeClr val="bg1"/>
                </a:solidFill>
              </a:rPr>
              <a:t>Backpack Trips</a:t>
            </a:r>
            <a:r>
              <a:rPr lang="en-US" sz="2800" dirty="0">
                <a:solidFill>
                  <a:schemeClr val="bg1"/>
                </a:solidFill>
              </a:rPr>
              <a:t>: </a:t>
            </a:r>
            <a:r>
              <a:rPr lang="en-US" sz="2800" dirty="0"/>
              <a:t>Complete one backpack trip with the Mountaineers.</a:t>
            </a:r>
          </a:p>
          <a:p>
            <a:pPr marL="179999" indent="-179999">
              <a:spcBef>
                <a:spcPts val="600"/>
              </a:spcBef>
              <a:buClr>
                <a:srgbClr val="CBFF00"/>
              </a:buClr>
              <a:buSzPct val="100000"/>
              <a:buFont typeface="Arial"/>
              <a:buChar char="•"/>
              <a:defRPr sz="1800">
                <a:solidFill>
                  <a:srgbClr val="FFFFFF"/>
                </a:solidFill>
              </a:defRPr>
            </a:pPr>
            <a:endParaRPr sz="2400"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Tree>
    <p:extLst>
      <p:ext uri="{BB962C8B-B14F-4D97-AF65-F5344CB8AC3E}">
        <p14:creationId xmlns:p14="http://schemas.microsoft.com/office/powerpoint/2010/main" val="25840325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400050" y="374388"/>
            <a:ext cx="6160770" cy="1577507"/>
          </a:xfrm>
          <a:prstGeom prst="rect">
            <a:avLst/>
          </a:prstGeom>
        </p:spPr>
        <p:txBody>
          <a:bodyPr>
            <a:normAutofit/>
          </a:bodyPr>
          <a:lstStyle>
            <a:lvl1pPr defTabSz="905255">
              <a:defRPr sz="4400"/>
            </a:lvl1pPr>
          </a:lstStyle>
          <a:p>
            <a:pPr algn="ctr"/>
            <a:r>
              <a:rPr lang="en-US" dirty="0"/>
              <a:t>Steps to Becoming a  Backpack Leader</a:t>
            </a:r>
            <a:endParaRPr dirty="0"/>
          </a:p>
        </p:txBody>
      </p:sp>
      <p:sp>
        <p:nvSpPr>
          <p:cNvPr id="291" name="Text Placeholder 5"/>
          <p:cNvSpPr txBox="1">
            <a:spLocks noGrp="1"/>
          </p:cNvSpPr>
          <p:nvPr>
            <p:ph type="body" sz="half" idx="1"/>
          </p:nvPr>
        </p:nvSpPr>
        <p:spPr>
          <a:xfrm>
            <a:off x="400051" y="2095500"/>
            <a:ext cx="5804507" cy="4388111"/>
          </a:xfrm>
          <a:prstGeom prst="rect">
            <a:avLst/>
          </a:prstGeom>
        </p:spPr>
        <p:txBody>
          <a:bodyPr lIns="0" tIns="0" rIns="0" bIns="0">
            <a:normAutofit/>
          </a:bodyPr>
          <a:lstStyle/>
          <a:p>
            <a:pPr>
              <a:spcBef>
                <a:spcPts val="600"/>
              </a:spcBef>
              <a:buClr>
                <a:srgbClr val="CBFF00"/>
              </a:buClr>
              <a:buSzPct val="100000"/>
              <a:defRPr sz="1800">
                <a:solidFill>
                  <a:srgbClr val="FFFFFF"/>
                </a:solidFill>
              </a:defRPr>
            </a:pPr>
            <a:endParaRPr sz="1600" dirty="0"/>
          </a:p>
          <a:p>
            <a:pPr lvl="0" algn="ctr"/>
            <a:r>
              <a:rPr lang="en-US" sz="3600" b="1" dirty="0">
                <a:solidFill>
                  <a:schemeClr val="bg1"/>
                </a:solidFill>
              </a:rPr>
              <a:t>Mentored Backpack</a:t>
            </a:r>
            <a:endParaRPr lang="en-US" sz="3600" dirty="0">
              <a:solidFill>
                <a:schemeClr val="bg1"/>
              </a:solidFill>
            </a:endParaRPr>
          </a:p>
          <a:p>
            <a:pPr lvl="1"/>
            <a:r>
              <a:rPr lang="en-US" sz="2400" b="1" dirty="0">
                <a:solidFill>
                  <a:schemeClr val="bg1"/>
                </a:solidFill>
              </a:rPr>
              <a:t>Mentored Backpack</a:t>
            </a:r>
            <a:r>
              <a:rPr lang="en-US" sz="2400" dirty="0">
                <a:solidFill>
                  <a:schemeClr val="bg1"/>
                </a:solidFill>
              </a:rPr>
              <a:t>: </a:t>
            </a:r>
            <a:r>
              <a:rPr lang="en-US" sz="2400" dirty="0"/>
              <a:t>The committee will approve a mentor, and then your final step is to successfully lead a mentored backpack.  The committee will then approve your Backpack Leader Badge.</a:t>
            </a:r>
            <a:endParaRPr lang="en-US" sz="2000" dirty="0"/>
          </a:p>
          <a:p>
            <a:pPr>
              <a:spcBef>
                <a:spcPts val="600"/>
              </a:spcBef>
              <a:buClr>
                <a:srgbClr val="CBFF00"/>
              </a:buClr>
              <a:buSzPct val="100000"/>
              <a:defRPr sz="1800">
                <a:solidFill>
                  <a:srgbClr val="FFFFFF"/>
                </a:solidFill>
              </a:defRPr>
            </a:pPr>
            <a:endParaRPr lang="en-US" dirty="0"/>
          </a:p>
          <a:p>
            <a:pPr>
              <a:spcBef>
                <a:spcPts val="600"/>
              </a:spcBef>
              <a:buClr>
                <a:srgbClr val="CBFF00"/>
              </a:buClr>
              <a:buSzPct val="100000"/>
              <a:defRPr sz="1800">
                <a:solidFill>
                  <a:srgbClr val="FFFFFF"/>
                </a:solidFill>
              </a:defRPr>
            </a:pPr>
            <a:endParaRPr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3" name="Picture 2" descr="A person climbing a snow covered mountain&#10;&#10;Description automatically generated">
            <a:extLst>
              <a:ext uri="{FF2B5EF4-FFF2-40B4-BE49-F238E27FC236}">
                <a16:creationId xmlns:a16="http://schemas.microsoft.com/office/drawing/2014/main" id="{71015812-C95C-3797-B3A3-F8D7150A12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84461" y="137160"/>
            <a:ext cx="5127228" cy="6583680"/>
          </a:xfrm>
          <a:prstGeom prst="rect">
            <a:avLst/>
          </a:prstGeom>
        </p:spPr>
      </p:pic>
    </p:spTree>
    <p:extLst>
      <p:ext uri="{BB962C8B-B14F-4D97-AF65-F5344CB8AC3E}">
        <p14:creationId xmlns:p14="http://schemas.microsoft.com/office/powerpoint/2010/main" val="17772944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1" name="Slide Number Placeholder 1"/>
          <p:cNvSpPr txBox="1">
            <a:spLocks noGrp="1"/>
          </p:cNvSpPr>
          <p:nvPr>
            <p:ph type="sldNum" sz="quarter" idx="4294967295"/>
          </p:nvPr>
        </p:nvSpPr>
        <p:spPr>
          <a:xfrm>
            <a:off x="5987439" y="6137623"/>
            <a:ext cx="217119" cy="314471"/>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322" name="Title 5"/>
          <p:cNvSpPr txBox="1">
            <a:spLocks noGrp="1"/>
          </p:cNvSpPr>
          <p:nvPr>
            <p:ph type="title"/>
          </p:nvPr>
        </p:nvSpPr>
        <p:spPr>
          <a:xfrm>
            <a:off x="1600199" y="1200150"/>
            <a:ext cx="9374839" cy="838200"/>
          </a:xfrm>
          <a:prstGeom prst="rect">
            <a:avLst/>
          </a:prstGeom>
          <a:noFill/>
        </p:spPr>
        <p:txBody>
          <a:bodyPr>
            <a:normAutofit fontScale="90000"/>
          </a:bodyPr>
          <a:lstStyle/>
          <a:p>
            <a:pPr>
              <a:defRPr sz="4700"/>
            </a:pPr>
            <a:r>
              <a:rPr lang="en-US" dirty="0"/>
              <a:t>Active Mountaineer Alternate Path</a:t>
            </a:r>
            <a:br>
              <a:rPr dirty="0"/>
            </a:br>
            <a:r>
              <a:rPr lang="en-US" dirty="0"/>
              <a:t>  </a:t>
            </a:r>
            <a:br>
              <a:rPr sz="3200" dirty="0"/>
            </a:br>
            <a:endParaRPr sz="3200" dirty="0"/>
          </a:p>
        </p:txBody>
      </p:sp>
      <p:sp>
        <p:nvSpPr>
          <p:cNvPr id="3" name="TextBox 2">
            <a:extLst>
              <a:ext uri="{FF2B5EF4-FFF2-40B4-BE49-F238E27FC236}">
                <a16:creationId xmlns:a16="http://schemas.microsoft.com/office/drawing/2014/main" id="{FF53EA96-EC2E-844A-1469-82BCF41A41B1}"/>
              </a:ext>
            </a:extLst>
          </p:cNvPr>
          <p:cNvSpPr txBox="1"/>
          <p:nvPr/>
        </p:nvSpPr>
        <p:spPr>
          <a:xfrm>
            <a:off x="1600199" y="1795980"/>
            <a:ext cx="9525001"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gn="ctr"/>
            <a:r>
              <a:rPr lang="en-US" sz="3600" b="1" dirty="0">
                <a:solidFill>
                  <a:schemeClr val="bg1"/>
                </a:solidFill>
              </a:rPr>
              <a:t>Leaders from other committees (e.g., Scrambling, Climbing, Snowshoe, etc.) can become Backpacking Leaders directly, without needing to become Hike Leaders</a:t>
            </a:r>
          </a:p>
          <a:p>
            <a:pPr lvl="0" algn="ctr"/>
            <a:r>
              <a:rPr lang="en-US" sz="3600" b="1" dirty="0">
                <a:solidFill>
                  <a:schemeClr val="bg1"/>
                </a:solidFill>
              </a:rPr>
              <a:t> or </a:t>
            </a:r>
          </a:p>
          <a:p>
            <a:pPr lvl="0" algn="ctr"/>
            <a:r>
              <a:rPr lang="en-US" sz="3600" b="1" dirty="0">
                <a:solidFill>
                  <a:schemeClr val="bg1"/>
                </a:solidFill>
              </a:rPr>
              <a:t>lead two day-hikes first </a:t>
            </a:r>
          </a:p>
          <a:p>
            <a:pPr lvl="0" algn="ctr"/>
            <a:r>
              <a:rPr lang="en-US" sz="3600" b="1" dirty="0">
                <a:solidFill>
                  <a:schemeClr val="bg1"/>
                </a:solidFill>
              </a:rPr>
              <a:t>or </a:t>
            </a:r>
          </a:p>
          <a:p>
            <a:pPr lvl="0" algn="ctr"/>
            <a:r>
              <a:rPr lang="en-US" sz="3600" b="1" dirty="0">
                <a:solidFill>
                  <a:schemeClr val="bg1"/>
                </a:solidFill>
              </a:rPr>
              <a:t>you can earn both badges concurrently</a:t>
            </a:r>
            <a:endParaRPr lang="en-US" sz="3600" dirty="0">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1BBEF1D-4F28-0BA8-D32B-CB72A7E273CB}"/>
            </a:ext>
          </a:extLst>
        </p:cNvPr>
        <p:cNvGrpSpPr/>
        <p:nvPr/>
      </p:nvGrpSpPr>
      <p:grpSpPr>
        <a:xfrm>
          <a:off x="0" y="0"/>
          <a:ext cx="0" cy="0"/>
          <a:chOff x="0" y="0"/>
          <a:chExt cx="0" cy="0"/>
        </a:xfrm>
      </p:grpSpPr>
      <p:sp>
        <p:nvSpPr>
          <p:cNvPr id="321" name="Slide Number Placeholder 1">
            <a:extLst>
              <a:ext uri="{FF2B5EF4-FFF2-40B4-BE49-F238E27FC236}">
                <a16:creationId xmlns:a16="http://schemas.microsoft.com/office/drawing/2014/main" id="{2D89184B-B2EA-FCE4-2F10-1F3F466A4636}"/>
              </a:ext>
            </a:extLst>
          </p:cNvPr>
          <p:cNvSpPr txBox="1">
            <a:spLocks noGrp="1"/>
          </p:cNvSpPr>
          <p:nvPr>
            <p:ph type="sldNum" sz="quarter" idx="4294967295"/>
          </p:nvPr>
        </p:nvSpPr>
        <p:spPr>
          <a:xfrm>
            <a:off x="5987439" y="6137623"/>
            <a:ext cx="217119" cy="314471"/>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322" name="Title 5">
            <a:extLst>
              <a:ext uri="{FF2B5EF4-FFF2-40B4-BE49-F238E27FC236}">
                <a16:creationId xmlns:a16="http://schemas.microsoft.com/office/drawing/2014/main" id="{5C4FBF0B-808E-7A83-E19F-26CC8C5F2D5A}"/>
              </a:ext>
            </a:extLst>
          </p:cNvPr>
          <p:cNvSpPr txBox="1">
            <a:spLocks noGrp="1"/>
          </p:cNvSpPr>
          <p:nvPr>
            <p:ph type="title"/>
          </p:nvPr>
        </p:nvSpPr>
        <p:spPr>
          <a:xfrm>
            <a:off x="1108398" y="1039906"/>
            <a:ext cx="9758082" cy="107576"/>
          </a:xfrm>
          <a:prstGeom prst="rect">
            <a:avLst/>
          </a:prstGeom>
          <a:noFill/>
        </p:spPr>
        <p:txBody>
          <a:bodyPr>
            <a:normAutofit fontScale="90000"/>
          </a:bodyPr>
          <a:lstStyle/>
          <a:p>
            <a:pPr>
              <a:defRPr sz="4700"/>
            </a:pPr>
            <a:r>
              <a:rPr lang="en-US" dirty="0"/>
              <a:t>Committee Approval</a:t>
            </a:r>
            <a:br>
              <a:rPr dirty="0"/>
            </a:br>
            <a:r>
              <a:rPr lang="en-US" dirty="0"/>
              <a:t>  </a:t>
            </a:r>
            <a:r>
              <a:rPr lang="en-US" sz="3600" dirty="0"/>
              <a:t>What We Look For in Leaders</a:t>
            </a:r>
            <a:br>
              <a:rPr sz="3200" dirty="0"/>
            </a:br>
            <a:endParaRPr sz="3200" dirty="0"/>
          </a:p>
        </p:txBody>
      </p:sp>
      <p:graphicFrame>
        <p:nvGraphicFramePr>
          <p:cNvPr id="9" name="Table 8">
            <a:extLst>
              <a:ext uri="{FF2B5EF4-FFF2-40B4-BE49-F238E27FC236}">
                <a16:creationId xmlns:a16="http://schemas.microsoft.com/office/drawing/2014/main" id="{037A25B8-1DA2-6C25-B693-29015624A0D2}"/>
              </a:ext>
            </a:extLst>
          </p:cNvPr>
          <p:cNvGraphicFramePr>
            <a:graphicFrameLocks noGrp="1"/>
          </p:cNvGraphicFramePr>
          <p:nvPr/>
        </p:nvGraphicFramePr>
        <p:xfrm>
          <a:off x="851647" y="1680085"/>
          <a:ext cx="10546978" cy="4833415"/>
        </p:xfrm>
        <a:graphic>
          <a:graphicData uri="http://schemas.openxmlformats.org/drawingml/2006/table">
            <a:tbl>
              <a:tblPr firstRow="1" bandRow="1">
                <a:effectLst>
                  <a:outerShdw blurRad="50800" dist="50800" dir="5400000" algn="ctr" rotWithShape="0">
                    <a:schemeClr val="accent4"/>
                  </a:outerShdw>
                </a:effectLst>
                <a:tableStyleId>{5940675A-B579-460E-94D1-54222C63F5DA}</a:tableStyleId>
              </a:tblPr>
              <a:tblGrid>
                <a:gridCol w="5273489">
                  <a:extLst>
                    <a:ext uri="{9D8B030D-6E8A-4147-A177-3AD203B41FA5}">
                      <a16:colId xmlns:a16="http://schemas.microsoft.com/office/drawing/2014/main" val="990579734"/>
                    </a:ext>
                  </a:extLst>
                </a:gridCol>
                <a:gridCol w="5273489">
                  <a:extLst>
                    <a:ext uri="{9D8B030D-6E8A-4147-A177-3AD203B41FA5}">
                      <a16:colId xmlns:a16="http://schemas.microsoft.com/office/drawing/2014/main" val="3307489195"/>
                    </a:ext>
                  </a:extLst>
                </a:gridCol>
              </a:tblGrid>
              <a:tr h="321101">
                <a:tc>
                  <a:txBody>
                    <a:bodyPr/>
                    <a:lstStyle/>
                    <a:p>
                      <a:r>
                        <a:rPr lang="en-US" sz="1800" dirty="0">
                          <a:solidFill>
                            <a:schemeClr val="accent1">
                              <a:lumMod val="90000"/>
                              <a:lumOff val="10000"/>
                            </a:schemeClr>
                          </a:solidFill>
                          <a:effectLst>
                            <a:outerShdw dist="50800" sx="1000" sy="1000" algn="ctr" rotWithShape="0">
                              <a:srgbClr val="0070C0"/>
                            </a:outerShdw>
                          </a:effectLst>
                        </a:rPr>
                        <a:t>Technical Skills</a:t>
                      </a:r>
                    </a:p>
                  </a:txBody>
                  <a:tcPr anchor="ctr">
                    <a:solidFill>
                      <a:schemeClr val="bg1">
                        <a:lumMod val="95000"/>
                      </a:schemeClr>
                    </a:solidFill>
                  </a:tcPr>
                </a:tc>
                <a:tc>
                  <a:txBody>
                    <a:bodyPr/>
                    <a:lstStyle/>
                    <a:p>
                      <a:r>
                        <a:rPr lang="en-US" sz="1800" dirty="0">
                          <a:solidFill>
                            <a:schemeClr val="accent3">
                              <a:lumMod val="90000"/>
                              <a:lumOff val="10000"/>
                            </a:schemeClr>
                          </a:solidFill>
                          <a:effectLst>
                            <a:outerShdw blurRad="50800" dist="50800" dir="5400000" sx="1000" sy="1000" algn="ctr" rotWithShape="0">
                              <a:schemeClr val="accent4">
                                <a:lumMod val="75000"/>
                              </a:schemeClr>
                            </a:outerShdw>
                          </a:effectLst>
                        </a:rPr>
                        <a:t>Soft Skills</a:t>
                      </a:r>
                    </a:p>
                  </a:txBody>
                  <a:tcPr anchor="ctr">
                    <a:solidFill>
                      <a:schemeClr val="bg1">
                        <a:lumMod val="95000"/>
                      </a:schemeClr>
                    </a:solidFill>
                  </a:tcPr>
                </a:tc>
                <a:extLst>
                  <a:ext uri="{0D108BD9-81ED-4DB2-BD59-A6C34878D82A}">
                    <a16:rowId xmlns:a16="http://schemas.microsoft.com/office/drawing/2014/main" val="1061981093"/>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Skills as demonstrated on 3 prior trips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Caring, service-focused, respectful, empathetic</a:t>
                      </a:r>
                    </a:p>
                  </a:txBody>
                  <a:tcPr>
                    <a:solidFill>
                      <a:schemeClr val="bg1">
                        <a:lumMod val="95000"/>
                      </a:schemeClr>
                    </a:solidFill>
                  </a:tcPr>
                </a:tc>
                <a:extLst>
                  <a:ext uri="{0D108BD9-81ED-4DB2-BD59-A6C34878D82A}">
                    <a16:rowId xmlns:a16="http://schemas.microsoft.com/office/drawing/2014/main" val="3559524401"/>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First-aid, Navigation, 10 Essentials</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Safety-Oriented</a:t>
                      </a:r>
                    </a:p>
                  </a:txBody>
                  <a:tcPr marL="0" marR="0" marT="0" marB="0">
                    <a:solidFill>
                      <a:schemeClr val="bg1">
                        <a:lumMod val="95000"/>
                      </a:schemeClr>
                    </a:solidFill>
                  </a:tcPr>
                </a:tc>
                <a:extLst>
                  <a:ext uri="{0D108BD9-81ED-4DB2-BD59-A6C34878D82A}">
                    <a16:rowId xmlns:a16="http://schemas.microsoft.com/office/drawing/2014/main" val="1234607198"/>
                  </a:ext>
                </a:extLst>
              </a:tr>
              <a:tr h="615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Use of Leave No Trace (LNT)</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Group Leadership</a:t>
                      </a:r>
                    </a:p>
                  </a:txBody>
                  <a:tcPr>
                    <a:solidFill>
                      <a:schemeClr val="bg1">
                        <a:lumMod val="95000"/>
                      </a:schemeClr>
                    </a:solidFill>
                  </a:tcPr>
                </a:tc>
                <a:extLst>
                  <a:ext uri="{0D108BD9-81ED-4DB2-BD59-A6C34878D82A}">
                    <a16:rowId xmlns:a16="http://schemas.microsoft.com/office/drawing/2014/main" val="2744860193"/>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Mountain Safety: identify &amp; mitigate/avoid common hazards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Trip Planning</a:t>
                      </a:r>
                    </a:p>
                  </a:txBody>
                  <a:tcPr>
                    <a:solidFill>
                      <a:schemeClr val="bg1">
                        <a:lumMod val="95000"/>
                      </a:schemeClr>
                    </a:solidFill>
                  </a:tcPr>
                </a:tc>
                <a:extLst>
                  <a:ext uri="{0D108BD9-81ED-4DB2-BD59-A6C34878D82A}">
                    <a16:rowId xmlns:a16="http://schemas.microsoft.com/office/drawing/2014/main" val="2440917266"/>
                  </a:ext>
                </a:extLst>
              </a:tr>
              <a:tr h="871906">
                <a:tc>
                  <a:txBody>
                    <a:bodyPr/>
                    <a:lstStyle/>
                    <a:p>
                      <a:pPr marL="179999" indent="-179999">
                        <a:lnSpc>
                          <a:spcPct val="81000"/>
                        </a:lnSpc>
                        <a:spcBef>
                          <a:spcPts val="600"/>
                        </a:spcBef>
                        <a:buClr>
                          <a:srgbClr val="CBFF00"/>
                        </a:buClr>
                        <a:defRPr sz="1400"/>
                      </a:pPr>
                      <a:r>
                        <a:rPr lang="en-US" sz="2000" dirty="0">
                          <a:solidFill>
                            <a:schemeClr val="accent1">
                              <a:lumMod val="90000"/>
                              <a:lumOff val="10000"/>
                            </a:schemeClr>
                          </a:solidFill>
                        </a:rPr>
                        <a:t>Knowledge of The Mountaineers Standards and Land Management Agency Policies</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Communication</a:t>
                      </a:r>
                    </a:p>
                  </a:txBody>
                  <a:tcPr>
                    <a:solidFill>
                      <a:schemeClr val="bg1">
                        <a:lumMod val="95000"/>
                      </a:schemeClr>
                    </a:solidFill>
                  </a:tcPr>
                </a:tc>
                <a:extLst>
                  <a:ext uri="{0D108BD9-81ED-4DB2-BD59-A6C34878D82A}">
                    <a16:rowId xmlns:a16="http://schemas.microsoft.com/office/drawing/2014/main" val="1261336867"/>
                  </a:ext>
                </a:extLst>
              </a:tr>
            </a:tbl>
          </a:graphicData>
        </a:graphic>
      </p:graphicFrame>
    </p:spTree>
    <p:extLst>
      <p:ext uri="{BB962C8B-B14F-4D97-AF65-F5344CB8AC3E}">
        <p14:creationId xmlns:p14="http://schemas.microsoft.com/office/powerpoint/2010/main" val="310833745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2E62"/>
      </a:accent1>
      <a:accent2>
        <a:srgbClr val="004CB9"/>
      </a:accent2>
      <a:accent3>
        <a:srgbClr val="005500"/>
      </a:accent3>
      <a:accent4>
        <a:srgbClr val="16B3DC"/>
      </a:accent4>
      <a:accent5>
        <a:srgbClr val="F9DC5C"/>
      </a:accent5>
      <a:accent6>
        <a:srgbClr val="EF626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2E62"/>
      </a:accent1>
      <a:accent2>
        <a:srgbClr val="004CB9"/>
      </a:accent2>
      <a:accent3>
        <a:srgbClr val="005500"/>
      </a:accent3>
      <a:accent4>
        <a:srgbClr val="16B3DC"/>
      </a:accent4>
      <a:accent5>
        <a:srgbClr val="F9DC5C"/>
      </a:accent5>
      <a:accent6>
        <a:srgbClr val="EF626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12523</TotalTime>
  <Words>4710</Words>
  <Application>Microsoft Macintosh PowerPoint</Application>
  <PresentationFormat>Widescreen</PresentationFormat>
  <Paragraphs>586</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Arial</vt:lpstr>
      <vt:lpstr>Calibri</vt:lpstr>
      <vt:lpstr>Courier New</vt:lpstr>
      <vt:lpstr>Franklin Gothic Book</vt:lpstr>
      <vt:lpstr>Gill Sans MT</vt:lpstr>
      <vt:lpstr>Times New Roman</vt:lpstr>
      <vt:lpstr>Office Theme</vt:lpstr>
      <vt:lpstr>New Hike and Backpack Leader Seminar</vt:lpstr>
      <vt:lpstr>Mountaineers  A Relationship Beyond Land Acknowledgements</vt:lpstr>
      <vt:lpstr>Objectives</vt:lpstr>
      <vt:lpstr>Steps to Becoming a Hike Leader Prerequisites</vt:lpstr>
      <vt:lpstr>Steps to Becoming a Hike Leader</vt:lpstr>
      <vt:lpstr>Steps to Becoming a Backpack Leader Prerequisites</vt:lpstr>
      <vt:lpstr>Steps to Becoming a  Backpack Leader</vt:lpstr>
      <vt:lpstr>Active Mountaineer Alternate Path    </vt:lpstr>
      <vt:lpstr>Committee Approval   What We Look For in Leaders </vt:lpstr>
      <vt:lpstr> Hike Leader / Backpack Leader Maintain Certification  /  Comparison Chart    </vt:lpstr>
      <vt:lpstr>Roles and Objectives of a Leader Why Lead? </vt:lpstr>
      <vt:lpstr>Roles and Objectives of a Leader Expectations: </vt:lpstr>
      <vt:lpstr>Roles and Objectives of a Leader Responsibilities: </vt:lpstr>
      <vt:lpstr>PowerPoint Presentation</vt:lpstr>
      <vt:lpstr>Leadership Techniques Leadership Styles </vt:lpstr>
      <vt:lpstr>PowerPoint Presentation</vt:lpstr>
      <vt:lpstr>Leadership Techniques Crisis Management Cycle </vt:lpstr>
      <vt:lpstr>Leadership Techniques In Case of Emergency </vt:lpstr>
      <vt:lpstr>Mountaineer Standards Definition of a Hike </vt:lpstr>
      <vt:lpstr>PowerPoint Presentation</vt:lpstr>
      <vt:lpstr>PowerPoint Presentation</vt:lpstr>
      <vt:lpstr>Mountaineer Standards Running a Trip / Carpooling </vt:lpstr>
      <vt:lpstr>PowerPoint Presentation</vt:lpstr>
      <vt:lpstr>Mountaineer Standards Pet and Service Dog Considerations </vt:lpstr>
      <vt:lpstr>Running a Trip </vt:lpstr>
      <vt:lpstr>Running a Trip</vt:lpstr>
      <vt:lpstr>Running a Trip Roster Management </vt:lpstr>
      <vt:lpstr>PowerPoint Presentation</vt:lpstr>
      <vt:lpstr>Running a Trip Running a Trip / At the Meeting Place </vt:lpstr>
      <vt:lpstr>PowerPoint Presentation</vt:lpstr>
      <vt:lpstr>Running a Trip During the Trip </vt:lpstr>
      <vt:lpstr>Running a Trip End of the Trip/After the Trip</vt:lpstr>
      <vt:lpstr>Running a Trip Leader Checklists</vt:lpstr>
      <vt:lpstr>PowerPoint Presentation</vt:lpstr>
      <vt:lpstr>Wrap Up Other Considerations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Thompson</dc:creator>
  <cp:lastModifiedBy>Elliott, Lisa D.</cp:lastModifiedBy>
  <cp:revision>36</cp:revision>
  <cp:lastPrinted>2022-02-28T23:10:07Z</cp:lastPrinted>
  <dcterms:modified xsi:type="dcterms:W3CDTF">2024-10-30T19:55:41Z</dcterms:modified>
</cp:coreProperties>
</file>